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4" r:id="rId4"/>
    <p:sldId id="276" r:id="rId5"/>
    <p:sldId id="275" r:id="rId6"/>
    <p:sldId id="266" r:id="rId7"/>
    <p:sldId id="277" r:id="rId8"/>
    <p:sldId id="283" r:id="rId9"/>
    <p:sldId id="269" r:id="rId10"/>
    <p:sldId id="285" r:id="rId11"/>
    <p:sldId id="284" r:id="rId12"/>
    <p:sldId id="28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7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0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F98A51-C0C9-49C3-B6C1-E5B7E2F0225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BF82C0-AABE-4A72-AEDC-1CD2C3C32E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4BCD-5E89-4910-9051-2C0494880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558212"/>
            <a:ext cx="10058400" cy="2360645"/>
          </a:xfrm>
        </p:spPr>
        <p:txBody>
          <a:bodyPr>
            <a:noAutofit/>
          </a:bodyPr>
          <a:lstStyle/>
          <a:p>
            <a:pPr algn="ctr"/>
            <a:r>
              <a:rPr lang="mk-MK" sz="4800" dirty="0"/>
              <a:t>Приказ на случај кај пациент со </a:t>
            </a:r>
            <a:r>
              <a:rPr lang="mk-MK" sz="4800" dirty="0" err="1"/>
              <a:t>Мултипен</a:t>
            </a:r>
            <a:r>
              <a:rPr lang="mk-MK" sz="4800" dirty="0"/>
              <a:t> Миелом</a:t>
            </a:r>
            <a:br>
              <a:rPr lang="mk-MK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20ACF-85F1-4621-887C-07703BC29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89196"/>
          </a:xfrm>
        </p:spPr>
        <p:txBody>
          <a:bodyPr>
            <a:normAutofit fontScale="92500" lnSpcReduction="10000"/>
          </a:bodyPr>
          <a:lstStyle/>
          <a:p>
            <a:r>
              <a:rPr lang="mk-MK" cap="none" dirty="0">
                <a:latin typeface="+mn-lt"/>
              </a:rPr>
              <a:t>Ас. Д-р </a:t>
            </a:r>
            <a:r>
              <a:rPr lang="mk-MK" cap="none" dirty="0" err="1">
                <a:latin typeface="+mn-lt"/>
              </a:rPr>
              <a:t>Милче</a:t>
            </a:r>
            <a:r>
              <a:rPr lang="mk-MK" cap="none" dirty="0">
                <a:latin typeface="+mn-lt"/>
              </a:rPr>
              <a:t> Цветаноски</a:t>
            </a:r>
          </a:p>
          <a:p>
            <a:r>
              <a:rPr lang="mk-MK" sz="1700" cap="none" dirty="0">
                <a:latin typeface="+mn-lt"/>
              </a:rPr>
              <a:t>Универзитетска Клиника за Хематологија</a:t>
            </a:r>
          </a:p>
          <a:p>
            <a:r>
              <a:rPr lang="mk-MK" sz="1700" cap="none" dirty="0">
                <a:latin typeface="+mn-lt"/>
              </a:rPr>
              <a:t>Медицински факултет-Скопје</a:t>
            </a:r>
          </a:p>
          <a:p>
            <a:r>
              <a:rPr lang="mk-MK" sz="1700" cap="none" dirty="0">
                <a:latin typeface="+mn-lt"/>
              </a:rPr>
              <a:t>Универзитет </a:t>
            </a:r>
            <a:r>
              <a:rPr lang="en-US" sz="1700" cap="none" dirty="0">
                <a:latin typeface="+mn-lt"/>
              </a:rPr>
              <a:t>„</a:t>
            </a:r>
            <a:r>
              <a:rPr lang="mk-MK" sz="1700" cap="none" dirty="0">
                <a:latin typeface="+mn-lt"/>
              </a:rPr>
              <a:t>Св. Кирил и Методиј“</a:t>
            </a:r>
          </a:p>
          <a:p>
            <a:pPr algn="ctr"/>
            <a:r>
              <a:rPr lang="mk-MK" sz="1700" cap="none" dirty="0">
                <a:latin typeface="+mn-lt"/>
              </a:rPr>
              <a:t>Октомври 2022</a:t>
            </a:r>
          </a:p>
          <a:p>
            <a:pPr algn="ctr"/>
            <a:endParaRPr lang="mk-MK" sz="1700" cap="none" dirty="0">
              <a:latin typeface="+mn-lt"/>
            </a:endParaRPr>
          </a:p>
          <a:p>
            <a:endParaRPr lang="en-US" sz="1700" cap="none" dirty="0">
              <a:latin typeface="+mn-lt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0A2F4C4-FEB0-409C-94A7-8BEB4E0C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3" y="12666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8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16D0-AC26-4032-975E-70A489C1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060545"/>
          </a:xfrm>
        </p:spPr>
        <p:txBody>
          <a:bodyPr>
            <a:normAutofit/>
          </a:bodyPr>
          <a:lstStyle/>
          <a:p>
            <a:pPr algn="just"/>
            <a:endParaRPr lang="mk-MK" dirty="0"/>
          </a:p>
          <a:p>
            <a:pPr algn="just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0D69AC-3062-470D-B708-E8E74BC5F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38591"/>
              </p:ext>
            </p:extLst>
          </p:nvPr>
        </p:nvGraphicFramePr>
        <p:xfrm>
          <a:off x="929640" y="1423220"/>
          <a:ext cx="10393679" cy="41501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1411393935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1033023337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414456799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1712877198"/>
                    </a:ext>
                  </a:extLst>
                </a:gridCol>
                <a:gridCol w="1921510">
                  <a:extLst>
                    <a:ext uri="{9D8B030D-6E8A-4147-A177-3AD203B41FA5}">
                      <a16:colId xmlns:a16="http://schemas.microsoft.com/office/drawing/2014/main" val="811628957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1006511082"/>
                    </a:ext>
                  </a:extLst>
                </a:gridCol>
              </a:tblGrid>
              <a:tr h="501445">
                <a:tc>
                  <a:txBody>
                    <a:bodyPr/>
                    <a:lstStyle/>
                    <a:p>
                      <a:r>
                        <a:rPr lang="en-US" b="0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b="0" dirty="0">
                          <a:solidFill>
                            <a:srgbClr val="FF0000"/>
                          </a:solidFill>
                        </a:rPr>
                        <a:t>130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mk-MK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10629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4.2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20397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4</a:t>
                      </a:r>
                      <a:r>
                        <a:rPr lang="en-US" dirty="0"/>
                        <a:t>.</a:t>
                      </a:r>
                      <a:r>
                        <a:rPr lang="mk-MK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14714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5.5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752292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 err="1"/>
                        <a:t>Glic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6</a:t>
                      </a:r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85083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Bence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50109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 err="1"/>
                        <a:t>Creat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T.P.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Paraprotein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41574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Acid uric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4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9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88AD-81B6-4FB6-ADF8-160023CC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Приказ на случај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7FE-19DD-4CCB-BDD3-0C63EC81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79174" cy="4023360"/>
          </a:xfrm>
        </p:spPr>
        <p:txBody>
          <a:bodyPr>
            <a:normAutofit/>
          </a:bodyPr>
          <a:lstStyle/>
          <a:p>
            <a:pPr algn="just"/>
            <a:endParaRPr lang="mk-MK" dirty="0"/>
          </a:p>
          <a:p>
            <a:r>
              <a:rPr lang="mk-MK" dirty="0"/>
              <a:t>Стернална пункција со инфилтрација од 25% на плазма клетки.</a:t>
            </a:r>
          </a:p>
          <a:p>
            <a:r>
              <a:rPr lang="en-US" dirty="0"/>
              <a:t>RTG </a:t>
            </a:r>
            <a:r>
              <a:rPr lang="mk-MK" dirty="0"/>
              <a:t>на краниум, рбет и карлица без </a:t>
            </a:r>
            <a:r>
              <a:rPr lang="mk-MK" dirty="0" err="1"/>
              <a:t>остеолитични</a:t>
            </a:r>
            <a:r>
              <a:rPr lang="mk-MK" dirty="0"/>
              <a:t> лезии.</a:t>
            </a:r>
          </a:p>
          <a:p>
            <a:r>
              <a:rPr lang="mk-MK" dirty="0"/>
              <a:t>Ординирани 4 циклуси на хемотерапија по </a:t>
            </a:r>
            <a:r>
              <a:rPr lang="en-US" dirty="0"/>
              <a:t>CTD </a:t>
            </a:r>
            <a:r>
              <a:rPr lang="mk-MK" dirty="0"/>
              <a:t>протокол.</a:t>
            </a:r>
            <a:endParaRPr lang="en-US" dirty="0"/>
          </a:p>
          <a:p>
            <a:r>
              <a:rPr lang="mk-MK" dirty="0"/>
              <a:t>Нормализирање на вредностите на хемоглобин, тотални протеини, глобулини и </a:t>
            </a:r>
            <a:r>
              <a:rPr lang="en-US" dirty="0" smtClean="0"/>
              <a:t>IgA</a:t>
            </a:r>
            <a:r>
              <a:rPr lang="mk-MK" dirty="0" smtClean="0"/>
              <a:t>.</a:t>
            </a:r>
            <a:endParaRPr lang="mk-MK" dirty="0"/>
          </a:p>
          <a:p>
            <a:r>
              <a:rPr lang="mk-MK" dirty="0"/>
              <a:t>Контролна стернална пункција со присутни плазма клетки од 2%.</a:t>
            </a:r>
          </a:p>
          <a:p>
            <a:r>
              <a:rPr lang="mk-MK" dirty="0"/>
              <a:t>Спроведена автологна трансплантација на хематопоетски матични клетки во 1/2014.</a:t>
            </a:r>
          </a:p>
          <a:p>
            <a:r>
              <a:rPr lang="mk-MK" dirty="0"/>
              <a:t>Поставена на терапија на одржување 3 месеци после трансплантација со </a:t>
            </a:r>
            <a:r>
              <a:rPr lang="en-US" dirty="0" err="1"/>
              <a:t>Tbl</a:t>
            </a:r>
            <a:r>
              <a:rPr lang="en-US" dirty="0"/>
              <a:t>. Thalidomide a 100mg 1x1</a:t>
            </a:r>
            <a:r>
              <a:rPr lang="mk-MK" dirty="0"/>
              <a:t> дневно во тек на 2 години.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C93CC6-5EA5-4D7D-3C55-0A8764406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0" y="3610071"/>
            <a:ext cx="9961360" cy="26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88AD-81B6-4FB6-ADF8-160023CC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Заклучок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7FE-19DD-4CCB-BDD3-0C63EC81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79174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mk-MK" b="1" i="1" dirty="0"/>
              <a:t>Фактори кои влијаат врз прогнозата и исходот од третманот на мултипен миелом</a:t>
            </a:r>
          </a:p>
          <a:p>
            <a:pPr marL="0" indent="0">
              <a:buNone/>
            </a:pPr>
            <a:r>
              <a:rPr lang="mk-MK" dirty="0"/>
              <a:t>Возраст</a:t>
            </a:r>
          </a:p>
          <a:p>
            <a:pPr marL="0" indent="0">
              <a:buNone/>
            </a:pPr>
            <a:r>
              <a:rPr lang="mk-MK" dirty="0"/>
              <a:t>Општ статус/коморбидитети</a:t>
            </a:r>
          </a:p>
          <a:p>
            <a:pPr marL="0" indent="0">
              <a:buNone/>
            </a:pPr>
            <a:r>
              <a:rPr lang="mk-MK" dirty="0"/>
              <a:t>Стадиум на болеста</a:t>
            </a:r>
          </a:p>
          <a:p>
            <a:pPr marL="0" indent="0">
              <a:buNone/>
            </a:pPr>
            <a:r>
              <a:rPr lang="mk-MK" b="1" i="1" dirty="0">
                <a:solidFill>
                  <a:srgbClr val="FF0000"/>
                </a:solidFill>
              </a:rPr>
              <a:t>Време од поставување на дијагноза до терапија</a:t>
            </a:r>
          </a:p>
          <a:p>
            <a:pPr marL="0" indent="0">
              <a:buNone/>
            </a:pPr>
            <a:endParaRPr lang="mk-MK" b="1" dirty="0"/>
          </a:p>
          <a:p>
            <a:pPr marL="0" indent="0" algn="ctr">
              <a:buNone/>
            </a:pPr>
            <a:r>
              <a:rPr lang="mk-MK" b="1" dirty="0"/>
              <a:t>Навремено поставување дијагноза со цел започнување на соодветна хемотерапија/радиотерапија е клучна алатка во подобрување на целокупното преживување на пациентите со </a:t>
            </a:r>
            <a:r>
              <a:rPr lang="mk-MK" b="1" dirty="0">
                <a:solidFill>
                  <a:srgbClr val="FF0000"/>
                </a:solidFill>
              </a:rPr>
              <a:t>мултипен миелом</a:t>
            </a:r>
            <a:r>
              <a:rPr lang="mk-MK" b="1" dirty="0"/>
              <a:t>.</a:t>
            </a:r>
          </a:p>
          <a:p>
            <a:pPr marL="0" indent="0" algn="ctr">
              <a:buNone/>
            </a:pPr>
            <a:endParaRPr lang="mk-MK" dirty="0"/>
          </a:p>
          <a:p>
            <a:pPr marL="0" indent="0" algn="ctr">
              <a:buNone/>
            </a:pPr>
            <a:r>
              <a:rPr lang="mk-MK" b="1" dirty="0"/>
              <a:t>За остварување на оваа цел неопходен е мултидисциплинарен пристап во кој се вклучени </a:t>
            </a:r>
            <a:r>
              <a:rPr lang="mk-MK" b="1" dirty="0">
                <a:solidFill>
                  <a:srgbClr val="FF0000"/>
                </a:solidFill>
              </a:rPr>
              <a:t>лекарите од примарното и секундарното здравство</a:t>
            </a:r>
            <a:r>
              <a:rPr lang="mk-MK" b="1" dirty="0"/>
              <a:t> и </a:t>
            </a:r>
            <a:r>
              <a:rPr lang="mk-MK" b="1" dirty="0">
                <a:solidFill>
                  <a:srgbClr val="FF0000"/>
                </a:solidFill>
              </a:rPr>
              <a:t>ординирачките хематолози</a:t>
            </a:r>
            <a:r>
              <a:rPr lang="mk-MK" b="1" dirty="0"/>
              <a:t> но и соработка и доверба од самите </a:t>
            </a:r>
            <a:r>
              <a:rPr lang="mk-MK" b="1" dirty="0">
                <a:solidFill>
                  <a:srgbClr val="FF0000"/>
                </a:solidFill>
              </a:rPr>
              <a:t>пациенти</a:t>
            </a:r>
            <a:r>
              <a:rPr lang="mk-MK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5510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3C8E-4554-4F0F-9128-E03AE902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/>
              <a:t>Благодарам на вниманието</a:t>
            </a:r>
            <a:endParaRPr lang="en-US" dirty="0"/>
          </a:p>
        </p:txBody>
      </p:sp>
      <p:pic>
        <p:nvPicPr>
          <p:cNvPr id="5" name="Content Placeholder 4" descr="A doctor talking to a patient&#10;&#10;Description automatically generated with low confidence">
            <a:extLst>
              <a:ext uri="{FF2B5EF4-FFF2-40B4-BE49-F238E27FC236}">
                <a16:creationId xmlns:a16="http://schemas.microsoft.com/office/drawing/2014/main" id="{A221F38E-E27B-4B11-A253-2C1E53111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85" y="1846263"/>
            <a:ext cx="7146756" cy="4022725"/>
          </a:xfrm>
        </p:spPr>
      </p:pic>
    </p:spTree>
    <p:extLst>
      <p:ext uri="{BB962C8B-B14F-4D97-AF65-F5344CB8AC3E}">
        <p14:creationId xmlns:p14="http://schemas.microsoft.com/office/powerpoint/2010/main" val="274074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ABA-1607-48F5-8F9B-C5796A4C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Приказ на случај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16D0-AC26-4032-975E-70A489C1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6891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mk-MK" sz="2200" dirty="0"/>
          </a:p>
          <a:p>
            <a:pPr algn="just"/>
            <a:r>
              <a:rPr lang="mk-MK" sz="2200" dirty="0"/>
              <a:t>Пациентка на возраст од 40 години.</a:t>
            </a:r>
            <a:endParaRPr lang="en-US" sz="2200" dirty="0"/>
          </a:p>
          <a:p>
            <a:pPr algn="just"/>
            <a:r>
              <a:rPr lang="mk-MK" sz="2200" dirty="0"/>
              <a:t>Упатена од матичен интернист поради сомнение за </a:t>
            </a:r>
            <a:r>
              <a:rPr lang="en-US" sz="2200" dirty="0"/>
              <a:t>Myeloma multiplex.</a:t>
            </a:r>
            <a:endParaRPr lang="mk-MK" sz="2200" dirty="0"/>
          </a:p>
          <a:p>
            <a:pPr algn="just"/>
            <a:r>
              <a:rPr lang="mk-MK" sz="2200" dirty="0"/>
              <a:t>Анамнестички податок за субфебрилност, слабост, малаксалост, губиток на телесна тежина, болки во бубрези, коски и мускулатура.</a:t>
            </a:r>
          </a:p>
          <a:p>
            <a:pPr algn="just"/>
            <a:r>
              <a:rPr lang="mk-MK" sz="2200" dirty="0"/>
              <a:t>Физикален преглед без отстапки освен отежнато движење.</a:t>
            </a:r>
            <a:endParaRPr lang="en-US" sz="2200" dirty="0"/>
          </a:p>
          <a:p>
            <a:pPr algn="just"/>
            <a:r>
              <a:rPr lang="mk-MK" sz="2200" dirty="0"/>
              <a:t>Без присутни коморбидитети и не зема редовна хронична терапија.</a:t>
            </a:r>
          </a:p>
          <a:p>
            <a:pPr algn="just"/>
            <a:r>
              <a:rPr lang="mk-MK" sz="2200" dirty="0"/>
              <a:t>Иницијални лабораториски анализи: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mk-MK" dirty="0"/>
              <a:t>Забрзана седиментација</a:t>
            </a:r>
            <a:r>
              <a:rPr lang="en-US" dirty="0"/>
              <a:t>;</a:t>
            </a:r>
            <a:endParaRPr lang="mk-MK" dirty="0"/>
          </a:p>
          <a:p>
            <a:pPr marL="749808" lvl="1" indent="-457200" algn="just">
              <a:buFont typeface="+mj-lt"/>
              <a:buAutoNum type="arabicPeriod"/>
            </a:pPr>
            <a:r>
              <a:rPr lang="mk-MK" dirty="0"/>
              <a:t>Анемија</a:t>
            </a:r>
            <a:r>
              <a:rPr lang="en-US" dirty="0"/>
              <a:t>;</a:t>
            </a:r>
            <a:endParaRPr lang="mk-MK" dirty="0"/>
          </a:p>
          <a:p>
            <a:pPr marL="749808" lvl="1" indent="-457200" algn="just">
              <a:buFont typeface="+mj-lt"/>
              <a:buAutoNum type="arabicPeriod"/>
            </a:pPr>
            <a:r>
              <a:rPr lang="mk-MK" dirty="0"/>
              <a:t>Покачени вредности на креатинин и калциум</a:t>
            </a:r>
            <a:r>
              <a:rPr lang="en-US" dirty="0"/>
              <a:t>;</a:t>
            </a:r>
            <a:endParaRPr lang="mk-MK" dirty="0"/>
          </a:p>
          <a:p>
            <a:pPr marL="749808" lvl="1" indent="-457200" algn="just">
              <a:buFont typeface="+mj-lt"/>
              <a:buAutoNum type="arabicPeriod"/>
            </a:pPr>
            <a:r>
              <a:rPr lang="mk-MK" dirty="0"/>
              <a:t>Покачени тотални протеини, глобулини</a:t>
            </a:r>
            <a:r>
              <a:rPr lang="en-US" dirty="0"/>
              <a:t> </a:t>
            </a:r>
            <a:r>
              <a:rPr lang="mk-MK" dirty="0"/>
              <a:t>и </a:t>
            </a:r>
            <a:r>
              <a:rPr lang="en-US" dirty="0"/>
              <a:t>IgG</a:t>
            </a:r>
            <a:r>
              <a:rPr lang="mk-MK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7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16D0-AC26-4032-975E-70A489C1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060545"/>
          </a:xfrm>
        </p:spPr>
        <p:txBody>
          <a:bodyPr>
            <a:normAutofit/>
          </a:bodyPr>
          <a:lstStyle/>
          <a:p>
            <a:pPr algn="just"/>
            <a:endParaRPr lang="mk-MK" dirty="0"/>
          </a:p>
          <a:p>
            <a:pPr algn="just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0D69AC-3062-470D-B708-E8E74BC5F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39527"/>
              </p:ext>
            </p:extLst>
          </p:nvPr>
        </p:nvGraphicFramePr>
        <p:xfrm>
          <a:off x="929640" y="1423220"/>
          <a:ext cx="10393679" cy="41501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1411393935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1033023337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414456799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1712877198"/>
                    </a:ext>
                  </a:extLst>
                </a:gridCol>
                <a:gridCol w="1921510">
                  <a:extLst>
                    <a:ext uri="{9D8B030D-6E8A-4147-A177-3AD203B41FA5}">
                      <a16:colId xmlns:a16="http://schemas.microsoft.com/office/drawing/2014/main" val="811628957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1006511082"/>
                    </a:ext>
                  </a:extLst>
                </a:gridCol>
              </a:tblGrid>
              <a:tr h="501445">
                <a:tc>
                  <a:txBody>
                    <a:bodyPr/>
                    <a:lstStyle/>
                    <a:p>
                      <a:r>
                        <a:rPr lang="en-US" b="0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b="0" dirty="0">
                          <a:solidFill>
                            <a:srgbClr val="FF0000"/>
                          </a:solidFill>
                        </a:rPr>
                        <a:t>120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70.5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10629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&gt;27.5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720397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4</a:t>
                      </a:r>
                      <a:r>
                        <a:rPr lang="en-US" dirty="0"/>
                        <a:t>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14714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752292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 err="1"/>
                        <a:t>Glic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mk-MK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85083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7.1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Bence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50109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 err="1"/>
                        <a:t>Creat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FF0000"/>
                          </a:solidFill>
                        </a:rPr>
                        <a:t>173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T.P.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Paraprotein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41574"/>
                  </a:ext>
                </a:extLst>
              </a:tr>
              <a:tr h="501445">
                <a:tc>
                  <a:txBody>
                    <a:bodyPr/>
                    <a:lstStyle/>
                    <a:p>
                      <a:r>
                        <a:rPr lang="en-US" dirty="0"/>
                        <a:t>Acid uric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64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8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C591533D-D187-49DB-AD38-B0EE9F10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73" y="111967"/>
            <a:ext cx="6215654" cy="6015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2E850-2E0C-5E26-A860-C90F1DE3B34E}"/>
              </a:ext>
            </a:extLst>
          </p:cNvPr>
          <p:cNvSpPr txBox="1"/>
          <p:nvPr/>
        </p:nvSpPr>
        <p:spPr>
          <a:xfrm>
            <a:off x="1785257" y="6298163"/>
            <a:ext cx="862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Инфилтрација со миеломски клетки (плазма клетки) во стернална пункција 35-40%.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se&#10;&#10;Description automatically generated">
            <a:extLst>
              <a:ext uri="{FF2B5EF4-FFF2-40B4-BE49-F238E27FC236}">
                <a16:creationId xmlns:a16="http://schemas.microsoft.com/office/drawing/2014/main" id="{0209390C-2A94-4DBA-8CEB-C6B4F720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21" y="136986"/>
            <a:ext cx="8600757" cy="5927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71FC64-8709-489E-537E-C0157D0C5306}"/>
              </a:ext>
            </a:extLst>
          </p:cNvPr>
          <p:cNvSpPr txBox="1"/>
          <p:nvPr/>
        </p:nvSpPr>
        <p:spPr>
          <a:xfrm>
            <a:off x="3418113" y="6351682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err="1"/>
              <a:t>Мултипни</a:t>
            </a:r>
            <a:r>
              <a:rPr lang="mk-MK" dirty="0"/>
              <a:t> </a:t>
            </a:r>
            <a:r>
              <a:rPr lang="mk-MK" dirty="0" err="1"/>
              <a:t>остеолитични</a:t>
            </a:r>
            <a:r>
              <a:rPr lang="mk-MK" dirty="0"/>
              <a:t> промени на </a:t>
            </a:r>
            <a:r>
              <a:rPr lang="mk-MK" dirty="0" err="1"/>
              <a:t>калварија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2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B9B5-8B55-4E48-8D26-B34440BF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Приказ на случај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F0E0-D7E7-426E-8C71-921A3FF9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mk-MK" dirty="0"/>
          </a:p>
          <a:p>
            <a:pPr algn="just"/>
            <a:r>
              <a:rPr lang="mk-MK" dirty="0"/>
              <a:t>Поставена дијагноза за </a:t>
            </a:r>
            <a:r>
              <a:rPr lang="en-US" dirty="0"/>
              <a:t>Myeloma multiplex – IgG type </a:t>
            </a:r>
            <a:r>
              <a:rPr lang="mk-MK" dirty="0"/>
              <a:t>(</a:t>
            </a:r>
            <a:r>
              <a:rPr lang="en-US" dirty="0"/>
              <a:t>Stage II </a:t>
            </a:r>
            <a:r>
              <a:rPr lang="mk-MK" dirty="0"/>
              <a:t>според </a:t>
            </a:r>
            <a:r>
              <a:rPr lang="en-US" dirty="0"/>
              <a:t>R-ISS</a:t>
            </a:r>
            <a:r>
              <a:rPr lang="mk-MK" dirty="0"/>
              <a:t>).</a:t>
            </a:r>
            <a:endParaRPr lang="en-US" dirty="0"/>
          </a:p>
          <a:p>
            <a:pPr algn="just"/>
            <a:r>
              <a:rPr lang="mk-MK" dirty="0"/>
              <a:t>Започнато лекување по </a:t>
            </a:r>
            <a:r>
              <a:rPr lang="en-US" dirty="0"/>
              <a:t>VTD </a:t>
            </a:r>
            <a:r>
              <a:rPr lang="mk-MK" dirty="0"/>
              <a:t>протоколот</a:t>
            </a:r>
            <a:r>
              <a:rPr lang="en-US" dirty="0"/>
              <a:t> </a:t>
            </a:r>
            <a:r>
              <a:rPr lang="mk-MK" dirty="0"/>
              <a:t>од </a:t>
            </a:r>
            <a:r>
              <a:rPr lang="en-US" dirty="0"/>
              <a:t>1</a:t>
            </a:r>
            <a:r>
              <a:rPr lang="mk-MK" dirty="0"/>
              <a:t>.9.2021г</a:t>
            </a:r>
            <a:r>
              <a:rPr lang="en-US" dirty="0"/>
              <a:t>.</a:t>
            </a:r>
          </a:p>
          <a:p>
            <a:pPr algn="just"/>
            <a:r>
              <a:rPr lang="mk-MK" dirty="0"/>
              <a:t>После </a:t>
            </a:r>
            <a:r>
              <a:rPr lang="mk-MK" dirty="0" err="1"/>
              <a:t>ординирање</a:t>
            </a:r>
            <a:r>
              <a:rPr lang="mk-MK" dirty="0"/>
              <a:t> на само две дози на </a:t>
            </a:r>
            <a:r>
              <a:rPr lang="en-US" dirty="0"/>
              <a:t>Bortezomib </a:t>
            </a:r>
            <a:r>
              <a:rPr lang="mk-MK" dirty="0"/>
              <a:t>нотиран пад на вкупните протеини на 86 и глобулини на 53</a:t>
            </a:r>
          </a:p>
          <a:p>
            <a:pPr algn="just"/>
            <a:r>
              <a:rPr lang="mk-MK" dirty="0"/>
              <a:t>По завршување на првиот циклус на хемотерапија, пациентката своеволно го одбила лекувањето.</a:t>
            </a:r>
          </a:p>
          <a:p>
            <a:pPr algn="just"/>
            <a:r>
              <a:rPr lang="mk-MK" dirty="0"/>
              <a:t>Понатаму лекувана со алтернативна медицина.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C8FFC85-6BD6-4655-ACE4-57287B8AF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1" y="3167957"/>
            <a:ext cx="10155438" cy="30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B9B5-8B55-4E48-8D26-B34440BF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Приказ на случај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F0E0-D7E7-426E-8C71-921A3FF9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mk-MK" dirty="0"/>
          </a:p>
          <a:p>
            <a:r>
              <a:rPr lang="mk-MK" dirty="0"/>
              <a:t>На 17.5.2022 година хоспитализирана во тешка општа состојба, конфузна, со дифузни болки.</a:t>
            </a:r>
          </a:p>
          <a:p>
            <a:r>
              <a:rPr lang="mk-MK" dirty="0"/>
              <a:t>Претходно реализиран </a:t>
            </a:r>
            <a:r>
              <a:rPr lang="en-US" dirty="0"/>
              <a:t>PET/CT scan </a:t>
            </a:r>
            <a:r>
              <a:rPr lang="mk-MK" dirty="0"/>
              <a:t>со наод за хепатоспленомегалија и </a:t>
            </a:r>
            <a:r>
              <a:rPr lang="mk-MK" dirty="0" err="1"/>
              <a:t>остеолитични</a:t>
            </a:r>
            <a:r>
              <a:rPr lang="mk-MK" dirty="0"/>
              <a:t> лезии на цел скелет, најизразени во череп и </a:t>
            </a:r>
            <a:r>
              <a:rPr lang="mk-MK" dirty="0" err="1"/>
              <a:t>пр</a:t>
            </a:r>
            <a:r>
              <a:rPr lang="en-US" dirty="0"/>
              <a:t>e</a:t>
            </a:r>
            <a:r>
              <a:rPr lang="mk-MK" dirty="0" err="1"/>
              <a:t>шленско</a:t>
            </a:r>
            <a:r>
              <a:rPr lang="mk-MK" dirty="0"/>
              <a:t> тело </a:t>
            </a:r>
            <a:r>
              <a:rPr lang="en-US" dirty="0"/>
              <a:t>L2</a:t>
            </a:r>
            <a:r>
              <a:rPr lang="mk-MK" dirty="0"/>
              <a:t> (</a:t>
            </a:r>
            <a:r>
              <a:rPr lang="en-US" dirty="0" err="1"/>
              <a:t>SUVmax</a:t>
            </a:r>
            <a:r>
              <a:rPr lang="en-US" dirty="0"/>
              <a:t> 16).</a:t>
            </a:r>
          </a:p>
          <a:p>
            <a:r>
              <a:rPr lang="mk-MK" dirty="0"/>
              <a:t>Започната терапија по </a:t>
            </a:r>
            <a:r>
              <a:rPr lang="en-US" dirty="0"/>
              <a:t>VRD </a:t>
            </a:r>
            <a:r>
              <a:rPr lang="mk-MK" dirty="0"/>
              <a:t>протокол од 19.5.2022 година.</a:t>
            </a:r>
            <a:r>
              <a:rPr lang="en-US" dirty="0"/>
              <a:t> </a:t>
            </a:r>
            <a:r>
              <a:rPr lang="mk-MK" dirty="0"/>
              <a:t/>
            </a:r>
            <a:br>
              <a:rPr lang="mk-MK" dirty="0"/>
            </a:br>
            <a:r>
              <a:rPr lang="mk-MK" sz="1600" dirty="0"/>
              <a:t>     *</a:t>
            </a:r>
            <a:r>
              <a:rPr lang="en-US" sz="1600" dirty="0"/>
              <a:t>Lenalidomide 5mg </a:t>
            </a:r>
            <a:r>
              <a:rPr lang="mk-MK" sz="1600" dirty="0"/>
              <a:t>и 10</a:t>
            </a:r>
            <a:r>
              <a:rPr lang="en-US" sz="1600" dirty="0"/>
              <a:t>mg </a:t>
            </a:r>
            <a:r>
              <a:rPr lang="mk-MK" sz="1600" dirty="0"/>
              <a:t>соодветно во циклус 1 и циклус 2.</a:t>
            </a:r>
          </a:p>
          <a:p>
            <a:r>
              <a:rPr lang="mk-MK" dirty="0"/>
              <a:t>Спроведена и радиотерапија над прешленско тело </a:t>
            </a:r>
            <a:r>
              <a:rPr lang="en-US" dirty="0"/>
              <a:t>L2, </a:t>
            </a:r>
            <a:r>
              <a:rPr lang="mk-MK" dirty="0"/>
              <a:t>две фракции вкупно 16 </a:t>
            </a:r>
            <a:r>
              <a:rPr lang="en-US" dirty="0" err="1"/>
              <a:t>Gy</a:t>
            </a:r>
            <a:r>
              <a:rPr lang="en-US" dirty="0"/>
              <a:t>.</a:t>
            </a:r>
          </a:p>
          <a:p>
            <a:r>
              <a:rPr lang="mk-MK" dirty="0"/>
              <a:t>Нотирано клиничко подобрување и лабораториско нормализирање на параметрите.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B14C0-CE96-E52C-6837-B9E279D3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1" y="286603"/>
            <a:ext cx="10998538" cy="5610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AD01AF-B8FD-7789-7923-C4061F23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4" y="325193"/>
            <a:ext cx="11033515" cy="975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0C20B-2B3B-9B41-8832-FEE037488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1" y="1300787"/>
            <a:ext cx="10937578" cy="4765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9A3DEF-5FBC-5784-F25B-C303A481B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36" y="749966"/>
            <a:ext cx="8481527" cy="51852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C8BFB5-3AA0-B2E6-2E16-DD1B9E420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0" y="2162133"/>
            <a:ext cx="10937577" cy="3838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E7DD9B-4411-FEF8-0B2C-43FD225BF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3" y="290633"/>
            <a:ext cx="11094473" cy="56060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EDE6D9-4142-0CDA-DC63-32970F6BE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6" y="325192"/>
            <a:ext cx="11173543" cy="52320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4962E2-6726-CAEC-E885-8E2975D0FE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4" y="5433046"/>
            <a:ext cx="11112582" cy="3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59B7-5AB0-94CC-71E5-84B36D99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Приказ на случај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0F1D-79F1-2D4B-A7CA-D9D750B9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/>
          </a:p>
          <a:p>
            <a:r>
              <a:rPr lang="mk-MK" dirty="0"/>
              <a:t>Во терминот за ординирање на трет циклус нотирана</a:t>
            </a:r>
            <a:r>
              <a:rPr lang="en-US" dirty="0"/>
              <a:t> </a:t>
            </a:r>
            <a:r>
              <a:rPr lang="mk-MK" dirty="0"/>
              <a:t>девијација на јазик, анемија и пораст на </a:t>
            </a:r>
            <a:r>
              <a:rPr lang="en-US" dirty="0"/>
              <a:t>IgG &gt;27,5</a:t>
            </a:r>
            <a:r>
              <a:rPr lang="mk-MK" dirty="0"/>
              <a:t>.</a:t>
            </a:r>
          </a:p>
          <a:p>
            <a:r>
              <a:rPr lang="mk-MK" dirty="0"/>
              <a:t>Реализиран </a:t>
            </a:r>
            <a:r>
              <a:rPr lang="en-US" dirty="0"/>
              <a:t>MRI </a:t>
            </a:r>
            <a:r>
              <a:rPr lang="mk-MK" dirty="0"/>
              <a:t>со уреден невролошки наод (присутни остеолизи).</a:t>
            </a:r>
          </a:p>
          <a:p>
            <a:r>
              <a:rPr lang="mk-MK" dirty="0"/>
              <a:t>Брз антигенски тест за </a:t>
            </a:r>
            <a:r>
              <a:rPr lang="en-US" dirty="0"/>
              <a:t>SARS-CoV-2 – </a:t>
            </a:r>
            <a:r>
              <a:rPr lang="mk-MK" dirty="0"/>
              <a:t>позитивен.</a:t>
            </a:r>
          </a:p>
          <a:p>
            <a:r>
              <a:rPr lang="mk-MK" dirty="0"/>
              <a:t>Третирана на Клиника за Инфективни болести со коктел на моноклонални антитела.</a:t>
            </a:r>
            <a:endParaRPr lang="en-US" dirty="0"/>
          </a:p>
          <a:p>
            <a:r>
              <a:rPr lang="mk-MK" dirty="0"/>
              <a:t>На прием по 3 недели од позитивен наод дополнително нотирани и кожни промени.</a:t>
            </a:r>
          </a:p>
          <a:p>
            <a:r>
              <a:rPr lang="mk-MK" dirty="0"/>
              <a:t>Продолжување на лекувањето по </a:t>
            </a:r>
            <a:r>
              <a:rPr lang="en-US" dirty="0"/>
              <a:t>D-PACE </a:t>
            </a:r>
            <a:r>
              <a:rPr lang="mk-MK" dirty="0"/>
              <a:t>протоколот</a:t>
            </a:r>
            <a:r>
              <a:rPr lang="en-US" dirty="0"/>
              <a:t> (Dexamethasone, Cisplatin, Doxorubicin, Cyclophosphamide, Etoposide)</a:t>
            </a:r>
            <a:r>
              <a:rPr lang="mk-MK" dirty="0"/>
              <a:t> – Ординирани 3 циклуси.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9" y="422162"/>
            <a:ext cx="10551722" cy="5446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0" y="103504"/>
            <a:ext cx="10657640" cy="4138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0" y="4242486"/>
            <a:ext cx="10685886" cy="18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88AD-81B6-4FB6-ADF8-160023CC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Приказ на случај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7FE-19DD-4CCB-BDD3-0C63EC81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mk-MK" dirty="0"/>
          </a:p>
          <a:p>
            <a:pPr algn="just"/>
            <a:r>
              <a:rPr lang="mk-MK" dirty="0"/>
              <a:t>Пациентка на 55 години со дијагностициран </a:t>
            </a:r>
            <a:r>
              <a:rPr lang="en-US" dirty="0"/>
              <a:t>Myeloma multiplex IgA type </a:t>
            </a:r>
            <a:r>
              <a:rPr lang="mk-MK" dirty="0"/>
              <a:t>од </a:t>
            </a:r>
            <a:r>
              <a:rPr lang="en-US" dirty="0"/>
              <a:t>15.7</a:t>
            </a:r>
            <a:r>
              <a:rPr lang="mk-MK" dirty="0"/>
              <a:t>.20</a:t>
            </a:r>
            <a:r>
              <a:rPr lang="en-US" dirty="0"/>
              <a:t>13</a:t>
            </a:r>
            <a:r>
              <a:rPr lang="mk-MK" dirty="0"/>
              <a:t>г.</a:t>
            </a:r>
            <a:endParaRPr lang="en-US" dirty="0"/>
          </a:p>
          <a:p>
            <a:pPr algn="just"/>
            <a:r>
              <a:rPr lang="mk-MK" dirty="0"/>
              <a:t>Анамнестички податок за главоболка, слабост, малаксалост, болки во коски.</a:t>
            </a:r>
          </a:p>
          <a:p>
            <a:pPr algn="just"/>
            <a:r>
              <a:rPr lang="mk-MK" dirty="0"/>
              <a:t>Физикален преглед без отстапки.</a:t>
            </a:r>
          </a:p>
          <a:p>
            <a:pPr algn="just"/>
            <a:r>
              <a:rPr lang="mk-MK" dirty="0"/>
              <a:t>Без присутни коморбидитети.</a:t>
            </a:r>
            <a:endParaRPr lang="en-US" dirty="0"/>
          </a:p>
          <a:p>
            <a:pPr algn="just"/>
            <a:r>
              <a:rPr lang="mk-MK" dirty="0"/>
              <a:t>Не зема редовна хронична терапија.</a:t>
            </a:r>
          </a:p>
          <a:p>
            <a:pPr algn="just"/>
            <a:r>
              <a:rPr lang="mk-MK" dirty="0"/>
              <a:t>Иницијални лабораториски анализи :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mk-MK" dirty="0"/>
              <a:t>Забрзана седиментација</a:t>
            </a:r>
            <a:r>
              <a:rPr lang="en-US" dirty="0"/>
              <a:t>;</a:t>
            </a:r>
            <a:endParaRPr lang="mk-MK" dirty="0"/>
          </a:p>
          <a:p>
            <a:pPr marL="749808" lvl="1" indent="-457200" algn="just">
              <a:buFont typeface="+mj-lt"/>
              <a:buAutoNum type="arabicPeriod"/>
            </a:pPr>
            <a:r>
              <a:rPr lang="mk-MK" dirty="0"/>
              <a:t>Анемија</a:t>
            </a:r>
            <a:r>
              <a:rPr lang="en-US" dirty="0"/>
              <a:t>;</a:t>
            </a:r>
            <a:endParaRPr lang="mk-MK" dirty="0"/>
          </a:p>
          <a:p>
            <a:pPr marL="749808" lvl="1" indent="-457200" algn="just">
              <a:buFont typeface="+mj-lt"/>
              <a:buAutoNum type="arabicPeriod"/>
            </a:pPr>
            <a:r>
              <a:rPr lang="mk-MK" dirty="0"/>
              <a:t>Покачени тотални протеини, глобулини</a:t>
            </a:r>
            <a:r>
              <a:rPr lang="en-US" dirty="0"/>
              <a:t> </a:t>
            </a:r>
            <a:r>
              <a:rPr lang="mk-MK" dirty="0"/>
              <a:t>и </a:t>
            </a:r>
            <a:r>
              <a:rPr lang="en-US" dirty="0"/>
              <a:t>IgA;</a:t>
            </a:r>
            <a:endParaRPr lang="mk-M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485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</TotalTime>
  <Words>697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Приказ на случај кај пациент со Мултипен Миелом </vt:lpstr>
      <vt:lpstr>Приказ на случај 1</vt:lpstr>
      <vt:lpstr>PowerPoint Presentation</vt:lpstr>
      <vt:lpstr>PowerPoint Presentation</vt:lpstr>
      <vt:lpstr>PowerPoint Presentation</vt:lpstr>
      <vt:lpstr>Приказ на случај 1</vt:lpstr>
      <vt:lpstr>Приказ на случај 1</vt:lpstr>
      <vt:lpstr>Приказ на случај 1</vt:lpstr>
      <vt:lpstr>Приказ на случај 2</vt:lpstr>
      <vt:lpstr>PowerPoint Presentation</vt:lpstr>
      <vt:lpstr>Приказ на случај 2</vt:lpstr>
      <vt:lpstr>Заклучок</vt:lpstr>
      <vt:lpstr>Благодарам на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Хеморагични состојби при бременост</dc:title>
  <dc:creator>Milche Cvetanoski</dc:creator>
  <cp:lastModifiedBy>sanja</cp:lastModifiedBy>
  <cp:revision>52</cp:revision>
  <dcterms:created xsi:type="dcterms:W3CDTF">2022-03-06T20:41:47Z</dcterms:created>
  <dcterms:modified xsi:type="dcterms:W3CDTF">2022-11-15T07:30:04Z</dcterms:modified>
</cp:coreProperties>
</file>