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87" r:id="rId2"/>
    <p:sldId id="262" r:id="rId3"/>
    <p:sldId id="266" r:id="rId4"/>
    <p:sldId id="261" r:id="rId5"/>
    <p:sldId id="264" r:id="rId6"/>
    <p:sldId id="288" r:id="rId7"/>
    <p:sldId id="289" r:id="rId8"/>
    <p:sldId id="290" r:id="rId9"/>
    <p:sldId id="291" r:id="rId10"/>
    <p:sldId id="292" r:id="rId11"/>
    <p:sldId id="280" r:id="rId12"/>
    <p:sldId id="267" r:id="rId13"/>
    <p:sldId id="268" r:id="rId14"/>
    <p:sldId id="269" r:id="rId15"/>
    <p:sldId id="270" r:id="rId16"/>
    <p:sldId id="271" r:id="rId17"/>
    <p:sldId id="293" r:id="rId18"/>
    <p:sldId id="294" r:id="rId19"/>
    <p:sldId id="295" r:id="rId20"/>
    <p:sldId id="272" r:id="rId21"/>
    <p:sldId id="275" r:id="rId22"/>
    <p:sldId id="282" r:id="rId23"/>
    <p:sldId id="265" r:id="rId24"/>
    <p:sldId id="296" r:id="rId25"/>
    <p:sldId id="297" r:id="rId26"/>
    <p:sldId id="298" r:id="rId27"/>
    <p:sldId id="284" r:id="rId28"/>
    <p:sldId id="299" r:id="rId29"/>
    <p:sldId id="300" r:id="rId30"/>
    <p:sldId id="301" r:id="rId31"/>
  </p:sldIdLst>
  <p:sldSz cx="9144000" cy="6858000" type="screen4x3"/>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5A3"/>
    <a:srgbClr val="195DA7"/>
    <a:srgbClr val="00CC00"/>
    <a:srgbClr val="FF0066"/>
    <a:srgbClr val="FFFFCC"/>
    <a:srgbClr val="FFCC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316" autoAdjust="0"/>
  </p:normalViewPr>
  <p:slideViewPr>
    <p:cSldViewPr>
      <p:cViewPr varScale="1">
        <p:scale>
          <a:sx n="104" d="100"/>
          <a:sy n="104" d="100"/>
        </p:scale>
        <p:origin x="1986" y="102"/>
      </p:cViewPr>
      <p:guideLst>
        <p:guide orient="horz" pos="2160"/>
        <p:guide pos="2880"/>
        <p:guide orient="horz" pos="22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FAEEB-5588-434B-B9B4-A4B605BE7123}" type="doc">
      <dgm:prSet loTypeId="urn:microsoft.com/office/officeart/2008/layout/VerticalCurvedList" loCatId="" qsTypeId="urn:microsoft.com/office/officeart/2005/8/quickstyle/3D3" qsCatId="3D" csTypeId="urn:microsoft.com/office/officeart/2005/8/colors/accent1_1" csCatId="accent1" phldr="1"/>
      <dgm:spPr/>
      <dgm:t>
        <a:bodyPr/>
        <a:lstStyle/>
        <a:p>
          <a:endParaRPr lang="en-US"/>
        </a:p>
      </dgm:t>
    </dgm:pt>
    <dgm:pt modelId="{CB99AC2B-17C7-5141-ABCB-B441ED74BB8C}">
      <dgm:prSet phldrT="[Text]"/>
      <dgm:spPr/>
      <dgm:t>
        <a:bodyPr/>
        <a:lstStyle/>
        <a:p>
          <a:r>
            <a:rPr lang="en-US" dirty="0" smtClean="0"/>
            <a:t>2 vs. 3 </a:t>
          </a:r>
          <a:r>
            <a:rPr lang="mk-MK" dirty="0" smtClean="0"/>
            <a:t>лека</a:t>
          </a:r>
          <a:endParaRPr lang="en-US" dirty="0"/>
        </a:p>
      </dgm:t>
    </dgm:pt>
    <dgm:pt modelId="{51331A7B-B3F4-8944-8DBC-8A35313F2035}" type="parTrans" cxnId="{57AD2C3D-193C-6342-8DE7-98B2CDB47B65}">
      <dgm:prSet/>
      <dgm:spPr/>
      <dgm:t>
        <a:bodyPr/>
        <a:lstStyle/>
        <a:p>
          <a:endParaRPr lang="en-US"/>
        </a:p>
      </dgm:t>
    </dgm:pt>
    <dgm:pt modelId="{9598E775-5A1E-044A-8C9D-1DFE8CEE5AD7}" type="sibTrans" cxnId="{57AD2C3D-193C-6342-8DE7-98B2CDB47B65}">
      <dgm:prSet/>
      <dgm:spPr/>
      <dgm:t>
        <a:bodyPr/>
        <a:lstStyle/>
        <a:p>
          <a:endParaRPr lang="en-US"/>
        </a:p>
      </dgm:t>
    </dgm:pt>
    <dgm:pt modelId="{A7EAB003-2BD4-CC4C-B7ED-4BDD7F9D11DB}">
      <dgm:prSet phldrT="[Text]"/>
      <dgm:spPr/>
      <dgm:t>
        <a:bodyPr/>
        <a:lstStyle/>
        <a:p>
          <a:r>
            <a:rPr lang="mk-MK" dirty="0" smtClean="0"/>
            <a:t>Функција на бубрезите</a:t>
          </a:r>
          <a:endParaRPr lang="en-US" dirty="0"/>
        </a:p>
      </dgm:t>
    </dgm:pt>
    <dgm:pt modelId="{E1F05FC8-1B24-E840-B5C0-53597E00CBFC}" type="parTrans" cxnId="{3A7611F1-9C86-4E4F-8CA1-3BC862AB1616}">
      <dgm:prSet/>
      <dgm:spPr/>
      <dgm:t>
        <a:bodyPr/>
        <a:lstStyle/>
        <a:p>
          <a:endParaRPr lang="en-US"/>
        </a:p>
      </dgm:t>
    </dgm:pt>
    <dgm:pt modelId="{1C59BD74-ADAB-0E4B-9997-EDB2CB0318AF}" type="sibTrans" cxnId="{3A7611F1-9C86-4E4F-8CA1-3BC862AB1616}">
      <dgm:prSet/>
      <dgm:spPr/>
      <dgm:t>
        <a:bodyPr/>
        <a:lstStyle/>
        <a:p>
          <a:endParaRPr lang="en-US"/>
        </a:p>
      </dgm:t>
    </dgm:pt>
    <dgm:pt modelId="{F0F47348-6A50-D44B-B16A-3B9EDEE974C2}">
      <dgm:prSet phldrT="[Text]"/>
      <dgm:spPr/>
      <dgm:t>
        <a:bodyPr/>
        <a:lstStyle/>
        <a:p>
          <a:r>
            <a:rPr lang="mk-MK" dirty="0" smtClean="0"/>
            <a:t>Соодветност на медицински услови и трошоци</a:t>
          </a:r>
          <a:endParaRPr lang="en-US" dirty="0"/>
        </a:p>
      </dgm:t>
    </dgm:pt>
    <dgm:pt modelId="{2A15D4C6-0D45-C148-A5CB-6DE5199EDDDF}" type="parTrans" cxnId="{7193CEC3-E109-B44E-8E39-E3500F79540A}">
      <dgm:prSet/>
      <dgm:spPr/>
      <dgm:t>
        <a:bodyPr/>
        <a:lstStyle/>
        <a:p>
          <a:endParaRPr lang="en-US"/>
        </a:p>
      </dgm:t>
    </dgm:pt>
    <dgm:pt modelId="{8756025B-63F2-7841-B0F6-2C932AD8781F}" type="sibTrans" cxnId="{7193CEC3-E109-B44E-8E39-E3500F79540A}">
      <dgm:prSet/>
      <dgm:spPr/>
      <dgm:t>
        <a:bodyPr/>
        <a:lstStyle/>
        <a:p>
          <a:endParaRPr lang="en-US"/>
        </a:p>
      </dgm:t>
    </dgm:pt>
    <dgm:pt modelId="{61F3387D-84D1-5E48-BA37-0704E4B409A5}" type="pres">
      <dgm:prSet presAssocID="{FE4FAEEB-5588-434B-B9B4-A4B605BE7123}" presName="Name0" presStyleCnt="0">
        <dgm:presLayoutVars>
          <dgm:chMax val="7"/>
          <dgm:chPref val="7"/>
          <dgm:dir/>
        </dgm:presLayoutVars>
      </dgm:prSet>
      <dgm:spPr/>
      <dgm:t>
        <a:bodyPr/>
        <a:lstStyle/>
        <a:p>
          <a:endParaRPr lang="en-US"/>
        </a:p>
      </dgm:t>
    </dgm:pt>
    <dgm:pt modelId="{141DC06A-ED10-0C47-8899-38159EDD1109}" type="pres">
      <dgm:prSet presAssocID="{FE4FAEEB-5588-434B-B9B4-A4B605BE7123}" presName="Name1" presStyleCnt="0"/>
      <dgm:spPr/>
      <dgm:t>
        <a:bodyPr/>
        <a:lstStyle/>
        <a:p>
          <a:endParaRPr lang="en-US"/>
        </a:p>
      </dgm:t>
    </dgm:pt>
    <dgm:pt modelId="{A641C6CC-39F8-CC47-8826-A58221A37D01}" type="pres">
      <dgm:prSet presAssocID="{FE4FAEEB-5588-434B-B9B4-A4B605BE7123}" presName="cycle" presStyleCnt="0"/>
      <dgm:spPr/>
      <dgm:t>
        <a:bodyPr/>
        <a:lstStyle/>
        <a:p>
          <a:endParaRPr lang="en-US"/>
        </a:p>
      </dgm:t>
    </dgm:pt>
    <dgm:pt modelId="{8FDE0DDA-BA43-4449-919C-8461E86FFFDF}" type="pres">
      <dgm:prSet presAssocID="{FE4FAEEB-5588-434B-B9B4-A4B605BE7123}" presName="srcNode" presStyleLbl="node1" presStyleIdx="0" presStyleCnt="3"/>
      <dgm:spPr/>
      <dgm:t>
        <a:bodyPr/>
        <a:lstStyle/>
        <a:p>
          <a:endParaRPr lang="en-US"/>
        </a:p>
      </dgm:t>
    </dgm:pt>
    <dgm:pt modelId="{6BD96BD4-6E59-F54C-868E-29E3F122D991}" type="pres">
      <dgm:prSet presAssocID="{FE4FAEEB-5588-434B-B9B4-A4B605BE7123}" presName="conn" presStyleLbl="parChTrans1D2" presStyleIdx="0" presStyleCnt="1"/>
      <dgm:spPr/>
      <dgm:t>
        <a:bodyPr/>
        <a:lstStyle/>
        <a:p>
          <a:endParaRPr lang="en-US"/>
        </a:p>
      </dgm:t>
    </dgm:pt>
    <dgm:pt modelId="{9CCA6D6C-FA70-4249-914C-9BDF63986A5A}" type="pres">
      <dgm:prSet presAssocID="{FE4FAEEB-5588-434B-B9B4-A4B605BE7123}" presName="extraNode" presStyleLbl="node1" presStyleIdx="0" presStyleCnt="3"/>
      <dgm:spPr/>
      <dgm:t>
        <a:bodyPr/>
        <a:lstStyle/>
        <a:p>
          <a:endParaRPr lang="en-US"/>
        </a:p>
      </dgm:t>
    </dgm:pt>
    <dgm:pt modelId="{FE56F5B1-549A-B143-809D-22793E8C6CE7}" type="pres">
      <dgm:prSet presAssocID="{FE4FAEEB-5588-434B-B9B4-A4B605BE7123}" presName="dstNode" presStyleLbl="node1" presStyleIdx="0" presStyleCnt="3"/>
      <dgm:spPr/>
      <dgm:t>
        <a:bodyPr/>
        <a:lstStyle/>
        <a:p>
          <a:endParaRPr lang="en-US"/>
        </a:p>
      </dgm:t>
    </dgm:pt>
    <dgm:pt modelId="{19C2C6FE-3722-7A42-827A-8A0B94C7B9AB}" type="pres">
      <dgm:prSet presAssocID="{CB99AC2B-17C7-5141-ABCB-B441ED74BB8C}" presName="text_1" presStyleLbl="node1" presStyleIdx="0" presStyleCnt="3">
        <dgm:presLayoutVars>
          <dgm:bulletEnabled val="1"/>
        </dgm:presLayoutVars>
      </dgm:prSet>
      <dgm:spPr/>
      <dgm:t>
        <a:bodyPr/>
        <a:lstStyle/>
        <a:p>
          <a:endParaRPr lang="en-US"/>
        </a:p>
      </dgm:t>
    </dgm:pt>
    <dgm:pt modelId="{DAF085C6-8FF1-9A49-A033-497F3C615E53}" type="pres">
      <dgm:prSet presAssocID="{CB99AC2B-17C7-5141-ABCB-B441ED74BB8C}" presName="accent_1" presStyleCnt="0"/>
      <dgm:spPr/>
      <dgm:t>
        <a:bodyPr/>
        <a:lstStyle/>
        <a:p>
          <a:endParaRPr lang="en-US"/>
        </a:p>
      </dgm:t>
    </dgm:pt>
    <dgm:pt modelId="{243A0406-0E76-924F-8396-72472E586261}" type="pres">
      <dgm:prSet presAssocID="{CB99AC2B-17C7-5141-ABCB-B441ED74BB8C}" presName="accentRepeatNode" presStyleLbl="solidFgAcc1" presStyleIdx="0" presStyleCnt="3"/>
      <dgm:spPr/>
      <dgm:t>
        <a:bodyPr/>
        <a:lstStyle/>
        <a:p>
          <a:endParaRPr lang="en-US"/>
        </a:p>
      </dgm:t>
    </dgm:pt>
    <dgm:pt modelId="{F72080F1-6124-C14B-A105-10D666A719D1}" type="pres">
      <dgm:prSet presAssocID="{A7EAB003-2BD4-CC4C-B7ED-4BDD7F9D11DB}" presName="text_2" presStyleLbl="node1" presStyleIdx="1" presStyleCnt="3">
        <dgm:presLayoutVars>
          <dgm:bulletEnabled val="1"/>
        </dgm:presLayoutVars>
      </dgm:prSet>
      <dgm:spPr/>
      <dgm:t>
        <a:bodyPr/>
        <a:lstStyle/>
        <a:p>
          <a:endParaRPr lang="en-US"/>
        </a:p>
      </dgm:t>
    </dgm:pt>
    <dgm:pt modelId="{7FD690C3-EA09-B64C-8B88-47597EA75B37}" type="pres">
      <dgm:prSet presAssocID="{A7EAB003-2BD4-CC4C-B7ED-4BDD7F9D11DB}" presName="accent_2" presStyleCnt="0"/>
      <dgm:spPr/>
      <dgm:t>
        <a:bodyPr/>
        <a:lstStyle/>
        <a:p>
          <a:endParaRPr lang="en-US"/>
        </a:p>
      </dgm:t>
    </dgm:pt>
    <dgm:pt modelId="{115AD43A-A19C-3744-A464-133B59835069}" type="pres">
      <dgm:prSet presAssocID="{A7EAB003-2BD4-CC4C-B7ED-4BDD7F9D11DB}" presName="accentRepeatNode" presStyleLbl="solidFgAcc1" presStyleIdx="1" presStyleCnt="3"/>
      <dgm:spPr/>
      <dgm:t>
        <a:bodyPr/>
        <a:lstStyle/>
        <a:p>
          <a:endParaRPr lang="en-US"/>
        </a:p>
      </dgm:t>
    </dgm:pt>
    <dgm:pt modelId="{231F146E-2C71-1946-9610-A780A8D7320A}" type="pres">
      <dgm:prSet presAssocID="{F0F47348-6A50-D44B-B16A-3B9EDEE974C2}" presName="text_3" presStyleLbl="node1" presStyleIdx="2" presStyleCnt="3">
        <dgm:presLayoutVars>
          <dgm:bulletEnabled val="1"/>
        </dgm:presLayoutVars>
      </dgm:prSet>
      <dgm:spPr/>
      <dgm:t>
        <a:bodyPr/>
        <a:lstStyle/>
        <a:p>
          <a:endParaRPr lang="en-US"/>
        </a:p>
      </dgm:t>
    </dgm:pt>
    <dgm:pt modelId="{206C698D-D94A-D142-9102-29F498FB827A}" type="pres">
      <dgm:prSet presAssocID="{F0F47348-6A50-D44B-B16A-3B9EDEE974C2}" presName="accent_3" presStyleCnt="0"/>
      <dgm:spPr/>
      <dgm:t>
        <a:bodyPr/>
        <a:lstStyle/>
        <a:p>
          <a:endParaRPr lang="en-US"/>
        </a:p>
      </dgm:t>
    </dgm:pt>
    <dgm:pt modelId="{9D4D19B9-B2BA-AC48-B6C4-32FFD829D768}" type="pres">
      <dgm:prSet presAssocID="{F0F47348-6A50-D44B-B16A-3B9EDEE974C2}" presName="accentRepeatNode" presStyleLbl="solidFgAcc1" presStyleIdx="2" presStyleCnt="3"/>
      <dgm:spPr/>
      <dgm:t>
        <a:bodyPr/>
        <a:lstStyle/>
        <a:p>
          <a:endParaRPr lang="en-US"/>
        </a:p>
      </dgm:t>
    </dgm:pt>
  </dgm:ptLst>
  <dgm:cxnLst>
    <dgm:cxn modelId="{7193CEC3-E109-B44E-8E39-E3500F79540A}" srcId="{FE4FAEEB-5588-434B-B9B4-A4B605BE7123}" destId="{F0F47348-6A50-D44B-B16A-3B9EDEE974C2}" srcOrd="2" destOrd="0" parTransId="{2A15D4C6-0D45-C148-A5CB-6DE5199EDDDF}" sibTransId="{8756025B-63F2-7841-B0F6-2C932AD8781F}"/>
    <dgm:cxn modelId="{3A7611F1-9C86-4E4F-8CA1-3BC862AB1616}" srcId="{FE4FAEEB-5588-434B-B9B4-A4B605BE7123}" destId="{A7EAB003-2BD4-CC4C-B7ED-4BDD7F9D11DB}" srcOrd="1" destOrd="0" parTransId="{E1F05FC8-1B24-E840-B5C0-53597E00CBFC}" sibTransId="{1C59BD74-ADAB-0E4B-9997-EDB2CB0318AF}"/>
    <dgm:cxn modelId="{8C01EE9A-762B-46D3-8400-70A19D88AC3D}" type="presOf" srcId="{CB99AC2B-17C7-5141-ABCB-B441ED74BB8C}" destId="{19C2C6FE-3722-7A42-827A-8A0B94C7B9AB}" srcOrd="0" destOrd="0" presId="urn:microsoft.com/office/officeart/2008/layout/VerticalCurvedList"/>
    <dgm:cxn modelId="{57AD2C3D-193C-6342-8DE7-98B2CDB47B65}" srcId="{FE4FAEEB-5588-434B-B9B4-A4B605BE7123}" destId="{CB99AC2B-17C7-5141-ABCB-B441ED74BB8C}" srcOrd="0" destOrd="0" parTransId="{51331A7B-B3F4-8944-8DBC-8A35313F2035}" sibTransId="{9598E775-5A1E-044A-8C9D-1DFE8CEE5AD7}"/>
    <dgm:cxn modelId="{1BE2A12E-C69E-4238-8E8F-3C19504CA1F4}" type="presOf" srcId="{F0F47348-6A50-D44B-B16A-3B9EDEE974C2}" destId="{231F146E-2C71-1946-9610-A780A8D7320A}" srcOrd="0" destOrd="0" presId="urn:microsoft.com/office/officeart/2008/layout/VerticalCurvedList"/>
    <dgm:cxn modelId="{38FA8B4A-E7CB-4B69-A777-BF36FB197829}" type="presOf" srcId="{FE4FAEEB-5588-434B-B9B4-A4B605BE7123}" destId="{61F3387D-84D1-5E48-BA37-0704E4B409A5}" srcOrd="0" destOrd="0" presId="urn:microsoft.com/office/officeart/2008/layout/VerticalCurvedList"/>
    <dgm:cxn modelId="{92844844-858A-47B4-93B2-EA5F65D49CEF}" type="presOf" srcId="{9598E775-5A1E-044A-8C9D-1DFE8CEE5AD7}" destId="{6BD96BD4-6E59-F54C-868E-29E3F122D991}" srcOrd="0" destOrd="0" presId="urn:microsoft.com/office/officeart/2008/layout/VerticalCurvedList"/>
    <dgm:cxn modelId="{178DF222-AED0-48C4-8E43-9DE52B9660F8}" type="presOf" srcId="{A7EAB003-2BD4-CC4C-B7ED-4BDD7F9D11DB}" destId="{F72080F1-6124-C14B-A105-10D666A719D1}" srcOrd="0" destOrd="0" presId="urn:microsoft.com/office/officeart/2008/layout/VerticalCurvedList"/>
    <dgm:cxn modelId="{4197903D-D027-4CEB-A618-0AA90A8DF7C7}" type="presParOf" srcId="{61F3387D-84D1-5E48-BA37-0704E4B409A5}" destId="{141DC06A-ED10-0C47-8899-38159EDD1109}" srcOrd="0" destOrd="0" presId="urn:microsoft.com/office/officeart/2008/layout/VerticalCurvedList"/>
    <dgm:cxn modelId="{769D29FE-A187-474E-A38C-7FF3400571BD}" type="presParOf" srcId="{141DC06A-ED10-0C47-8899-38159EDD1109}" destId="{A641C6CC-39F8-CC47-8826-A58221A37D01}" srcOrd="0" destOrd="0" presId="urn:microsoft.com/office/officeart/2008/layout/VerticalCurvedList"/>
    <dgm:cxn modelId="{E567EE62-130D-4246-8A3D-E772A14610FB}" type="presParOf" srcId="{A641C6CC-39F8-CC47-8826-A58221A37D01}" destId="{8FDE0DDA-BA43-4449-919C-8461E86FFFDF}" srcOrd="0" destOrd="0" presId="urn:microsoft.com/office/officeart/2008/layout/VerticalCurvedList"/>
    <dgm:cxn modelId="{57B0441B-86F2-46E6-9702-3633F90CBD30}" type="presParOf" srcId="{A641C6CC-39F8-CC47-8826-A58221A37D01}" destId="{6BD96BD4-6E59-F54C-868E-29E3F122D991}" srcOrd="1" destOrd="0" presId="urn:microsoft.com/office/officeart/2008/layout/VerticalCurvedList"/>
    <dgm:cxn modelId="{1E475A74-440D-47BF-A5A1-A5316E618194}" type="presParOf" srcId="{A641C6CC-39F8-CC47-8826-A58221A37D01}" destId="{9CCA6D6C-FA70-4249-914C-9BDF63986A5A}" srcOrd="2" destOrd="0" presId="urn:microsoft.com/office/officeart/2008/layout/VerticalCurvedList"/>
    <dgm:cxn modelId="{6D5905A7-203D-43FC-89F7-8DECCF3001AA}" type="presParOf" srcId="{A641C6CC-39F8-CC47-8826-A58221A37D01}" destId="{FE56F5B1-549A-B143-809D-22793E8C6CE7}" srcOrd="3" destOrd="0" presId="urn:microsoft.com/office/officeart/2008/layout/VerticalCurvedList"/>
    <dgm:cxn modelId="{95899216-71CE-4E11-93D2-AC192BF77AC4}" type="presParOf" srcId="{141DC06A-ED10-0C47-8899-38159EDD1109}" destId="{19C2C6FE-3722-7A42-827A-8A0B94C7B9AB}" srcOrd="1" destOrd="0" presId="urn:microsoft.com/office/officeart/2008/layout/VerticalCurvedList"/>
    <dgm:cxn modelId="{0FB5BA6E-9563-45E0-A119-03A8652D9C53}" type="presParOf" srcId="{141DC06A-ED10-0C47-8899-38159EDD1109}" destId="{DAF085C6-8FF1-9A49-A033-497F3C615E53}" srcOrd="2" destOrd="0" presId="urn:microsoft.com/office/officeart/2008/layout/VerticalCurvedList"/>
    <dgm:cxn modelId="{86D2A319-8A16-4687-8CCD-214E7E9806A6}" type="presParOf" srcId="{DAF085C6-8FF1-9A49-A033-497F3C615E53}" destId="{243A0406-0E76-924F-8396-72472E586261}" srcOrd="0" destOrd="0" presId="urn:microsoft.com/office/officeart/2008/layout/VerticalCurvedList"/>
    <dgm:cxn modelId="{8194BA1D-2216-4584-80B2-B74CFA5F2679}" type="presParOf" srcId="{141DC06A-ED10-0C47-8899-38159EDD1109}" destId="{F72080F1-6124-C14B-A105-10D666A719D1}" srcOrd="3" destOrd="0" presId="urn:microsoft.com/office/officeart/2008/layout/VerticalCurvedList"/>
    <dgm:cxn modelId="{6AD8714E-E586-4687-89D5-7C52797829C7}" type="presParOf" srcId="{141DC06A-ED10-0C47-8899-38159EDD1109}" destId="{7FD690C3-EA09-B64C-8B88-47597EA75B37}" srcOrd="4" destOrd="0" presId="urn:microsoft.com/office/officeart/2008/layout/VerticalCurvedList"/>
    <dgm:cxn modelId="{90858E51-D6DB-450E-92B2-DC40DC01F5FF}" type="presParOf" srcId="{7FD690C3-EA09-B64C-8B88-47597EA75B37}" destId="{115AD43A-A19C-3744-A464-133B59835069}" srcOrd="0" destOrd="0" presId="urn:microsoft.com/office/officeart/2008/layout/VerticalCurvedList"/>
    <dgm:cxn modelId="{7AF4F47C-0618-427E-B979-ED8E40DC61F6}" type="presParOf" srcId="{141DC06A-ED10-0C47-8899-38159EDD1109}" destId="{231F146E-2C71-1946-9610-A780A8D7320A}" srcOrd="5" destOrd="0" presId="urn:microsoft.com/office/officeart/2008/layout/VerticalCurvedList"/>
    <dgm:cxn modelId="{62E72F4D-7645-4218-880A-C82F02544B5F}" type="presParOf" srcId="{141DC06A-ED10-0C47-8899-38159EDD1109}" destId="{206C698D-D94A-D142-9102-29F498FB827A}" srcOrd="6" destOrd="0" presId="urn:microsoft.com/office/officeart/2008/layout/VerticalCurvedList"/>
    <dgm:cxn modelId="{9DA2565C-0654-494C-A9E0-D07FD2726B63}" type="presParOf" srcId="{206C698D-D94A-D142-9102-29F498FB827A}" destId="{9D4D19B9-B2BA-AC48-B6C4-32FFD829D76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96BD4-6E59-F54C-868E-29E3F122D991}">
      <dsp:nvSpPr>
        <dsp:cNvPr id="0" name=""/>
        <dsp:cNvSpPr/>
      </dsp:nvSpPr>
      <dsp:spPr>
        <a:xfrm>
          <a:off x="-5116967" y="-783865"/>
          <a:ext cx="6093694" cy="6093694"/>
        </a:xfrm>
        <a:prstGeom prst="blockArc">
          <a:avLst>
            <a:gd name="adj1" fmla="val 18900000"/>
            <a:gd name="adj2" fmla="val 2700000"/>
            <a:gd name="adj3" fmla="val 354"/>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9C2C6FE-3722-7A42-827A-8A0B94C7B9AB}">
      <dsp:nvSpPr>
        <dsp:cNvPr id="0" name=""/>
        <dsp:cNvSpPr/>
      </dsp:nvSpPr>
      <dsp:spPr>
        <a:xfrm>
          <a:off x="628203" y="452596"/>
          <a:ext cx="7538938" cy="905192"/>
        </a:xfrm>
        <a:prstGeom prst="rect">
          <a:avLst/>
        </a:prstGeom>
        <a:solidFill>
          <a:schemeClr val="l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8497"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2 vs. 3 </a:t>
          </a:r>
          <a:r>
            <a:rPr lang="mk-MK" sz="2700" kern="1200" dirty="0" smtClean="0"/>
            <a:t>лека</a:t>
          </a:r>
          <a:endParaRPr lang="en-US" sz="2700" kern="1200" dirty="0"/>
        </a:p>
      </dsp:txBody>
      <dsp:txXfrm>
        <a:off x="628203" y="452596"/>
        <a:ext cx="7538938" cy="905192"/>
      </dsp:txXfrm>
    </dsp:sp>
    <dsp:sp modelId="{243A0406-0E76-924F-8396-72472E586261}">
      <dsp:nvSpPr>
        <dsp:cNvPr id="0" name=""/>
        <dsp:cNvSpPr/>
      </dsp:nvSpPr>
      <dsp:spPr>
        <a:xfrm>
          <a:off x="62458" y="339447"/>
          <a:ext cx="1131490" cy="113149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72080F1-6124-C14B-A105-10D666A719D1}">
      <dsp:nvSpPr>
        <dsp:cNvPr id="0" name=""/>
        <dsp:cNvSpPr/>
      </dsp:nvSpPr>
      <dsp:spPr>
        <a:xfrm>
          <a:off x="957241" y="1810385"/>
          <a:ext cx="7209900" cy="905192"/>
        </a:xfrm>
        <a:prstGeom prst="rect">
          <a:avLst/>
        </a:prstGeom>
        <a:solidFill>
          <a:schemeClr val="l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8497" tIns="68580" rIns="68580" bIns="68580" numCol="1" spcCol="1270" anchor="ctr" anchorCtr="0">
          <a:noAutofit/>
        </a:bodyPr>
        <a:lstStyle/>
        <a:p>
          <a:pPr lvl="0" algn="l" defTabSz="1200150">
            <a:lnSpc>
              <a:spcPct val="90000"/>
            </a:lnSpc>
            <a:spcBef>
              <a:spcPct val="0"/>
            </a:spcBef>
            <a:spcAft>
              <a:spcPct val="35000"/>
            </a:spcAft>
          </a:pPr>
          <a:r>
            <a:rPr lang="mk-MK" sz="2700" kern="1200" dirty="0" smtClean="0"/>
            <a:t>Функција на бубрезите</a:t>
          </a:r>
          <a:endParaRPr lang="en-US" sz="2700" kern="1200" dirty="0"/>
        </a:p>
      </dsp:txBody>
      <dsp:txXfrm>
        <a:off x="957241" y="1810385"/>
        <a:ext cx="7209900" cy="905192"/>
      </dsp:txXfrm>
    </dsp:sp>
    <dsp:sp modelId="{115AD43A-A19C-3744-A464-133B59835069}">
      <dsp:nvSpPr>
        <dsp:cNvPr id="0" name=""/>
        <dsp:cNvSpPr/>
      </dsp:nvSpPr>
      <dsp:spPr>
        <a:xfrm>
          <a:off x="391495" y="1697236"/>
          <a:ext cx="1131490" cy="113149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31F146E-2C71-1946-9610-A780A8D7320A}">
      <dsp:nvSpPr>
        <dsp:cNvPr id="0" name=""/>
        <dsp:cNvSpPr/>
      </dsp:nvSpPr>
      <dsp:spPr>
        <a:xfrm>
          <a:off x="628203" y="3168174"/>
          <a:ext cx="7538938" cy="905192"/>
        </a:xfrm>
        <a:prstGeom prst="rect">
          <a:avLst/>
        </a:prstGeom>
        <a:solidFill>
          <a:schemeClr val="l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8497" tIns="68580" rIns="68580" bIns="68580" numCol="1" spcCol="1270" anchor="ctr" anchorCtr="0">
          <a:noAutofit/>
        </a:bodyPr>
        <a:lstStyle/>
        <a:p>
          <a:pPr lvl="0" algn="l" defTabSz="1200150">
            <a:lnSpc>
              <a:spcPct val="90000"/>
            </a:lnSpc>
            <a:spcBef>
              <a:spcPct val="0"/>
            </a:spcBef>
            <a:spcAft>
              <a:spcPct val="35000"/>
            </a:spcAft>
          </a:pPr>
          <a:r>
            <a:rPr lang="mk-MK" sz="2700" kern="1200" dirty="0" smtClean="0"/>
            <a:t>Соодветност на медицински услови и трошоци</a:t>
          </a:r>
          <a:endParaRPr lang="en-US" sz="2700" kern="1200" dirty="0"/>
        </a:p>
      </dsp:txBody>
      <dsp:txXfrm>
        <a:off x="628203" y="3168174"/>
        <a:ext cx="7538938" cy="905192"/>
      </dsp:txXfrm>
    </dsp:sp>
    <dsp:sp modelId="{9D4D19B9-B2BA-AC48-B6C4-32FFD829D768}">
      <dsp:nvSpPr>
        <dsp:cNvPr id="0" name=""/>
        <dsp:cNvSpPr/>
      </dsp:nvSpPr>
      <dsp:spPr>
        <a:xfrm>
          <a:off x="62458" y="3055025"/>
          <a:ext cx="1131490" cy="113149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7044"/>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889109" y="0"/>
            <a:ext cx="2975240" cy="477044"/>
          </a:xfrm>
          <a:prstGeom prst="rect">
            <a:avLst/>
          </a:prstGeom>
        </p:spPr>
        <p:txBody>
          <a:bodyPr vert="horz" lIns="93744" tIns="46872" rIns="93744" bIns="46872" rtlCol="0"/>
          <a:lstStyle>
            <a:lvl1pPr algn="r">
              <a:defRPr sz="1200"/>
            </a:lvl1pPr>
          </a:lstStyle>
          <a:p>
            <a:fld id="{705A7939-13F1-4B32-B1AF-3A7BDE9CCB9C}" type="datetimeFigureOut">
              <a:rPr lang="en-US" smtClean="0"/>
              <a:t>11/15/2022</a:t>
            </a:fld>
            <a:endParaRPr lang="en-US"/>
          </a:p>
        </p:txBody>
      </p:sp>
      <p:sp>
        <p:nvSpPr>
          <p:cNvPr id="4" name="Slide Image Placeholder 3"/>
          <p:cNvSpPr>
            <a:spLocks noGrp="1" noRot="1" noChangeAspect="1"/>
          </p:cNvSpPr>
          <p:nvPr>
            <p:ph type="sldImg" idx="2"/>
          </p:nvPr>
        </p:nvSpPr>
        <p:spPr>
          <a:xfrm>
            <a:off x="1047750" y="715963"/>
            <a:ext cx="4770438" cy="3578225"/>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686594" y="4531916"/>
            <a:ext cx="5492750" cy="4293394"/>
          </a:xfrm>
          <a:prstGeom prst="rect">
            <a:avLst/>
          </a:prstGeom>
        </p:spPr>
        <p:txBody>
          <a:bodyPr vert="horz" lIns="93744" tIns="46872" rIns="93744" bIns="468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062175"/>
            <a:ext cx="2975240" cy="477044"/>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889109" y="9062175"/>
            <a:ext cx="2975240" cy="477044"/>
          </a:xfrm>
          <a:prstGeom prst="rect">
            <a:avLst/>
          </a:prstGeom>
        </p:spPr>
        <p:txBody>
          <a:bodyPr vert="horz" lIns="93744" tIns="46872" rIns="93744" bIns="46872" rtlCol="0" anchor="b"/>
          <a:lstStyle>
            <a:lvl1pPr algn="r">
              <a:defRPr sz="1200"/>
            </a:lvl1pPr>
          </a:lstStyle>
          <a:p>
            <a:fld id="{E899E445-D617-4839-9EFE-03DDFD4F9BCA}" type="slidenum">
              <a:rPr lang="en-US" smtClean="0"/>
              <a:t>‹#›</a:t>
            </a:fld>
            <a:endParaRPr lang="en-US"/>
          </a:p>
        </p:txBody>
      </p:sp>
    </p:spTree>
    <p:extLst>
      <p:ext uri="{BB962C8B-B14F-4D97-AF65-F5344CB8AC3E}">
        <p14:creationId xmlns:p14="http://schemas.microsoft.com/office/powerpoint/2010/main" val="290573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9E445-D617-4839-9EFE-03DDFD4F9BCA}" type="slidenum">
              <a:rPr lang="en-US" smtClean="0"/>
              <a:t>2</a:t>
            </a:fld>
            <a:endParaRPr lang="en-US" dirty="0"/>
          </a:p>
        </p:txBody>
      </p:sp>
    </p:spTree>
    <p:extLst>
      <p:ext uri="{BB962C8B-B14F-4D97-AF65-F5344CB8AC3E}">
        <p14:creationId xmlns:p14="http://schemas.microsoft.com/office/powerpoint/2010/main" val="3739695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200" b="1" kern="1200" dirty="0" smtClean="0">
                <a:solidFill>
                  <a:schemeClr val="tx1"/>
                </a:solidFill>
                <a:effectLst/>
                <a:latin typeface="+mn-lt"/>
                <a:ea typeface="+mn-ea"/>
                <a:cs typeface="+mn-cs"/>
              </a:rPr>
              <a:t>ПЕТ скенот е метод со кој се откриваат дополнителни лезии кај повеќе од 30 % од пациентите кои биле дијагностицирани со солитарен плазмацитом со МРИ. Тој дозволува детекција на други несомнителни локации на коскено засегање, го подигнува нивото на дијагностицирање на заболувањето и значително влијае на терапевтската одлука.    </a:t>
            </a:r>
          </a:p>
          <a:p>
            <a:r>
              <a:rPr lang="mk-MK" sz="1200" b="1" kern="1200" dirty="0" smtClean="0">
                <a:solidFill>
                  <a:schemeClr val="tx1"/>
                </a:solidFill>
                <a:effectLst/>
                <a:latin typeface="+mn-lt"/>
                <a:ea typeface="+mn-ea"/>
                <a:cs typeface="+mn-cs"/>
              </a:rPr>
              <a:t>Важно е да се напомене дека дополнителни мали литички скелетни лезии и дифузни лезии на ʻрбетниот мозок при ПЕТ скенот, споредено со МРИ методот, може да бидат пропуштени, затоа што значаен недостаток се лажно позитивни резултати, посебно кај подрачја на инфламација или инфекција, депозити на кафеави масти (медијастинум или врат), постхируршки промени по вертебропластика и отежнато разграничување на бенигнен од малигнен процес, како што е бубрежен, панкреатичен, утерин канцер и канцер на простата</a:t>
            </a:r>
            <a:endParaRPr lang="mk-MK" b="1" dirty="0"/>
          </a:p>
        </p:txBody>
      </p:sp>
      <p:sp>
        <p:nvSpPr>
          <p:cNvPr id="4" name="Slide Number Placeholder 3"/>
          <p:cNvSpPr>
            <a:spLocks noGrp="1"/>
          </p:cNvSpPr>
          <p:nvPr>
            <p:ph type="sldNum" sz="quarter" idx="10"/>
          </p:nvPr>
        </p:nvSpPr>
        <p:spPr/>
        <p:txBody>
          <a:bodyPr/>
          <a:lstStyle/>
          <a:p>
            <a:fld id="{E899E445-D617-4839-9EFE-03DDFD4F9BCA}" type="slidenum">
              <a:rPr lang="en-US" smtClean="0"/>
              <a:t>21</a:t>
            </a:fld>
            <a:endParaRPr lang="en-US"/>
          </a:p>
        </p:txBody>
      </p:sp>
    </p:spTree>
    <p:extLst>
      <p:ext uri="{BB962C8B-B14F-4D97-AF65-F5344CB8AC3E}">
        <p14:creationId xmlns:p14="http://schemas.microsoft.com/office/powerpoint/2010/main" val="14288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Calibri" panose="020F0502020204030204" pitchFamily="34" charset="0"/>
                <a:cs typeface="Calibri" panose="020F0502020204030204" pitchFamily="34" charset="0"/>
              </a:rPr>
              <a:t>Кога е најдобро време да се започне активна примена на антимиеломската терапија? Во случаи на симптоматски активен MM, пожелно е со антимиеломска терапија да се започне веднаш</a:t>
            </a:r>
            <a:r>
              <a:rPr lang="en-US" b="1" dirty="0" smtClean="0">
                <a:latin typeface="Calibri" panose="020F0502020204030204" pitchFamily="34" charset="0"/>
                <a:cs typeface="Calibri" panose="020F0502020204030204" pitchFamily="34" charset="0"/>
              </a:rPr>
              <a:t> !</a:t>
            </a:r>
            <a:endParaRPr lang="mk-MK" b="1" dirty="0" smtClean="0">
              <a:latin typeface="Calibri" panose="020F0502020204030204" pitchFamily="34" charset="0"/>
              <a:cs typeface="Calibri" panose="020F0502020204030204" pitchFamily="34" charset="0"/>
            </a:endParaRPr>
          </a:p>
          <a:p>
            <a:endParaRPr lang="mk-MK" dirty="0"/>
          </a:p>
        </p:txBody>
      </p:sp>
      <p:sp>
        <p:nvSpPr>
          <p:cNvPr id="4" name="Slide Number Placeholder 3"/>
          <p:cNvSpPr>
            <a:spLocks noGrp="1"/>
          </p:cNvSpPr>
          <p:nvPr>
            <p:ph type="sldNum" sz="quarter" idx="10"/>
          </p:nvPr>
        </p:nvSpPr>
        <p:spPr/>
        <p:txBody>
          <a:bodyPr/>
          <a:lstStyle/>
          <a:p>
            <a:fld id="{E899E445-D617-4839-9EFE-03DDFD4F9BCA}" type="slidenum">
              <a:rPr lang="en-US" smtClean="0"/>
              <a:t>24</a:t>
            </a:fld>
            <a:endParaRPr lang="en-US"/>
          </a:p>
        </p:txBody>
      </p:sp>
    </p:spTree>
    <p:extLst>
      <p:ext uri="{BB962C8B-B14F-4D97-AF65-F5344CB8AC3E}">
        <p14:creationId xmlns:p14="http://schemas.microsoft.com/office/powerpoint/2010/main" val="178809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2">
                    <a:lumMod val="50000"/>
                  </a:schemeClr>
                </a:solidFill>
              </a:rPr>
              <a:t>Цел е воспоставување контрола на заболувањето преку постигнување на длабок и квалитетен клинички одговор, во тек на подолг период со помалку несакани ефекти. (стабилизација на заболувањето)</a:t>
            </a:r>
          </a:p>
          <a:p>
            <a:endParaRPr lang="mk-MK" dirty="0"/>
          </a:p>
        </p:txBody>
      </p:sp>
      <p:sp>
        <p:nvSpPr>
          <p:cNvPr id="4" name="Slide Number Placeholder 3"/>
          <p:cNvSpPr>
            <a:spLocks noGrp="1"/>
          </p:cNvSpPr>
          <p:nvPr>
            <p:ph type="sldNum" sz="quarter" idx="10"/>
          </p:nvPr>
        </p:nvSpPr>
        <p:spPr/>
        <p:txBody>
          <a:bodyPr/>
          <a:lstStyle/>
          <a:p>
            <a:fld id="{E899E445-D617-4839-9EFE-03DDFD4F9BCA}" type="slidenum">
              <a:rPr lang="en-US" smtClean="0"/>
              <a:t>28</a:t>
            </a:fld>
            <a:endParaRPr lang="en-US"/>
          </a:p>
        </p:txBody>
      </p:sp>
    </p:spTree>
    <p:extLst>
      <p:ext uri="{BB962C8B-B14F-4D97-AF65-F5344CB8AC3E}">
        <p14:creationId xmlns:p14="http://schemas.microsoft.com/office/powerpoint/2010/main" val="74404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9E445-D617-4839-9EFE-03DDFD4F9BCA}" type="slidenum">
              <a:rPr lang="en-US" smtClean="0"/>
              <a:t>4</a:t>
            </a:fld>
            <a:endParaRPr lang="en-US"/>
          </a:p>
        </p:txBody>
      </p:sp>
    </p:spTree>
    <p:extLst>
      <p:ext uri="{BB962C8B-B14F-4D97-AF65-F5344CB8AC3E}">
        <p14:creationId xmlns:p14="http://schemas.microsoft.com/office/powerpoint/2010/main" val="314301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200" dirty="0" smtClean="0">
                <a:latin typeface="Calibri" panose="020F0502020204030204" pitchFamily="34" charset="0"/>
                <a:cs typeface="Calibri" panose="020F0502020204030204" pitchFamily="34" charset="0"/>
              </a:rPr>
              <a:t>Овие болки не реагираат на стандардни аналгетици кога се асоцирани со патолошки фрактури на пршлените, и неретко овие пациенти завршуваат на </a:t>
            </a:r>
            <a:r>
              <a:rPr lang="mk-MK" sz="1200" b="1" dirty="0" smtClean="0">
                <a:latin typeface="Calibri" panose="020F0502020204030204" pitchFamily="34" charset="0"/>
                <a:cs typeface="Calibri" panose="020F0502020204030204" pitchFamily="34" charset="0"/>
              </a:rPr>
              <a:t>ортопед</a:t>
            </a:r>
            <a:r>
              <a:rPr lang="mk-MK" sz="1200" dirty="0" smtClean="0">
                <a:latin typeface="Calibri" panose="020F0502020204030204" pitchFamily="34" charset="0"/>
                <a:cs typeface="Calibri" panose="020F0502020204030204" pitchFamily="34" charset="0"/>
              </a:rPr>
              <a:t> </a:t>
            </a:r>
            <a:r>
              <a:rPr lang="mk-MK" sz="1200" b="1" dirty="0" smtClean="0">
                <a:latin typeface="Calibri" panose="020F0502020204030204" pitchFamily="34" charset="0"/>
                <a:cs typeface="Calibri" panose="020F0502020204030204" pitchFamily="34" charset="0"/>
              </a:rPr>
              <a:t>или</a:t>
            </a:r>
            <a:r>
              <a:rPr lang="mk-MK" sz="1200" dirty="0" smtClean="0">
                <a:latin typeface="Calibri" panose="020F0502020204030204" pitchFamily="34" charset="0"/>
                <a:cs typeface="Calibri" panose="020F0502020204030204" pitchFamily="34" charset="0"/>
              </a:rPr>
              <a:t> </a:t>
            </a:r>
            <a:r>
              <a:rPr lang="mk-MK" sz="1200" b="1" dirty="0" smtClean="0">
                <a:latin typeface="Calibri" panose="020F0502020204030204" pitchFamily="34" charset="0"/>
                <a:cs typeface="Calibri" panose="020F0502020204030204" pitchFamily="34" charset="0"/>
              </a:rPr>
              <a:t>ревматолог</a:t>
            </a:r>
            <a:r>
              <a:rPr lang="mk-MK" sz="1200" dirty="0" smtClean="0">
                <a:latin typeface="Calibri" panose="020F0502020204030204" pitchFamily="34" charset="0"/>
                <a:cs typeface="Calibri" panose="020F0502020204030204" pitchFamily="34" charset="0"/>
              </a:rPr>
              <a:t>, но само 60 % од пациентите ја пријавуваат оваа болка како основен симптом кој прогредира, а неретко овие пациенти имаат потреба од ортопедско помагало и помош од друго лице</a:t>
            </a:r>
            <a:endParaRPr lang="mk-MK" sz="1800" dirty="0" smtClean="0">
              <a:latin typeface="Calibri" panose="020F0502020204030204" pitchFamily="34" charset="0"/>
              <a:cs typeface="Calibri" panose="020F0502020204030204" pitchFamily="34" charset="0"/>
            </a:endParaRPr>
          </a:p>
          <a:p>
            <a:endParaRPr lang="mk-MK" dirty="0"/>
          </a:p>
        </p:txBody>
      </p:sp>
      <p:sp>
        <p:nvSpPr>
          <p:cNvPr id="4" name="Slide Number Placeholder 3"/>
          <p:cNvSpPr>
            <a:spLocks noGrp="1"/>
          </p:cNvSpPr>
          <p:nvPr>
            <p:ph type="sldNum" sz="quarter" idx="10"/>
          </p:nvPr>
        </p:nvSpPr>
        <p:spPr/>
        <p:txBody>
          <a:bodyPr/>
          <a:lstStyle/>
          <a:p>
            <a:fld id="{E899E445-D617-4839-9EFE-03DDFD4F9BCA}" type="slidenum">
              <a:rPr lang="en-US" smtClean="0"/>
              <a:t>7</a:t>
            </a:fld>
            <a:endParaRPr lang="en-US"/>
          </a:p>
        </p:txBody>
      </p:sp>
    </p:spTree>
    <p:extLst>
      <p:ext uri="{BB962C8B-B14F-4D97-AF65-F5344CB8AC3E}">
        <p14:creationId xmlns:p14="http://schemas.microsoft.com/office/powerpoint/2010/main" val="104240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200" dirty="0" smtClean="0">
                <a:latin typeface="Calibri" panose="020F0502020204030204" pitchFamily="34" charset="0"/>
                <a:cs typeface="Calibri" panose="020F0502020204030204" pitchFamily="34" charset="0"/>
              </a:rPr>
              <a:t>Се јавува поради инфилтрација на коскената срцевина со миеломски клетки и потиснување на нормалното хематопоетско ткиво кое води до намален број црвени крвни клетки и намалена оксигенација на ткивата. Затоа овие пациенти понекогаш иницијално се јавуваат на </a:t>
            </a:r>
            <a:r>
              <a:rPr lang="mk-MK" sz="1200" b="1" dirty="0" smtClean="0">
                <a:latin typeface="Calibri" panose="020F0502020204030204" pitchFamily="34" charset="0"/>
                <a:cs typeface="Calibri" panose="020F0502020204030204" pitchFamily="34" charset="0"/>
              </a:rPr>
              <a:t>кардиолог</a:t>
            </a:r>
            <a:r>
              <a:rPr lang="mk-MK" sz="1200" dirty="0" smtClean="0">
                <a:latin typeface="Calibri" panose="020F0502020204030204" pitchFamily="34" charset="0"/>
                <a:cs typeface="Calibri" panose="020F0502020204030204" pitchFamily="34" charset="0"/>
              </a:rPr>
              <a:t>, ова вообичаено се случува кај постари пациенти, но овој клинички симптом не треба да се занемари доколку се појави и кај млади пациенти. </a:t>
            </a:r>
          </a:p>
          <a:p>
            <a:pPr marL="0" marR="0" indent="0" algn="l" defTabSz="914400" rtl="0" eaLnBrk="1" fontAlgn="auto" latinLnBrk="0" hangingPunct="1">
              <a:lnSpc>
                <a:spcPct val="100000"/>
              </a:lnSpc>
              <a:spcBef>
                <a:spcPts val="0"/>
              </a:spcBef>
              <a:spcAft>
                <a:spcPts val="0"/>
              </a:spcAft>
              <a:buClrTx/>
              <a:buSzTx/>
              <a:buFontTx/>
              <a:buNone/>
              <a:tabLst/>
              <a:defRPr/>
            </a:pPr>
            <a:endParaRPr lang="mk-MK" sz="1200" dirty="0" smtClean="0">
              <a:latin typeface="Calibri" panose="020F0502020204030204" pitchFamily="34" charset="0"/>
              <a:cs typeface="Calibri" panose="020F0502020204030204" pitchFamily="34" charset="0"/>
            </a:endParaRPr>
          </a:p>
          <a:p>
            <a:endParaRPr lang="mk-MK" dirty="0" smtClean="0"/>
          </a:p>
          <a:p>
            <a:r>
              <a:rPr lang="mk-MK" sz="1200" dirty="0" smtClean="0">
                <a:latin typeface="Calibri" panose="020F0502020204030204" pitchFamily="34" charset="0"/>
                <a:cs typeface="Calibri" panose="020F0502020204030204" pitchFamily="34" charset="0"/>
              </a:rPr>
              <a:t>поради наталожување на М-протеинот во бубрежните тубули, нарушувајки ја функцијата на бубрезите. Високите нивоа на М-протеин во крвта и/или во урината (лесни вериги на имуноглобулински ланци или Bence Jones протеини) предизвикуваат реверзибилно и/или иреверзибилно оштетување на бубрезите.  </a:t>
            </a:r>
            <a:endParaRPr lang="mk-MK" dirty="0"/>
          </a:p>
        </p:txBody>
      </p:sp>
      <p:sp>
        <p:nvSpPr>
          <p:cNvPr id="4" name="Slide Number Placeholder 3"/>
          <p:cNvSpPr>
            <a:spLocks noGrp="1"/>
          </p:cNvSpPr>
          <p:nvPr>
            <p:ph type="sldNum" sz="quarter" idx="10"/>
          </p:nvPr>
        </p:nvSpPr>
        <p:spPr/>
        <p:txBody>
          <a:bodyPr/>
          <a:lstStyle/>
          <a:p>
            <a:fld id="{E899E445-D617-4839-9EFE-03DDFD4F9BCA}" type="slidenum">
              <a:rPr lang="en-US" smtClean="0"/>
              <a:t>8</a:t>
            </a:fld>
            <a:endParaRPr lang="en-US"/>
          </a:p>
        </p:txBody>
      </p:sp>
    </p:spTree>
    <p:extLst>
      <p:ext uri="{BB962C8B-B14F-4D97-AF65-F5344CB8AC3E}">
        <p14:creationId xmlns:p14="http://schemas.microsoft.com/office/powerpoint/2010/main" val="145078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dirty="0" smtClean="0"/>
              <a:t>Неретко овие пациенти не се препознаени и долготрајно се лекувани како лумбоишиалгични и дископатични пациенти од интернисти, ортопеди, ревматолози (со потреба од ортопедско помагало)</a:t>
            </a:r>
            <a:endParaRPr lang="mk-MK" dirty="0"/>
          </a:p>
        </p:txBody>
      </p:sp>
      <p:sp>
        <p:nvSpPr>
          <p:cNvPr id="4" name="Slide Number Placeholder 3"/>
          <p:cNvSpPr>
            <a:spLocks noGrp="1"/>
          </p:cNvSpPr>
          <p:nvPr>
            <p:ph type="sldNum" sz="quarter" idx="10"/>
          </p:nvPr>
        </p:nvSpPr>
        <p:spPr/>
        <p:txBody>
          <a:bodyPr/>
          <a:lstStyle/>
          <a:p>
            <a:fld id="{E899E445-D617-4839-9EFE-03DDFD4F9BCA}" type="slidenum">
              <a:rPr lang="en-US" smtClean="0"/>
              <a:t>10</a:t>
            </a:fld>
            <a:endParaRPr lang="en-US"/>
          </a:p>
        </p:txBody>
      </p:sp>
    </p:spTree>
    <p:extLst>
      <p:ext uri="{BB962C8B-B14F-4D97-AF65-F5344CB8AC3E}">
        <p14:creationId xmlns:p14="http://schemas.microsoft.com/office/powerpoint/2010/main" val="66794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E899E445-D617-4839-9EFE-03DDFD4F9BCA}" type="slidenum">
              <a:rPr lang="en-US" smtClean="0"/>
              <a:t>12</a:t>
            </a:fld>
            <a:endParaRPr lang="en-US"/>
          </a:p>
        </p:txBody>
      </p:sp>
    </p:spTree>
    <p:extLst>
      <p:ext uri="{BB962C8B-B14F-4D97-AF65-F5344CB8AC3E}">
        <p14:creationId xmlns:p14="http://schemas.microsoft.com/office/powerpoint/2010/main" val="273112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E899E445-D617-4839-9EFE-03DDFD4F9BCA}" type="slidenum">
              <a:rPr lang="en-US" smtClean="0"/>
              <a:t>14</a:t>
            </a:fld>
            <a:endParaRPr lang="en-US"/>
          </a:p>
        </p:txBody>
      </p:sp>
    </p:spTree>
    <p:extLst>
      <p:ext uri="{BB962C8B-B14F-4D97-AF65-F5344CB8AC3E}">
        <p14:creationId xmlns:p14="http://schemas.microsoft.com/office/powerpoint/2010/main" val="535777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altLang="mk-MK" sz="1200" dirty="0" smtClean="0"/>
              <a:t>Потребно е евалуација на коскената срцевина за утврдување на процентот на инфилтрирани плазма клетки и плазмобласни карактеристики. (Имунофлуоцитометријата не е стандарден метод за дијагноза, поголема примена има при мониторинг и прогноза)</a:t>
            </a:r>
            <a:endParaRPr lang="en-US" altLang="mk-MK" sz="1200" dirty="0" smtClean="0"/>
          </a:p>
          <a:p>
            <a:endParaRPr lang="mk-MK" dirty="0"/>
          </a:p>
        </p:txBody>
      </p:sp>
      <p:sp>
        <p:nvSpPr>
          <p:cNvPr id="4" name="Slide Number Placeholder 3"/>
          <p:cNvSpPr>
            <a:spLocks noGrp="1"/>
          </p:cNvSpPr>
          <p:nvPr>
            <p:ph type="sldNum" sz="quarter" idx="10"/>
          </p:nvPr>
        </p:nvSpPr>
        <p:spPr/>
        <p:txBody>
          <a:bodyPr/>
          <a:lstStyle/>
          <a:p>
            <a:fld id="{E899E445-D617-4839-9EFE-03DDFD4F9BCA}" type="slidenum">
              <a:rPr lang="en-US" smtClean="0"/>
              <a:t>18</a:t>
            </a:fld>
            <a:endParaRPr lang="en-US"/>
          </a:p>
        </p:txBody>
      </p:sp>
    </p:spTree>
    <p:extLst>
      <p:ext uri="{BB962C8B-B14F-4D97-AF65-F5344CB8AC3E}">
        <p14:creationId xmlns:p14="http://schemas.microsoft.com/office/powerpoint/2010/main" val="373241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altLang="mk-MK" sz="1200" b="1" dirty="0" smtClean="0">
                <a:solidFill>
                  <a:schemeClr val="tx1"/>
                </a:solidFill>
              </a:rPr>
              <a:t>Коскено зафакање</a:t>
            </a:r>
            <a:r>
              <a:rPr lang="en-US" altLang="mk-MK" sz="1200" b="1" dirty="0" smtClean="0">
                <a:solidFill>
                  <a:schemeClr val="tx1"/>
                </a:solidFill>
              </a:rPr>
              <a:t> </a:t>
            </a:r>
            <a:r>
              <a:rPr lang="mk-MK" altLang="mk-MK" sz="1200" b="1" dirty="0" smtClean="0">
                <a:solidFill>
                  <a:schemeClr val="tx1"/>
                </a:solidFill>
              </a:rPr>
              <a:t>(губење на </a:t>
            </a:r>
            <a:r>
              <a:rPr lang="en-US" altLang="mk-MK" sz="1200" b="1" dirty="0" smtClean="0">
                <a:solidFill>
                  <a:schemeClr val="tx1"/>
                </a:solidFill>
              </a:rPr>
              <a:t> </a:t>
            </a:r>
            <a:r>
              <a:rPr lang="mk-MK" altLang="mk-MK" sz="1200" b="1" dirty="0" smtClean="0">
                <a:solidFill>
                  <a:schemeClr val="tx1"/>
                </a:solidFill>
              </a:rPr>
              <a:t>коскени гредички </a:t>
            </a:r>
            <a:r>
              <a:rPr lang="en-US" altLang="mk-MK" sz="1200" b="1" dirty="0" smtClean="0">
                <a:solidFill>
                  <a:schemeClr val="tx1"/>
                </a:solidFill>
              </a:rPr>
              <a:t>&gt; 30 %</a:t>
            </a:r>
            <a:r>
              <a:rPr lang="mk-MK" altLang="mk-MK" sz="1200" b="1" dirty="0" smtClean="0">
                <a:solidFill>
                  <a:schemeClr val="tx1"/>
                </a:solidFill>
              </a:rPr>
              <a:t> за да биде дефектот видлив)</a:t>
            </a:r>
            <a:r>
              <a:rPr lang="en-US" altLang="mk-MK" sz="1200" b="1" dirty="0" smtClean="0">
                <a:solidFill>
                  <a:schemeClr val="tx1"/>
                </a:solidFill>
              </a:rPr>
              <a:t> </a:t>
            </a:r>
            <a:r>
              <a:rPr lang="ru-RU" altLang="mk-MK" sz="1200" b="1" dirty="0" smtClean="0">
                <a:solidFill>
                  <a:schemeClr val="tx1"/>
                </a:solidFill>
              </a:rPr>
              <a:t>10-20 % од лезиите не се визуелизираат, намалена специфичност vs бенигна причина за остеопенија</a:t>
            </a:r>
            <a:r>
              <a:rPr lang="en-US" altLang="mk-MK" sz="1200" b="1" dirty="0" smtClean="0">
                <a:solidFill>
                  <a:schemeClr val="tx1"/>
                </a:solidFill>
              </a:rPr>
              <a:t> </a:t>
            </a:r>
            <a:r>
              <a:rPr lang="mk-MK" altLang="mk-MK" sz="1200" b="1" dirty="0" smtClean="0">
                <a:solidFill>
                  <a:schemeClr val="tx1"/>
                </a:solidFill>
              </a:rPr>
              <a:t>и остеопороза</a:t>
            </a:r>
            <a:endParaRPr lang="mk-MK" dirty="0"/>
          </a:p>
        </p:txBody>
      </p:sp>
      <p:sp>
        <p:nvSpPr>
          <p:cNvPr id="4" name="Slide Number Placeholder 3"/>
          <p:cNvSpPr>
            <a:spLocks noGrp="1"/>
          </p:cNvSpPr>
          <p:nvPr>
            <p:ph type="sldNum" sz="quarter" idx="10"/>
          </p:nvPr>
        </p:nvSpPr>
        <p:spPr/>
        <p:txBody>
          <a:bodyPr/>
          <a:lstStyle/>
          <a:p>
            <a:fld id="{E899E445-D617-4839-9EFE-03DDFD4F9BCA}" type="slidenum">
              <a:rPr lang="en-US" smtClean="0"/>
              <a:t>20</a:t>
            </a:fld>
            <a:endParaRPr lang="en-US"/>
          </a:p>
        </p:txBody>
      </p:sp>
    </p:spTree>
    <p:extLst>
      <p:ext uri="{BB962C8B-B14F-4D97-AF65-F5344CB8AC3E}">
        <p14:creationId xmlns:p14="http://schemas.microsoft.com/office/powerpoint/2010/main" val="2680747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11/15/2022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0.JP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jpe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1.xml"/><Relationship Id="rId7" Type="http://schemas.openxmlformats.org/officeDocument/2006/relationships/image" Target="../media/image4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jpeg"/><Relationship Id="rId4" Type="http://schemas.openxmlformats.org/officeDocument/2006/relationships/diagramQuickStyle" Target="../diagrams/quickStyle1.xml"/><Relationship Id="rId9"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3" name="Title 2"/>
          <p:cNvSpPr>
            <a:spLocks noGrp="1"/>
          </p:cNvSpPr>
          <p:nvPr>
            <p:ph type="ctrTitle"/>
          </p:nvPr>
        </p:nvSpPr>
        <p:spPr>
          <a:noFill/>
        </p:spPr>
        <p:txBody>
          <a:bodyPr>
            <a:noAutofit/>
          </a:bodyPr>
          <a:lstStyle/>
          <a:p>
            <a:r>
              <a:rPr lang="mk-MK" dirty="0" smtClean="0">
                <a:solidFill>
                  <a:schemeClr val="bg1"/>
                </a:solidFill>
              </a:rPr>
              <a:t>Дијагноза, клинички карактеристики и </a:t>
            </a:r>
            <a:br>
              <a:rPr lang="mk-MK" dirty="0" smtClean="0">
                <a:solidFill>
                  <a:schemeClr val="bg1"/>
                </a:solidFill>
              </a:rPr>
            </a:br>
            <a:r>
              <a:rPr lang="mk-MK" dirty="0" smtClean="0">
                <a:solidFill>
                  <a:schemeClr val="bg1"/>
                </a:solidFill>
              </a:rPr>
              <a:t>третман на ММ</a:t>
            </a:r>
            <a:endParaRPr lang="mk-MK" dirty="0">
              <a:solidFill>
                <a:schemeClr val="bg1"/>
              </a:solidFill>
            </a:endParaRPr>
          </a:p>
        </p:txBody>
      </p:sp>
      <p:sp>
        <p:nvSpPr>
          <p:cNvPr id="5" name="Subtitle 2"/>
          <p:cNvSpPr>
            <a:spLocks noGrp="1"/>
          </p:cNvSpPr>
          <p:nvPr>
            <p:ph type="subTitle" idx="1"/>
          </p:nvPr>
        </p:nvSpPr>
        <p:spPr>
          <a:xfrm>
            <a:off x="3647983" y="4419600"/>
            <a:ext cx="5334000" cy="1473200"/>
          </a:xfrm>
        </p:spPr>
        <p:txBody>
          <a:bodyPr>
            <a:normAutofit/>
          </a:bodyPr>
          <a:lstStyle/>
          <a:p>
            <a:r>
              <a:rPr lang="mk-MK" sz="2200" b="1" i="1" dirty="0">
                <a:solidFill>
                  <a:schemeClr val="tx1"/>
                </a:solidFill>
              </a:rPr>
              <a:t>Нас. </a:t>
            </a:r>
            <a:r>
              <a:rPr lang="mk-MK" sz="2200" b="1" i="1" dirty="0" smtClean="0">
                <a:solidFill>
                  <a:schemeClr val="tx1"/>
                </a:solidFill>
              </a:rPr>
              <a:t>Вон.Проф. </a:t>
            </a:r>
            <a:r>
              <a:rPr lang="mk-MK" sz="2200" b="1" i="1" dirty="0">
                <a:solidFill>
                  <a:schemeClr val="tx1"/>
                </a:solidFill>
              </a:rPr>
              <a:t>Д-р Светлана Крстевска Балканов, </a:t>
            </a:r>
            <a:r>
              <a:rPr lang="mk-MK" sz="2200" b="1" i="1" dirty="0" smtClean="0">
                <a:solidFill>
                  <a:schemeClr val="tx1"/>
                </a:solidFill>
              </a:rPr>
              <a:t>2022</a:t>
            </a:r>
            <a:endParaRPr lang="en-US" sz="2200" b="1" i="1" dirty="0">
              <a:solidFill>
                <a:schemeClr val="tx1"/>
              </a:solidFill>
            </a:endParaRPr>
          </a:p>
        </p:txBody>
      </p:sp>
    </p:spTree>
    <p:extLst>
      <p:ext uri="{BB962C8B-B14F-4D97-AF65-F5344CB8AC3E}">
        <p14:creationId xmlns:p14="http://schemas.microsoft.com/office/powerpoint/2010/main" val="2147865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mk-MK" sz="3600" dirty="0"/>
              <a:t>Клинички симптоми кај ММ</a:t>
            </a:r>
          </a:p>
        </p:txBody>
      </p:sp>
      <p:sp>
        <p:nvSpPr>
          <p:cNvPr id="4" name="Rectangle 3"/>
          <p:cNvSpPr/>
          <p:nvPr/>
        </p:nvSpPr>
        <p:spPr>
          <a:xfrm>
            <a:off x="685800" y="2590800"/>
            <a:ext cx="4572000" cy="2462213"/>
          </a:xfrm>
          <a:prstGeom prst="rect">
            <a:avLst/>
          </a:prstGeom>
        </p:spPr>
        <p:txBody>
          <a:bodyPr>
            <a:spAutoFit/>
          </a:bodyPr>
          <a:lstStyle/>
          <a:p>
            <a:pPr marL="285750" indent="-285750">
              <a:buFontTx/>
              <a:buChar char="-"/>
            </a:pPr>
            <a:r>
              <a:rPr lang="ru-RU" sz="1400" dirty="0" smtClean="0"/>
              <a:t>Поретка е </a:t>
            </a:r>
            <a:r>
              <a:rPr lang="ru-RU" sz="1400" b="1" dirty="0" smtClean="0"/>
              <a:t>екстрамедуларната</a:t>
            </a:r>
            <a:r>
              <a:rPr lang="ru-RU" sz="1400" dirty="0" smtClean="0"/>
              <a:t> </a:t>
            </a:r>
            <a:r>
              <a:rPr lang="ru-RU" sz="1400" b="1" dirty="0"/>
              <a:t>инфилтрација</a:t>
            </a:r>
            <a:r>
              <a:rPr lang="ru-RU" sz="1400" dirty="0"/>
              <a:t> со плазма клетки во ткива и органи кај ММ, туморската маса може да ги компримира околните коскени структури и да предизвика сериозни </a:t>
            </a:r>
            <a:r>
              <a:rPr lang="ru-RU" sz="1400" b="1" dirty="0"/>
              <a:t>коскени </a:t>
            </a:r>
            <a:r>
              <a:rPr lang="ru-RU" sz="1400" b="1" dirty="0" smtClean="0"/>
              <a:t>фрактури </a:t>
            </a:r>
            <a:r>
              <a:rPr lang="ru-RU" sz="1400" b="1" dirty="0"/>
              <a:t>со компресија на медула спиналис и нервните завршетоци.</a:t>
            </a:r>
            <a:r>
              <a:rPr lang="ru-RU" sz="1400" dirty="0"/>
              <a:t> </a:t>
            </a:r>
            <a:endParaRPr lang="ru-RU" sz="1400" b="1" dirty="0" smtClean="0"/>
          </a:p>
          <a:p>
            <a:endParaRPr lang="ru-RU" sz="1400" dirty="0" smtClean="0"/>
          </a:p>
          <a:p>
            <a:pPr marL="285750" indent="-285750">
              <a:buFontTx/>
              <a:buChar char="-"/>
            </a:pPr>
            <a:r>
              <a:rPr lang="ru-RU" sz="1400" dirty="0" smtClean="0"/>
              <a:t>Поретко </a:t>
            </a:r>
            <a:r>
              <a:rPr lang="ru-RU" sz="1400" dirty="0"/>
              <a:t>екстрамедуларната презентација на ММ може да биде презентирана на низа паренхиматозни органи како срце, црн дроб, бели дробови, ЦНС и кожа.</a:t>
            </a:r>
            <a:endParaRPr lang="mk-MK"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590800"/>
            <a:ext cx="1752600" cy="2649896"/>
          </a:xfrm>
          <a:prstGeom prst="rect">
            <a:avLst/>
          </a:prstGeom>
        </p:spPr>
      </p:pic>
      <p:pic>
        <p:nvPicPr>
          <p:cNvPr id="6" name="Picture 5"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6483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3" name="Title 2"/>
          <p:cNvSpPr>
            <a:spLocks noGrp="1"/>
          </p:cNvSpPr>
          <p:nvPr>
            <p:ph type="title"/>
          </p:nvPr>
        </p:nvSpPr>
        <p:spPr/>
        <p:txBody>
          <a:bodyPr>
            <a:normAutofit fontScale="90000"/>
          </a:bodyPr>
          <a:lstStyle/>
          <a:p>
            <a:r>
              <a:rPr lang="mk-MK" sz="3200" dirty="0" smtClean="0"/>
              <a:t>Клинички приказ на пациент со ММ со хеморагии, рагади </a:t>
            </a:r>
            <a:br>
              <a:rPr lang="mk-MK" sz="3200" dirty="0" smtClean="0"/>
            </a:br>
            <a:r>
              <a:rPr lang="mk-MK" sz="3200" dirty="0" smtClean="0"/>
              <a:t>на усна празнина</a:t>
            </a:r>
            <a:endParaRPr lang="mk-MK" sz="3200" dirty="0"/>
          </a:p>
        </p:txBody>
      </p:sp>
      <p:sp>
        <p:nvSpPr>
          <p:cNvPr id="4" name="object 6"/>
          <p:cNvSpPr>
            <a:spLocks noChangeArrowheads="1"/>
          </p:cNvSpPr>
          <p:nvPr/>
        </p:nvSpPr>
        <p:spPr bwMode="auto">
          <a:xfrm>
            <a:off x="4656497" y="3581400"/>
            <a:ext cx="3589338" cy="2590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mk-MK" altLang="mk-MK">
              <a:latin typeface="Franklin Gothic Book" panose="020B0503020102020204" pitchFamily="34" charset="0"/>
            </a:endParaRPr>
          </a:p>
        </p:txBody>
      </p:sp>
      <p:sp>
        <p:nvSpPr>
          <p:cNvPr id="5" name="object 7"/>
          <p:cNvSpPr>
            <a:spLocks noChangeArrowheads="1"/>
          </p:cNvSpPr>
          <p:nvPr/>
        </p:nvSpPr>
        <p:spPr bwMode="auto">
          <a:xfrm>
            <a:off x="617897" y="3581400"/>
            <a:ext cx="3403600" cy="25527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mk-MK" altLang="mk-MK">
              <a:latin typeface="Franklin Gothic Book" panose="020B0503020102020204" pitchFamily="34" charset="0"/>
            </a:endParaRPr>
          </a:p>
        </p:txBody>
      </p:sp>
      <p:sp>
        <p:nvSpPr>
          <p:cNvPr id="2" name="Rectangle 1"/>
          <p:cNvSpPr/>
          <p:nvPr/>
        </p:nvSpPr>
        <p:spPr>
          <a:xfrm>
            <a:off x="685800" y="2438400"/>
            <a:ext cx="6934200" cy="923330"/>
          </a:xfrm>
          <a:prstGeom prst="rect">
            <a:avLst/>
          </a:prstGeom>
        </p:spPr>
        <p:txBody>
          <a:bodyPr wrap="square">
            <a:spAutoFit/>
          </a:bodyPr>
          <a:lstStyle/>
          <a:p>
            <a:r>
              <a:rPr lang="ru-RU" dirty="0">
                <a:latin typeface="Calibri" panose="020F0502020204030204" pitchFamily="34" charset="0"/>
                <a:cs typeface="Calibri" panose="020F0502020204030204" pitchFamily="34" charset="0"/>
              </a:rPr>
              <a:t>Нарушувањата во коагулацијата на крвта се резултат на интеракцијата на М-протеинот со факторите на коагулација со присутната </a:t>
            </a:r>
            <a:r>
              <a:rPr lang="ru-RU" dirty="0" smtClean="0">
                <a:latin typeface="Calibri" panose="020F0502020204030204" pitchFamily="34" charset="0"/>
                <a:cs typeface="Calibri" panose="020F0502020204030204" pitchFamily="34" charset="0"/>
              </a:rPr>
              <a:t>тромбоцитопенија </a:t>
            </a:r>
            <a:r>
              <a:rPr lang="ru-RU" dirty="0">
                <a:latin typeface="Calibri" panose="020F0502020204030204" pitchFamily="34" charset="0"/>
                <a:cs typeface="Calibri" panose="020F0502020204030204" pitchFamily="34" charset="0"/>
              </a:rPr>
              <a:t>доведува до појава на </a:t>
            </a:r>
            <a:r>
              <a:rPr lang="ru-RU" b="1" dirty="0">
                <a:latin typeface="Calibri" panose="020F0502020204030204" pitchFamily="34" charset="0"/>
                <a:cs typeface="Calibri" panose="020F0502020204030204" pitchFamily="34" charset="0"/>
              </a:rPr>
              <a:t>крварење</a:t>
            </a:r>
            <a:r>
              <a:rPr lang="ru-RU" dirty="0">
                <a:latin typeface="Calibri" panose="020F0502020204030204" pitchFamily="34" charset="0"/>
                <a:cs typeface="Calibri" panose="020F0502020204030204" pitchFamily="34" charset="0"/>
              </a:rPr>
              <a:t>. </a:t>
            </a:r>
            <a:endParaRPr lang="mk-MK" dirty="0"/>
          </a:p>
        </p:txBody>
      </p:sp>
    </p:spTree>
    <p:extLst>
      <p:ext uri="{BB962C8B-B14F-4D97-AF65-F5344CB8AC3E}">
        <p14:creationId xmlns:p14="http://schemas.microsoft.com/office/powerpoint/2010/main" val="3273818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mk-MK" sz="3600" dirty="0" smtClean="0"/>
              <a:t>Дијагностички </a:t>
            </a:r>
            <a:r>
              <a:rPr lang="mk-MK" sz="3600" dirty="0"/>
              <a:t>критериуми </a:t>
            </a:r>
            <a:r>
              <a:rPr lang="mk-MK" sz="3600" dirty="0" smtClean="0"/>
              <a:t>за</a:t>
            </a:r>
            <a:r>
              <a:rPr lang="en-US" sz="3600" dirty="0" smtClean="0"/>
              <a:t> </a:t>
            </a:r>
            <a:r>
              <a:rPr lang="mk-MK" sz="3600" dirty="0" smtClean="0"/>
              <a:t>третман</a:t>
            </a:r>
            <a:endParaRPr lang="mk-MK" sz="3600" dirty="0"/>
          </a:p>
        </p:txBody>
      </p:sp>
      <p:sp>
        <p:nvSpPr>
          <p:cNvPr id="4" name="Title 1"/>
          <p:cNvSpPr txBox="1">
            <a:spLocks/>
          </p:cNvSpPr>
          <p:nvPr/>
        </p:nvSpPr>
        <p:spPr>
          <a:xfrm>
            <a:off x="457200" y="277813"/>
            <a:ext cx="8229600" cy="9413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US" sz="3200" b="1" dirty="0">
              <a:solidFill>
                <a:schemeClr val="tx1"/>
              </a:solidFill>
              <a:latin typeface="MAC C Times"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0744108"/>
              </p:ext>
            </p:extLst>
          </p:nvPr>
        </p:nvGraphicFramePr>
        <p:xfrm>
          <a:off x="457200" y="2063948"/>
          <a:ext cx="8229600" cy="464165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63721">
                <a:tc>
                  <a:txBody>
                    <a:bodyPr/>
                    <a:lstStyle/>
                    <a:p>
                      <a:pPr algn="ctr"/>
                      <a:r>
                        <a:rPr lang="mk-MK" sz="1800" b="1" kern="1200" dirty="0" smtClean="0">
                          <a:solidFill>
                            <a:schemeClr val="bg1"/>
                          </a:solidFill>
                          <a:latin typeface="MAC C Times" pitchFamily="18" charset="0"/>
                        </a:rPr>
                        <a:t>Пациент Критериум</a:t>
                      </a:r>
                      <a:endParaRPr lang="mk-MK" sz="1800" dirty="0">
                        <a:solidFill>
                          <a:schemeClr val="bg1"/>
                        </a:solidFill>
                      </a:endParaRPr>
                    </a:p>
                  </a:txBody>
                  <a:tcPr marT="45709" marB="45709" anchor="ctr" anchorCtr="1">
                    <a:solidFill>
                      <a:srgbClr val="990033"/>
                    </a:solidFill>
                  </a:tcPr>
                </a:tc>
                <a:tc>
                  <a:txBody>
                    <a:bodyPr/>
                    <a:lstStyle/>
                    <a:p>
                      <a:pPr algn="ctr"/>
                      <a:r>
                        <a:rPr lang="en-US" sz="1800" dirty="0" smtClean="0">
                          <a:latin typeface="Times New Roman" pitchFamily="18" charset="0"/>
                          <a:cs typeface="Times New Roman" pitchFamily="18" charset="0"/>
                        </a:rPr>
                        <a:t>MGUS</a:t>
                      </a:r>
                      <a:endParaRPr lang="mk-MK" sz="1800" dirty="0">
                        <a:latin typeface="Times New Roman" pitchFamily="18" charset="0"/>
                        <a:cs typeface="Times New Roman" pitchFamily="18" charset="0"/>
                      </a:endParaRPr>
                    </a:p>
                  </a:txBody>
                  <a:tcPr marT="45709" marB="45709" anchor="ctr" anchorCtr="1">
                    <a:solidFill>
                      <a:srgbClr val="990033"/>
                    </a:solidFill>
                  </a:tcPr>
                </a:tc>
                <a:tc>
                  <a:txBody>
                    <a:bodyPr/>
                    <a:lstStyle/>
                    <a:p>
                      <a:pPr algn="ctr"/>
                      <a:r>
                        <a:rPr lang="en-US" sz="1800" b="1" kern="1200" dirty="0" smtClean="0">
                          <a:solidFill>
                            <a:schemeClr val="bg1"/>
                          </a:solidFill>
                          <a:latin typeface="Times New Roman" pitchFamily="18" charset="0"/>
                          <a:cs typeface="Times New Roman" pitchFamily="18" charset="0"/>
                        </a:rPr>
                        <a:t>SMM</a:t>
                      </a:r>
                      <a:endParaRPr lang="mk-MK" sz="1800" dirty="0">
                        <a:solidFill>
                          <a:schemeClr val="bg1"/>
                        </a:solidFill>
                        <a:latin typeface="Times New Roman" pitchFamily="18" charset="0"/>
                        <a:cs typeface="Times New Roman" pitchFamily="18" charset="0"/>
                      </a:endParaRPr>
                    </a:p>
                  </a:txBody>
                  <a:tcPr marT="45709" marB="45709" anchor="ctr" anchorCtr="1">
                    <a:solidFill>
                      <a:srgbClr val="9900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err="1" smtClean="0">
                          <a:solidFill>
                            <a:schemeClr val="bg1"/>
                          </a:solidFill>
                          <a:latin typeface="MAC C Times" pitchFamily="18" charset="0"/>
                        </a:rPr>
                        <a:t>Simptomatski</a:t>
                      </a:r>
                      <a:r>
                        <a:rPr lang="en-US" sz="1800" b="1" kern="1200" dirty="0" smtClean="0">
                          <a:solidFill>
                            <a:schemeClr val="bg1"/>
                          </a:solidFill>
                          <a:latin typeface="MAC C Times" pitchFamily="18" charset="0"/>
                        </a:rPr>
                        <a:t> </a:t>
                      </a:r>
                      <a:r>
                        <a:rPr lang="en-US" sz="1800" b="1" kern="1200" dirty="0" smtClean="0">
                          <a:solidFill>
                            <a:schemeClr val="bg1"/>
                          </a:solidFill>
                          <a:latin typeface="Times New Roman" pitchFamily="18" charset="0"/>
                          <a:cs typeface="Times New Roman" pitchFamily="18" charset="0"/>
                        </a:rPr>
                        <a:t>MM</a:t>
                      </a:r>
                      <a:endParaRPr lang="mk-MK" sz="1800" dirty="0" smtClean="0">
                        <a:solidFill>
                          <a:schemeClr val="bg1"/>
                        </a:solidFill>
                        <a:latin typeface="Times New Roman" pitchFamily="18" charset="0"/>
                        <a:cs typeface="Times New Roman" pitchFamily="18" charset="0"/>
                      </a:endParaRPr>
                    </a:p>
                  </a:txBody>
                  <a:tcPr marT="45709" marB="45709" anchor="ctr" anchorCtr="1">
                    <a:solidFill>
                      <a:srgbClr val="990033"/>
                    </a:solidFill>
                  </a:tcPr>
                </a:tc>
                <a:extLst>
                  <a:ext uri="{0D108BD9-81ED-4DB2-BD59-A6C34878D82A}">
                    <a16:rowId xmlns:a16="http://schemas.microsoft.com/office/drawing/2014/main" val="10000"/>
                  </a:ext>
                </a:extLst>
              </a:tr>
              <a:tr h="5637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AC C Times" pitchFamily="18" charset="0"/>
                        </a:rPr>
                        <a:t>M-protein</a:t>
                      </a:r>
                      <a:endParaRPr lang="mk-MK" sz="1800" dirty="0" smtClean="0">
                        <a:solidFill>
                          <a:schemeClr val="tx1"/>
                        </a:solidFill>
                      </a:endParaRPr>
                    </a:p>
                  </a:txBody>
                  <a:tcPr marT="45709" marB="45709"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Times New Roman" pitchFamily="18" charset="0"/>
                          <a:cs typeface="Times New Roman" pitchFamily="18" charset="0"/>
                        </a:rPr>
                        <a:t>&lt;3g/</a:t>
                      </a:r>
                      <a:r>
                        <a:rPr lang="en-US" sz="1800" b="1" dirty="0" err="1" smtClean="0">
                          <a:solidFill>
                            <a:schemeClr val="tx1"/>
                          </a:solidFill>
                          <a:latin typeface="Times New Roman" pitchFamily="18" charset="0"/>
                          <a:cs typeface="Times New Roman" pitchFamily="18" charset="0"/>
                        </a:rPr>
                        <a:t>dL</a:t>
                      </a:r>
                      <a:r>
                        <a:rPr lang="en-US" sz="1800" b="1" dirty="0" smtClean="0">
                          <a:solidFill>
                            <a:schemeClr val="tx1"/>
                          </a:solidFill>
                          <a:latin typeface="Times New Roman" pitchFamily="18" charset="0"/>
                          <a:cs typeface="Times New Roman" pitchFamily="18" charset="0"/>
                        </a:rPr>
                        <a:t> </a:t>
                      </a:r>
                      <a:r>
                        <a:rPr lang="en-US" sz="1800" b="1" kern="1200" baseline="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MAC C Times" pitchFamily="18" charset="0"/>
                        </a:rPr>
                        <a:t>pik</a:t>
                      </a:r>
                      <a:r>
                        <a:rPr lang="en-US" sz="1800" b="1" kern="1200" dirty="0" smtClean="0">
                          <a:solidFill>
                            <a:schemeClr val="tx1"/>
                          </a:solidFill>
                          <a:latin typeface="MAC C Times" pitchFamily="18" charset="0"/>
                        </a:rPr>
                        <a:t> </a:t>
                      </a:r>
                      <a:endParaRPr lang="mk-MK" sz="1800" b="1" dirty="0" smtClean="0">
                        <a:solidFill>
                          <a:schemeClr val="tx1"/>
                        </a:solidFill>
                      </a:endParaRPr>
                    </a:p>
                  </a:txBody>
                  <a:tcPr marT="45709" marB="45709" anchor="ctr" anchorCtr="1"/>
                </a:tc>
                <a:tc>
                  <a:txBody>
                    <a:bodyPr/>
                    <a:lstStyle/>
                    <a:p>
                      <a:pPr algn="ctr"/>
                      <a:r>
                        <a:rPr lang="en-US" sz="2400" b="1" dirty="0" smtClean="0">
                          <a:solidFill>
                            <a:schemeClr val="tx1"/>
                          </a:solidFill>
                          <a:latin typeface="Times New Roman" pitchFamily="18" charset="0"/>
                          <a:cs typeface="Times New Roman" pitchFamily="18" charset="0"/>
                        </a:rPr>
                        <a:t>≥</a:t>
                      </a:r>
                      <a:r>
                        <a:rPr lang="en-US" sz="1800" b="1" dirty="0" smtClean="0">
                          <a:solidFill>
                            <a:schemeClr val="tx1"/>
                          </a:solidFill>
                          <a:latin typeface="Times New Roman" pitchFamily="18" charset="0"/>
                          <a:cs typeface="Times New Roman" pitchFamily="18" charset="0"/>
                        </a:rPr>
                        <a:t>3g/</a:t>
                      </a:r>
                      <a:r>
                        <a:rPr lang="en-US" sz="1800" b="1" dirty="0" err="1" smtClean="0">
                          <a:solidFill>
                            <a:schemeClr val="tx1"/>
                          </a:solidFill>
                          <a:latin typeface="Times New Roman" pitchFamily="18" charset="0"/>
                          <a:cs typeface="Times New Roman" pitchFamily="18" charset="0"/>
                        </a:rPr>
                        <a:t>dL</a:t>
                      </a:r>
                      <a:r>
                        <a:rPr lang="en-US" sz="1800" b="1" dirty="0" smtClean="0">
                          <a:solidFill>
                            <a:schemeClr val="tx1"/>
                          </a:solidFill>
                          <a:latin typeface="Times New Roman" pitchFamily="18" charset="0"/>
                          <a:cs typeface="Times New Roman" pitchFamily="18" charset="0"/>
                        </a:rPr>
                        <a:t> </a:t>
                      </a:r>
                      <a:r>
                        <a:rPr lang="en-US" sz="1800" b="1" kern="1200" baseline="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MAC C Times" pitchFamily="18" charset="0"/>
                        </a:rPr>
                        <a:t>pik</a:t>
                      </a:r>
                      <a:r>
                        <a:rPr lang="en-US" sz="1800" b="1" kern="1200" dirty="0" smtClean="0">
                          <a:solidFill>
                            <a:schemeClr val="tx1"/>
                          </a:solidFill>
                          <a:latin typeface="MAC C Times" pitchFamily="18" charset="0"/>
                        </a:rPr>
                        <a:t> </a:t>
                      </a:r>
                      <a:endParaRPr lang="mk-MK" sz="1800" b="1" dirty="0" smtClean="0">
                        <a:solidFill>
                          <a:schemeClr val="tx1"/>
                        </a:solidFill>
                      </a:endParaRPr>
                    </a:p>
                  </a:txBody>
                  <a:tcPr marT="45709" marB="45709" anchor="ctr" anchorCtr="1"/>
                </a:tc>
                <a:tc>
                  <a:txBody>
                    <a:bodyPr/>
                    <a:lstStyle/>
                    <a:p>
                      <a:pPr algn="ctr"/>
                      <a:r>
                        <a:rPr lang="en-US" sz="1800" b="1" kern="1200" dirty="0" smtClean="0">
                          <a:solidFill>
                            <a:schemeClr val="tx1"/>
                          </a:solidFill>
                          <a:latin typeface="MAC C Times" pitchFamily="18" charset="0"/>
                        </a:rPr>
                        <a:t>Vo serum i/</a:t>
                      </a:r>
                      <a:r>
                        <a:rPr lang="en-US" sz="1800" b="1" kern="1200" dirty="0" err="1" smtClean="0">
                          <a:solidFill>
                            <a:schemeClr val="tx1"/>
                          </a:solidFill>
                          <a:latin typeface="MAC C Times" pitchFamily="18" charset="0"/>
                        </a:rPr>
                        <a:t>ili</a:t>
                      </a:r>
                      <a:r>
                        <a:rPr lang="en-US" sz="1800" b="1" kern="1200" baseline="0" dirty="0" smtClean="0">
                          <a:solidFill>
                            <a:schemeClr val="tx1"/>
                          </a:solidFill>
                          <a:latin typeface="MAC C Times" pitchFamily="18" charset="0"/>
                        </a:rPr>
                        <a:t> </a:t>
                      </a:r>
                      <a:r>
                        <a:rPr lang="en-US" sz="1800" b="1" kern="1200" baseline="0" dirty="0" err="1" smtClean="0">
                          <a:solidFill>
                            <a:schemeClr val="tx1"/>
                          </a:solidFill>
                          <a:latin typeface="MAC C Times" pitchFamily="18" charset="0"/>
                        </a:rPr>
                        <a:t>urina</a:t>
                      </a:r>
                      <a:endParaRPr lang="mk-MK" sz="1800" dirty="0">
                        <a:solidFill>
                          <a:schemeClr val="tx1"/>
                        </a:solidFill>
                      </a:endParaRPr>
                    </a:p>
                  </a:txBody>
                  <a:tcPr marT="45709" marB="45709" anchor="ctr" anchorCtr="1"/>
                </a:tc>
                <a:extLst>
                  <a:ext uri="{0D108BD9-81ED-4DB2-BD59-A6C34878D82A}">
                    <a16:rowId xmlns:a16="http://schemas.microsoft.com/office/drawing/2014/main" val="10001"/>
                  </a:ext>
                </a:extLst>
              </a:tr>
              <a:tr h="919430">
                <a:tc>
                  <a:txBody>
                    <a:bodyPr/>
                    <a:lstStyle/>
                    <a:p>
                      <a:pPr algn="ctr"/>
                      <a:r>
                        <a:rPr lang="en-US" sz="1800" b="1" kern="1200" dirty="0" err="1" smtClean="0">
                          <a:solidFill>
                            <a:schemeClr val="tx1"/>
                          </a:solidFill>
                          <a:latin typeface="MAC C Times" pitchFamily="18" charset="0"/>
                        </a:rPr>
                        <a:t>Monoklonalni</a:t>
                      </a:r>
                      <a:r>
                        <a:rPr lang="en-US" sz="1800" b="1" kern="1200" dirty="0" smtClean="0">
                          <a:solidFill>
                            <a:schemeClr val="tx1"/>
                          </a:solidFill>
                          <a:latin typeface="MAC C Times" pitchFamily="18" charset="0"/>
                        </a:rPr>
                        <a:t> </a:t>
                      </a:r>
                      <a:r>
                        <a:rPr lang="en-US" sz="1800" b="1" kern="1200" dirty="0" err="1" smtClean="0">
                          <a:solidFill>
                            <a:schemeClr val="tx1"/>
                          </a:solidFill>
                          <a:latin typeface="MAC C Times" pitchFamily="18" charset="0"/>
                        </a:rPr>
                        <a:t>plazma</a:t>
                      </a:r>
                      <a:r>
                        <a:rPr lang="en-US" sz="1800" b="1" kern="1200" dirty="0" smtClean="0">
                          <a:solidFill>
                            <a:schemeClr val="tx1"/>
                          </a:solidFill>
                          <a:latin typeface="MAC C Times" pitchFamily="18" charset="0"/>
                        </a:rPr>
                        <a:t> </a:t>
                      </a:r>
                      <a:r>
                        <a:rPr lang="en-US" sz="1800" b="1" kern="1200" dirty="0" err="1" smtClean="0">
                          <a:solidFill>
                            <a:schemeClr val="tx1"/>
                          </a:solidFill>
                          <a:latin typeface="MAC C Times" pitchFamily="18" charset="0"/>
                        </a:rPr>
                        <a:t>kletki</a:t>
                      </a:r>
                      <a:r>
                        <a:rPr lang="en-US" sz="1800" b="1" kern="1200" dirty="0" smtClean="0">
                          <a:solidFill>
                            <a:schemeClr val="tx1"/>
                          </a:solidFill>
                          <a:latin typeface="MAC C Times" pitchFamily="18" charset="0"/>
                        </a:rPr>
                        <a:t> </a:t>
                      </a:r>
                      <a:r>
                        <a:rPr lang="en-US" sz="1800" b="1" kern="1200" dirty="0" err="1" smtClean="0">
                          <a:solidFill>
                            <a:schemeClr val="tx1"/>
                          </a:solidFill>
                          <a:latin typeface="MAC C Times" pitchFamily="18" charset="0"/>
                        </a:rPr>
                        <a:t>vo</a:t>
                      </a:r>
                      <a:r>
                        <a:rPr lang="en-US" sz="1800" b="1" kern="1200" dirty="0" smtClean="0">
                          <a:solidFill>
                            <a:schemeClr val="tx1"/>
                          </a:solidFill>
                          <a:latin typeface="MAC C Times" pitchFamily="18" charset="0"/>
                        </a:rPr>
                        <a:t> </a:t>
                      </a:r>
                      <a:r>
                        <a:rPr lang="en-US" sz="1800" b="1" kern="1200" dirty="0" err="1" smtClean="0">
                          <a:solidFill>
                            <a:schemeClr val="tx1"/>
                          </a:solidFill>
                          <a:latin typeface="MAC C Times" pitchFamily="18" charset="0"/>
                        </a:rPr>
                        <a:t>koskena</a:t>
                      </a:r>
                      <a:r>
                        <a:rPr lang="en-US" sz="1800" b="1" kern="1200" dirty="0" smtClean="0">
                          <a:solidFill>
                            <a:schemeClr val="tx1"/>
                          </a:solidFill>
                          <a:latin typeface="MAC C Times" pitchFamily="18" charset="0"/>
                        </a:rPr>
                        <a:t> </a:t>
                      </a:r>
                      <a:r>
                        <a:rPr lang="en-US" sz="1800" b="1" kern="1200" dirty="0" err="1" smtClean="0">
                          <a:solidFill>
                            <a:schemeClr val="tx1"/>
                          </a:solidFill>
                          <a:latin typeface="MAC C Times" pitchFamily="18" charset="0"/>
                        </a:rPr>
                        <a:t>srcevina</a:t>
                      </a:r>
                      <a:r>
                        <a:rPr lang="en-US" sz="1800" b="1" kern="1200" dirty="0" smtClean="0">
                          <a:solidFill>
                            <a:schemeClr val="tx1"/>
                          </a:solidFill>
                          <a:latin typeface="MAC C Times" pitchFamily="18" charset="0"/>
                        </a:rPr>
                        <a:t> %</a:t>
                      </a:r>
                      <a:endParaRPr lang="mk-MK" sz="1800" dirty="0">
                        <a:solidFill>
                          <a:schemeClr val="tx1"/>
                        </a:solidFill>
                      </a:endParaRPr>
                    </a:p>
                  </a:txBody>
                  <a:tcPr marT="45709" marB="45709" anchor="ctr" anchorCtr="1"/>
                </a:tc>
                <a:tc>
                  <a:txBody>
                    <a:bodyPr/>
                    <a:lstStyle/>
                    <a:p>
                      <a:pPr algn="ctr"/>
                      <a:r>
                        <a:rPr lang="en-US" sz="1800" b="1" dirty="0" smtClean="0">
                          <a:solidFill>
                            <a:schemeClr val="tx1"/>
                          </a:solidFill>
                          <a:latin typeface="Times New Roman" pitchFamily="18" charset="0"/>
                          <a:cs typeface="Times New Roman" pitchFamily="18" charset="0"/>
                        </a:rPr>
                        <a:t>&lt;10</a:t>
                      </a:r>
                      <a:endParaRPr lang="mk-MK" sz="1800" dirty="0">
                        <a:solidFill>
                          <a:schemeClr val="tx1"/>
                        </a:solidFill>
                        <a:latin typeface="Times New Roman" pitchFamily="18" charset="0"/>
                        <a:cs typeface="Times New Roman" pitchFamily="18" charset="0"/>
                      </a:endParaRPr>
                    </a:p>
                  </a:txBody>
                  <a:tcPr marT="45709" marB="45709" anchor="ctr" anchorCtr="1"/>
                </a:tc>
                <a:tc>
                  <a:txBody>
                    <a:bodyPr/>
                    <a:lstStyle/>
                    <a:p>
                      <a:pPr algn="ctr"/>
                      <a:r>
                        <a:rPr lang="en-US" sz="2400" b="1" dirty="0" smtClean="0">
                          <a:solidFill>
                            <a:schemeClr val="tx1"/>
                          </a:solidFill>
                          <a:latin typeface="Times New Roman" pitchFamily="18" charset="0"/>
                          <a:cs typeface="Times New Roman" pitchFamily="18" charset="0"/>
                        </a:rPr>
                        <a:t>≥</a:t>
                      </a:r>
                      <a:r>
                        <a:rPr lang="en-US" sz="2000" b="1" dirty="0" smtClean="0">
                          <a:solidFill>
                            <a:schemeClr val="tx1"/>
                          </a:solidFill>
                          <a:latin typeface="Times New Roman" pitchFamily="18" charset="0"/>
                          <a:cs typeface="Times New Roman" pitchFamily="18" charset="0"/>
                        </a:rPr>
                        <a:t>10</a:t>
                      </a:r>
                      <a:endParaRPr lang="mk-MK" sz="1800" dirty="0">
                        <a:solidFill>
                          <a:schemeClr val="tx1"/>
                        </a:solidFill>
                        <a:latin typeface="Times New Roman" pitchFamily="18" charset="0"/>
                        <a:cs typeface="Times New Roman" pitchFamily="18" charset="0"/>
                      </a:endParaRPr>
                    </a:p>
                  </a:txBody>
                  <a:tcPr marT="45709" marB="45709"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a:t>
                      </a:r>
                      <a:r>
                        <a:rPr lang="en-US" sz="2000" b="1" dirty="0" smtClean="0">
                          <a:solidFill>
                            <a:schemeClr val="tx1"/>
                          </a:solidFill>
                          <a:effectLst/>
                          <a:latin typeface="Times New Roman" pitchFamily="18" charset="0"/>
                          <a:cs typeface="Times New Roman" pitchFamily="18" charset="0"/>
                        </a:rPr>
                        <a:t>10</a:t>
                      </a:r>
                      <a:r>
                        <a:rPr lang="en-US" sz="1800" b="1" dirty="0" smtClean="0">
                          <a:solidFill>
                            <a:schemeClr val="tx1"/>
                          </a:solidFill>
                          <a:effectLst/>
                          <a:latin typeface="Times New Roman" pitchFamily="18" charset="0"/>
                          <a:cs typeface="Times New Roman" pitchFamily="18" charset="0"/>
                        </a:rPr>
                        <a:t> </a:t>
                      </a:r>
                      <a:endParaRPr lang="mk-MK" sz="1800" dirty="0" smtClean="0">
                        <a:solidFill>
                          <a:schemeClr val="tx1"/>
                        </a:solidFill>
                        <a:effectLst/>
                        <a:latin typeface="Times New Roman" pitchFamily="18" charset="0"/>
                        <a:cs typeface="Times New Roman" pitchFamily="18" charset="0"/>
                      </a:endParaRPr>
                    </a:p>
                  </a:txBody>
                  <a:tcPr marT="45709" marB="45709" anchor="ctr" anchorCtr="1"/>
                </a:tc>
                <a:extLst>
                  <a:ext uri="{0D108BD9-81ED-4DB2-BD59-A6C34878D82A}">
                    <a16:rowId xmlns:a16="http://schemas.microsoft.com/office/drawing/2014/main" val="10002"/>
                  </a:ext>
                </a:extLst>
              </a:tr>
              <a:tr h="570681">
                <a:tc>
                  <a:txBody>
                    <a:bodyPr/>
                    <a:lstStyle/>
                    <a:p>
                      <a:pPr algn="ctr"/>
                      <a:r>
                        <a:rPr lang="en-US" sz="1800" b="1" kern="1200" dirty="0" err="1" smtClean="0">
                          <a:solidFill>
                            <a:schemeClr val="tx1"/>
                          </a:solidFill>
                          <a:latin typeface="MAC C Times" pitchFamily="18" charset="0"/>
                        </a:rPr>
                        <a:t>Organsko</a:t>
                      </a:r>
                      <a:r>
                        <a:rPr lang="en-US" sz="1800" b="1" kern="1200" dirty="0" smtClean="0">
                          <a:solidFill>
                            <a:schemeClr val="tx1"/>
                          </a:solidFill>
                          <a:latin typeface="MAC C Times" pitchFamily="18" charset="0"/>
                        </a:rPr>
                        <a:t> o{</a:t>
                      </a:r>
                      <a:r>
                        <a:rPr lang="en-US" sz="1800" b="1" kern="1200" dirty="0" err="1" smtClean="0">
                          <a:solidFill>
                            <a:schemeClr val="tx1"/>
                          </a:solidFill>
                          <a:latin typeface="MAC C Times" pitchFamily="18" charset="0"/>
                        </a:rPr>
                        <a:t>tetuvawe</a:t>
                      </a:r>
                      <a:endParaRPr lang="mk-MK" sz="1800" dirty="0">
                        <a:solidFill>
                          <a:schemeClr val="tx1"/>
                        </a:solidFill>
                      </a:endParaRPr>
                    </a:p>
                  </a:txBody>
                  <a:tcPr marT="45709" marB="45709" anchor="ctr" anchorCtr="1"/>
                </a:tc>
                <a:tc>
                  <a:txBody>
                    <a:bodyPr/>
                    <a:lstStyle/>
                    <a:p>
                      <a:pPr algn="ctr"/>
                      <a:r>
                        <a:rPr lang="en-US" sz="1800" b="1" kern="1200" dirty="0" err="1" smtClean="0">
                          <a:solidFill>
                            <a:schemeClr val="tx1"/>
                          </a:solidFill>
                          <a:latin typeface="MAC C Times" pitchFamily="18" charset="0"/>
                        </a:rPr>
                        <a:t>nema</a:t>
                      </a:r>
                      <a:endParaRPr lang="mk-MK" sz="1800" dirty="0">
                        <a:solidFill>
                          <a:schemeClr val="tx1"/>
                        </a:solidFill>
                      </a:endParaRPr>
                    </a:p>
                  </a:txBody>
                  <a:tcPr marT="45709" marB="45709" anchor="ctr" anchorCtr="1"/>
                </a:tc>
                <a:tc>
                  <a:txBody>
                    <a:bodyPr/>
                    <a:lstStyle/>
                    <a:p>
                      <a:pPr algn="ctr"/>
                      <a:r>
                        <a:rPr lang="en-US" sz="1800" b="1" kern="1200" dirty="0" err="1" smtClean="0">
                          <a:solidFill>
                            <a:schemeClr val="tx1"/>
                          </a:solidFill>
                          <a:latin typeface="MAC C Times" pitchFamily="18" charset="0"/>
                        </a:rPr>
                        <a:t>nema</a:t>
                      </a:r>
                      <a:endParaRPr lang="mk-MK" sz="1800" dirty="0">
                        <a:solidFill>
                          <a:schemeClr val="tx1"/>
                        </a:solidFill>
                      </a:endParaRPr>
                    </a:p>
                  </a:txBody>
                  <a:tcPr marT="45709" marB="45709" anchor="ctr" anchorCtr="1"/>
                </a:tc>
                <a:tc>
                  <a:txBody>
                    <a:bodyPr/>
                    <a:lstStyle/>
                    <a:p>
                      <a:pPr algn="ctr"/>
                      <a:r>
                        <a:rPr lang="en-US" sz="2400" b="1" dirty="0" smtClean="0">
                          <a:solidFill>
                            <a:schemeClr val="tx1"/>
                          </a:solidFill>
                          <a:latin typeface="Times New Roman" pitchFamily="18" charset="0"/>
                          <a:cs typeface="Times New Roman" pitchFamily="18" charset="0"/>
                        </a:rPr>
                        <a:t>≥</a:t>
                      </a:r>
                      <a:r>
                        <a:rPr lang="en-US" sz="2000" b="1" dirty="0" smtClean="0">
                          <a:solidFill>
                            <a:schemeClr val="tx1"/>
                          </a:solidFill>
                          <a:latin typeface="Times New Roman" pitchFamily="18" charset="0"/>
                          <a:cs typeface="Times New Roman" pitchFamily="18" charset="0"/>
                        </a:rPr>
                        <a:t>1 </a:t>
                      </a:r>
                      <a:r>
                        <a:rPr lang="en-US" sz="1800" b="1" dirty="0" smtClean="0">
                          <a:solidFill>
                            <a:schemeClr val="tx1"/>
                          </a:solidFill>
                          <a:latin typeface="Times New Roman" pitchFamily="18" charset="0"/>
                          <a:cs typeface="Times New Roman" pitchFamily="18" charset="0"/>
                        </a:rPr>
                        <a:t>CRAB*</a:t>
                      </a:r>
                      <a:endParaRPr lang="mk-MK" sz="1800" dirty="0">
                        <a:solidFill>
                          <a:schemeClr val="tx1"/>
                        </a:solidFill>
                        <a:latin typeface="Times New Roman" pitchFamily="18" charset="0"/>
                        <a:cs typeface="Times New Roman" pitchFamily="18" charset="0"/>
                      </a:endParaRPr>
                    </a:p>
                  </a:txBody>
                  <a:tcPr marT="45709" marB="45709" anchor="ctr" anchorCtr="1"/>
                </a:tc>
                <a:extLst>
                  <a:ext uri="{0D108BD9-81ED-4DB2-BD59-A6C34878D82A}">
                    <a16:rowId xmlns:a16="http://schemas.microsoft.com/office/drawing/2014/main" val="10003"/>
                  </a:ext>
                </a:extLst>
              </a:tr>
              <a:tr h="450512">
                <a:tc gridSpan="4">
                  <a:txBody>
                    <a:bodyPr/>
                    <a:lstStyle/>
                    <a:p>
                      <a:pPr algn="l"/>
                      <a:r>
                        <a:rPr lang="en-US" sz="1800" dirty="0" smtClean="0">
                          <a:latin typeface="MAC C Times" pitchFamily="18" charset="0"/>
                        </a:rPr>
                        <a:t>*</a:t>
                      </a:r>
                      <a:r>
                        <a:rPr lang="en-US" sz="1800" b="1" dirty="0" smtClean="0">
                          <a:latin typeface="Times New Roman" pitchFamily="18" charset="0"/>
                          <a:cs typeface="Times New Roman" pitchFamily="18" charset="0"/>
                        </a:rPr>
                        <a:t>C</a:t>
                      </a:r>
                      <a:r>
                        <a:rPr lang="en-US" sz="1800" dirty="0" smtClean="0">
                          <a:latin typeface="MAC C Times" pitchFamily="18" charset="0"/>
                        </a:rPr>
                        <a:t>:</a:t>
                      </a:r>
                      <a:r>
                        <a:rPr lang="en-US" sz="1800" baseline="0" dirty="0" smtClean="0">
                          <a:latin typeface="MAC C Times" pitchFamily="18" charset="0"/>
                        </a:rPr>
                        <a:t> </a:t>
                      </a:r>
                      <a:r>
                        <a:rPr lang="en-US" sz="1800" baseline="0" dirty="0" err="1" smtClean="0">
                          <a:latin typeface="MAC C Times" pitchFamily="18" charset="0"/>
                        </a:rPr>
                        <a:t>Poka~uvawe</a:t>
                      </a:r>
                      <a:r>
                        <a:rPr lang="en-US" sz="1800" baseline="0" dirty="0" smtClean="0">
                          <a:latin typeface="MAC C Times" pitchFamily="18" charset="0"/>
                        </a:rPr>
                        <a:t> </a:t>
                      </a:r>
                      <a:r>
                        <a:rPr lang="en-US" sz="1800" baseline="0" dirty="0" err="1" smtClean="0">
                          <a:latin typeface="MAC C Times" pitchFamily="18" charset="0"/>
                        </a:rPr>
                        <a:t>na</a:t>
                      </a:r>
                      <a:r>
                        <a:rPr lang="en-US" sz="1800" baseline="0" dirty="0" smtClean="0">
                          <a:latin typeface="MAC C Times" pitchFamily="18" charset="0"/>
                        </a:rPr>
                        <a:t> </a:t>
                      </a:r>
                      <a:r>
                        <a:rPr lang="en-US" sz="1800" baseline="0" dirty="0" err="1" smtClean="0">
                          <a:latin typeface="MAC C Times" pitchFamily="18" charset="0"/>
                        </a:rPr>
                        <a:t>nivo</a:t>
                      </a:r>
                      <a:r>
                        <a:rPr lang="en-US" sz="1800" baseline="0" dirty="0" smtClean="0">
                          <a:latin typeface="MAC C Times" pitchFamily="18" charset="0"/>
                        </a:rPr>
                        <a:t> </a:t>
                      </a:r>
                      <a:r>
                        <a:rPr lang="en-US" sz="1800" baseline="0" dirty="0" err="1" smtClean="0">
                          <a:latin typeface="MAC C Times" pitchFamily="18" charset="0"/>
                        </a:rPr>
                        <a:t>na</a:t>
                      </a:r>
                      <a:r>
                        <a:rPr lang="en-US" sz="1800" baseline="0" dirty="0" smtClean="0">
                          <a:latin typeface="MAC C Times" pitchFamily="18" charset="0"/>
                        </a:rPr>
                        <a:t> </a:t>
                      </a:r>
                      <a:r>
                        <a:rPr lang="en-US" sz="1800" baseline="0" dirty="0" smtClean="0">
                          <a:latin typeface="Times New Roman" pitchFamily="18" charset="0"/>
                          <a:cs typeface="Times New Roman" pitchFamily="18" charset="0"/>
                        </a:rPr>
                        <a:t>Ca</a:t>
                      </a:r>
                      <a:r>
                        <a:rPr lang="en-US" sz="1800" baseline="0" dirty="0" smtClean="0">
                          <a:latin typeface="MAC C Times" pitchFamily="18" charset="0"/>
                        </a:rPr>
                        <a:t> </a:t>
                      </a:r>
                      <a:r>
                        <a:rPr lang="en-US" sz="1800" b="0" baseline="0" dirty="0" smtClean="0">
                          <a:latin typeface="MAC C Times" pitchFamily="18" charset="0"/>
                        </a:rPr>
                        <a:t>(</a:t>
                      </a:r>
                      <a:r>
                        <a:rPr lang="en-US" sz="1800" b="0" baseline="0" dirty="0" smtClean="0">
                          <a:latin typeface="Times New Roman" pitchFamily="18" charset="0"/>
                          <a:cs typeface="Times New Roman" pitchFamily="18" charset="0"/>
                        </a:rPr>
                        <a:t>&gt;10.5 </a:t>
                      </a:r>
                      <a:r>
                        <a:rPr lang="en-US" sz="1800" baseline="0" dirty="0" smtClean="0">
                          <a:latin typeface="Times New Roman" pitchFamily="18" charset="0"/>
                          <a:cs typeface="Times New Roman" pitchFamily="18" charset="0"/>
                        </a:rPr>
                        <a:t>mg/L </a:t>
                      </a:r>
                      <a:r>
                        <a:rPr lang="en-US" sz="1800" baseline="0" dirty="0" err="1" smtClean="0">
                          <a:latin typeface="MAC C Times" pitchFamily="18" charset="0"/>
                        </a:rPr>
                        <a:t>ili</a:t>
                      </a:r>
                      <a:r>
                        <a:rPr lang="en-US" sz="1800" baseline="0" dirty="0" smtClean="0">
                          <a:latin typeface="MAC C Times" pitchFamily="18" charset="0"/>
                        </a:rPr>
                        <a:t> </a:t>
                      </a:r>
                      <a:r>
                        <a:rPr lang="en-US" sz="1800" baseline="0" dirty="0" smtClean="0">
                          <a:latin typeface="Times New Roman" pitchFamily="18" charset="0"/>
                          <a:cs typeface="Times New Roman" pitchFamily="18" charset="0"/>
                        </a:rPr>
                        <a:t>ULN</a:t>
                      </a:r>
                      <a:r>
                        <a:rPr lang="en-US" sz="1800" baseline="0" dirty="0" smtClean="0">
                          <a:latin typeface="MAC C Times" pitchFamily="18" charset="0"/>
                        </a:rPr>
                        <a:t>)</a:t>
                      </a:r>
                      <a:r>
                        <a:rPr lang="en-US" sz="1800" dirty="0" smtClean="0">
                          <a:latin typeface="MAC C Times" pitchFamily="18" charset="0"/>
                        </a:rPr>
                        <a:t> </a:t>
                      </a:r>
                      <a:endParaRPr lang="mk-MK" sz="1800" dirty="0"/>
                    </a:p>
                  </a:txBody>
                  <a:tcPr marT="45709" marB="45709" anchor="ctr"/>
                </a:tc>
                <a:tc hMerge="1">
                  <a:txBody>
                    <a:bodyPr/>
                    <a:lstStyle/>
                    <a:p>
                      <a:pPr algn="ctr"/>
                      <a:endParaRPr lang="mk-MK" dirty="0"/>
                    </a:p>
                  </a:txBody>
                  <a:tcPr anchor="ctr" anchorCtr="1"/>
                </a:tc>
                <a:tc hMerge="1">
                  <a:txBody>
                    <a:bodyPr/>
                    <a:lstStyle/>
                    <a:p>
                      <a:pPr algn="ctr"/>
                      <a:endParaRPr lang="mk-MK" dirty="0"/>
                    </a:p>
                  </a:txBody>
                  <a:tcPr anchor="ctr" anchorCtr="1"/>
                </a:tc>
                <a:tc hMerge="1">
                  <a:txBody>
                    <a:bodyPr/>
                    <a:lstStyle/>
                    <a:p>
                      <a:pPr algn="ctr"/>
                      <a:endParaRPr lang="mk-MK" dirty="0"/>
                    </a:p>
                  </a:txBody>
                  <a:tcPr anchor="ctr" anchorCtr="1"/>
                </a:tc>
                <a:extLst>
                  <a:ext uri="{0D108BD9-81ED-4DB2-BD59-A6C34878D82A}">
                    <a16:rowId xmlns:a16="http://schemas.microsoft.com/office/drawing/2014/main" val="10004"/>
                  </a:ext>
                </a:extLst>
              </a:tr>
              <a:tr h="45051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AC C Times" pitchFamily="18" charset="0"/>
                        </a:rPr>
                        <a:t> </a:t>
                      </a:r>
                      <a:r>
                        <a:rPr lang="en-US" sz="1800" b="1" dirty="0" smtClean="0">
                          <a:latin typeface="Times New Roman" pitchFamily="18" charset="0"/>
                          <a:cs typeface="Times New Roman" pitchFamily="18" charset="0"/>
                        </a:rPr>
                        <a:t>R</a:t>
                      </a:r>
                      <a:r>
                        <a:rPr lang="en-US" sz="1800" dirty="0" smtClean="0">
                          <a:latin typeface="MAC C Times" pitchFamily="18" charset="0"/>
                        </a:rPr>
                        <a:t>:</a:t>
                      </a:r>
                      <a:r>
                        <a:rPr lang="en-US" sz="1800" baseline="0" dirty="0" smtClean="0">
                          <a:latin typeface="MAC C Times" pitchFamily="18" charset="0"/>
                        </a:rPr>
                        <a:t> </a:t>
                      </a:r>
                      <a:r>
                        <a:rPr lang="en-US" sz="1800" baseline="0" dirty="0" err="1" smtClean="0">
                          <a:latin typeface="MAC C Times" pitchFamily="18" charset="0"/>
                        </a:rPr>
                        <a:t>Bubre`no</a:t>
                      </a:r>
                      <a:r>
                        <a:rPr lang="en-US" sz="1800" baseline="0" dirty="0" smtClean="0">
                          <a:latin typeface="MAC C Times" pitchFamily="18" charset="0"/>
                        </a:rPr>
                        <a:t> </a:t>
                      </a:r>
                      <a:r>
                        <a:rPr lang="en-US" sz="1800" baseline="0" dirty="0" err="1" smtClean="0">
                          <a:latin typeface="MAC C Times" pitchFamily="18" charset="0"/>
                        </a:rPr>
                        <a:t>zatajuvawe</a:t>
                      </a:r>
                      <a:r>
                        <a:rPr lang="en-US" sz="1800" baseline="0" dirty="0" smtClean="0">
                          <a:latin typeface="MAC C Times" pitchFamily="18" charset="0"/>
                        </a:rPr>
                        <a:t> (serum </a:t>
                      </a:r>
                      <a:r>
                        <a:rPr lang="en-US" sz="1800" baseline="0" dirty="0" err="1" smtClean="0">
                          <a:latin typeface="MAC C Times" pitchFamily="18" charset="0"/>
                        </a:rPr>
                        <a:t>kreatinin</a:t>
                      </a:r>
                      <a:r>
                        <a:rPr lang="en-US" sz="1800" baseline="0" dirty="0" smtClean="0">
                          <a:latin typeface="MAC C Times" pitchFamily="18" charset="0"/>
                        </a:rPr>
                        <a:t> </a:t>
                      </a:r>
                      <a:r>
                        <a:rPr lang="en-US" sz="1800" b="1" baseline="0" dirty="0" smtClean="0">
                          <a:latin typeface="Times New Roman" pitchFamily="18" charset="0"/>
                          <a:cs typeface="Times New Roman" pitchFamily="18" charset="0"/>
                        </a:rPr>
                        <a:t>&gt;</a:t>
                      </a:r>
                      <a:r>
                        <a:rPr lang="en-US" sz="1800" b="0" baseline="0" dirty="0" smtClean="0">
                          <a:latin typeface="Times New Roman" pitchFamily="18" charset="0"/>
                          <a:cs typeface="Times New Roman" pitchFamily="18" charset="0"/>
                        </a:rPr>
                        <a:t>2</a:t>
                      </a:r>
                      <a:r>
                        <a:rPr lang="en-US" sz="1800" baseline="0" dirty="0" smtClean="0">
                          <a:latin typeface="Times New Roman" pitchFamily="18" charset="0"/>
                          <a:cs typeface="Times New Roman" pitchFamily="18" charset="0"/>
                        </a:rPr>
                        <a:t> mg/</a:t>
                      </a:r>
                      <a:r>
                        <a:rPr lang="en-US" sz="1800" baseline="0" dirty="0" err="1" smtClean="0">
                          <a:latin typeface="Times New Roman" pitchFamily="18" charset="0"/>
                          <a:cs typeface="Times New Roman" pitchFamily="18" charset="0"/>
                        </a:rPr>
                        <a:t>dL</a:t>
                      </a:r>
                      <a:r>
                        <a:rPr lang="en-US" sz="1800" baseline="0" dirty="0" smtClean="0">
                          <a:latin typeface="MAC C Times" pitchFamily="18" charset="0"/>
                        </a:rPr>
                        <a:t>)</a:t>
                      </a:r>
                      <a:r>
                        <a:rPr lang="en-US" sz="1800" dirty="0" smtClean="0">
                          <a:latin typeface="MAC C Times" pitchFamily="18" charset="0"/>
                        </a:rPr>
                        <a:t> </a:t>
                      </a:r>
                      <a:endParaRPr lang="mk-MK" sz="1800" dirty="0" smtClean="0"/>
                    </a:p>
                  </a:txBody>
                  <a:tcPr marT="45709" marB="45709" anchor="ctr"/>
                </a:tc>
                <a:tc hMerge="1">
                  <a:txBody>
                    <a:bodyPr/>
                    <a:lstStyle/>
                    <a:p>
                      <a:pPr algn="ctr"/>
                      <a:endParaRPr lang="mk-MK" dirty="0"/>
                    </a:p>
                  </a:txBody>
                  <a:tcPr anchor="ctr" anchorCtr="1"/>
                </a:tc>
                <a:tc hMerge="1">
                  <a:txBody>
                    <a:bodyPr/>
                    <a:lstStyle/>
                    <a:p>
                      <a:pPr algn="ctr"/>
                      <a:endParaRPr lang="mk-MK" dirty="0"/>
                    </a:p>
                  </a:txBody>
                  <a:tcPr anchor="ctr" anchorCtr="1"/>
                </a:tc>
                <a:tc hMerge="1">
                  <a:txBody>
                    <a:bodyPr/>
                    <a:lstStyle/>
                    <a:p>
                      <a:pPr algn="ctr"/>
                      <a:endParaRPr lang="mk-MK" dirty="0"/>
                    </a:p>
                  </a:txBody>
                  <a:tcPr anchor="ctr" anchorCtr="1"/>
                </a:tc>
                <a:extLst>
                  <a:ext uri="{0D108BD9-81ED-4DB2-BD59-A6C34878D82A}">
                    <a16:rowId xmlns:a16="http://schemas.microsoft.com/office/drawing/2014/main" val="10005"/>
                  </a:ext>
                </a:extLst>
              </a:tr>
              <a:tr h="450512">
                <a:tc gridSpan="4">
                  <a:txBody>
                    <a:bodyPr/>
                    <a:lstStyle/>
                    <a:p>
                      <a:pPr algn="l"/>
                      <a:r>
                        <a:rPr lang="en-US" sz="1800" baseline="0" dirty="0" smtClean="0">
                          <a:latin typeface="MAC C Times" pitchFamily="18" charset="0"/>
                        </a:rPr>
                        <a:t> </a:t>
                      </a:r>
                      <a:r>
                        <a:rPr lang="en-US" sz="1800" b="1" dirty="0" smtClean="0">
                          <a:latin typeface="Times New Roman" pitchFamily="18" charset="0"/>
                          <a:cs typeface="Times New Roman" pitchFamily="18" charset="0"/>
                        </a:rPr>
                        <a:t>A</a:t>
                      </a:r>
                      <a:r>
                        <a:rPr lang="en-US" sz="1800" dirty="0" smtClean="0">
                          <a:latin typeface="MAC C Times" pitchFamily="18" charset="0"/>
                        </a:rPr>
                        <a:t>:</a:t>
                      </a:r>
                      <a:r>
                        <a:rPr lang="en-US" sz="1800" baseline="0" dirty="0" smtClean="0">
                          <a:latin typeface="MAC C Times" pitchFamily="18" charset="0"/>
                        </a:rPr>
                        <a:t> </a:t>
                      </a:r>
                      <a:r>
                        <a:rPr lang="en-US" sz="1800" baseline="0" dirty="0" err="1" smtClean="0">
                          <a:latin typeface="MAC C Times" pitchFamily="18" charset="0"/>
                        </a:rPr>
                        <a:t>Anemija</a:t>
                      </a:r>
                      <a:r>
                        <a:rPr lang="en-US" sz="1800" baseline="0" dirty="0" smtClean="0">
                          <a:latin typeface="MAC C Times" pitchFamily="18" charset="0"/>
                        </a:rPr>
                        <a:t> </a:t>
                      </a:r>
                      <a:r>
                        <a:rPr lang="en-US" sz="1800" b="0" baseline="0" dirty="0" smtClean="0">
                          <a:latin typeface="MAC C Times" pitchFamily="18" charset="0"/>
                        </a:rPr>
                        <a:t>(</a:t>
                      </a:r>
                      <a:r>
                        <a:rPr lang="en-US" sz="1800" baseline="0" dirty="0" err="1" smtClean="0">
                          <a:latin typeface="Times New Roman" pitchFamily="18" charset="0"/>
                          <a:cs typeface="Times New Roman" pitchFamily="18" charset="0"/>
                        </a:rPr>
                        <a:t>Hb</a:t>
                      </a:r>
                      <a:r>
                        <a:rPr lang="en-US" sz="1800" baseline="0" dirty="0" smtClean="0">
                          <a:latin typeface="Times New Roman" pitchFamily="18" charset="0"/>
                          <a:cs typeface="Times New Roman" pitchFamily="18" charset="0"/>
                        </a:rPr>
                        <a:t>&lt;10 g/</a:t>
                      </a:r>
                      <a:r>
                        <a:rPr lang="en-US" sz="1800" baseline="0" dirty="0" err="1" smtClean="0">
                          <a:latin typeface="Times New Roman" pitchFamily="18" charset="0"/>
                          <a:cs typeface="Times New Roman" pitchFamily="18" charset="0"/>
                        </a:rPr>
                        <a:t>dL</a:t>
                      </a:r>
                      <a:r>
                        <a:rPr lang="en-US" sz="1800" baseline="0" dirty="0" smtClean="0">
                          <a:latin typeface="Times New Roman" pitchFamily="18" charset="0"/>
                          <a:cs typeface="Times New Roman" pitchFamily="18" charset="0"/>
                        </a:rPr>
                        <a:t> </a:t>
                      </a:r>
                      <a:r>
                        <a:rPr lang="en-US" sz="1800" baseline="0" dirty="0" err="1" smtClean="0">
                          <a:latin typeface="MAC C Times" pitchFamily="18" charset="0"/>
                        </a:rPr>
                        <a:t>ili</a:t>
                      </a:r>
                      <a:r>
                        <a:rPr lang="en-US" sz="1800" baseline="0" dirty="0" smtClean="0">
                          <a:latin typeface="MAC C Times" pitchFamily="18" charset="0"/>
                        </a:rPr>
                        <a:t> </a:t>
                      </a:r>
                      <a:r>
                        <a:rPr lang="en-US" sz="1800" baseline="0" dirty="0" smtClean="0">
                          <a:latin typeface="Times New Roman" pitchFamily="18" charset="0"/>
                          <a:cs typeface="Times New Roman" pitchFamily="18" charset="0"/>
                        </a:rPr>
                        <a:t>2g&lt; </a:t>
                      </a:r>
                      <a:r>
                        <a:rPr lang="en-US" sz="1800" baseline="0" dirty="0" smtClean="0">
                          <a:latin typeface="MAC C Times" pitchFamily="18" charset="0"/>
                        </a:rPr>
                        <a:t>od </a:t>
                      </a:r>
                      <a:r>
                        <a:rPr lang="en-US" sz="1800" baseline="0" dirty="0" err="1" smtClean="0">
                          <a:latin typeface="MAC C Times" pitchFamily="18" charset="0"/>
                        </a:rPr>
                        <a:t>normala</a:t>
                      </a:r>
                      <a:r>
                        <a:rPr lang="en-US" sz="1800" baseline="0" dirty="0" smtClean="0">
                          <a:latin typeface="MAC C Times" pitchFamily="18" charset="0"/>
                        </a:rPr>
                        <a:t>)</a:t>
                      </a:r>
                      <a:r>
                        <a:rPr lang="en-US" sz="1800" dirty="0" smtClean="0">
                          <a:latin typeface="MAC C Times" pitchFamily="18" charset="0"/>
                        </a:rPr>
                        <a:t> </a:t>
                      </a:r>
                      <a:endParaRPr lang="mk-MK" sz="1800" dirty="0"/>
                    </a:p>
                  </a:txBody>
                  <a:tcPr marT="45709" marB="45709" anchor="ctr"/>
                </a:tc>
                <a:tc hMerge="1">
                  <a:txBody>
                    <a:bodyPr/>
                    <a:lstStyle/>
                    <a:p>
                      <a:pPr algn="ctr"/>
                      <a:endParaRPr lang="mk-MK" dirty="0"/>
                    </a:p>
                  </a:txBody>
                  <a:tcPr anchor="ctr" anchorCtr="1"/>
                </a:tc>
                <a:tc hMerge="1">
                  <a:txBody>
                    <a:bodyPr/>
                    <a:lstStyle/>
                    <a:p>
                      <a:pPr algn="ctr"/>
                      <a:endParaRPr lang="mk-MK" dirty="0"/>
                    </a:p>
                  </a:txBody>
                  <a:tcPr anchor="ctr" anchorCtr="1"/>
                </a:tc>
                <a:tc hMerge="1">
                  <a:txBody>
                    <a:bodyPr/>
                    <a:lstStyle/>
                    <a:p>
                      <a:pPr algn="ctr"/>
                      <a:endParaRPr lang="mk-MK" dirty="0"/>
                    </a:p>
                  </a:txBody>
                  <a:tcPr anchor="ctr" anchorCtr="1"/>
                </a:tc>
                <a:extLst>
                  <a:ext uri="{0D108BD9-81ED-4DB2-BD59-A6C34878D82A}">
                    <a16:rowId xmlns:a16="http://schemas.microsoft.com/office/drawing/2014/main" val="10006"/>
                  </a:ext>
                </a:extLst>
              </a:tr>
              <a:tr h="45051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AC C Times" pitchFamily="18" charset="0"/>
                        </a:rPr>
                        <a:t> </a:t>
                      </a:r>
                      <a:r>
                        <a:rPr lang="en-US" sz="1800" b="1" dirty="0" smtClean="0">
                          <a:latin typeface="Times New Roman" pitchFamily="18" charset="0"/>
                          <a:cs typeface="Times New Roman" pitchFamily="18" charset="0"/>
                        </a:rPr>
                        <a:t>B</a:t>
                      </a:r>
                      <a:r>
                        <a:rPr lang="en-US" sz="1800" dirty="0" smtClean="0">
                          <a:latin typeface="MAC C Times" pitchFamily="18" charset="0"/>
                        </a:rPr>
                        <a:t>:</a:t>
                      </a:r>
                      <a:r>
                        <a:rPr lang="en-US" sz="1800" baseline="0" dirty="0" smtClean="0">
                          <a:latin typeface="MAC C Times" pitchFamily="18" charset="0"/>
                        </a:rPr>
                        <a:t> </a:t>
                      </a:r>
                      <a:r>
                        <a:rPr lang="en-US" sz="1800" baseline="0" dirty="0" err="1" smtClean="0">
                          <a:latin typeface="MAC C Times" pitchFamily="18" charset="0"/>
                        </a:rPr>
                        <a:t>Koskeni</a:t>
                      </a:r>
                      <a:r>
                        <a:rPr lang="en-US" sz="1800" baseline="0" dirty="0" smtClean="0">
                          <a:latin typeface="MAC C Times" pitchFamily="18" charset="0"/>
                        </a:rPr>
                        <a:t> </a:t>
                      </a:r>
                      <a:r>
                        <a:rPr lang="en-US" sz="1800" baseline="0" dirty="0" err="1" smtClean="0">
                          <a:latin typeface="MAC C Times" pitchFamily="18" charset="0"/>
                        </a:rPr>
                        <a:t>lezii</a:t>
                      </a:r>
                      <a:r>
                        <a:rPr lang="en-US" sz="1800" baseline="0" dirty="0" smtClean="0">
                          <a:latin typeface="MAC C Times" pitchFamily="18" charset="0"/>
                        </a:rPr>
                        <a:t> (</a:t>
                      </a:r>
                      <a:r>
                        <a:rPr lang="en-US" sz="1800" baseline="0" dirty="0" err="1" smtClean="0">
                          <a:latin typeface="MAC C Times" pitchFamily="18" charset="0"/>
                        </a:rPr>
                        <a:t>liti~ki</a:t>
                      </a:r>
                      <a:r>
                        <a:rPr lang="en-US" sz="1800" baseline="0" dirty="0" smtClean="0">
                          <a:latin typeface="MAC C Times" pitchFamily="18" charset="0"/>
                        </a:rPr>
                        <a:t>  </a:t>
                      </a:r>
                      <a:r>
                        <a:rPr lang="en-US" sz="1800" baseline="0" dirty="0" err="1" smtClean="0">
                          <a:latin typeface="MAC C Times" pitchFamily="18" charset="0"/>
                        </a:rPr>
                        <a:t>lezii</a:t>
                      </a:r>
                      <a:r>
                        <a:rPr lang="en-US" sz="1800" baseline="0" dirty="0" smtClean="0">
                          <a:latin typeface="MAC C Times" pitchFamily="18" charset="0"/>
                        </a:rPr>
                        <a:t> </a:t>
                      </a:r>
                      <a:r>
                        <a:rPr lang="en-US" sz="1800" baseline="0" dirty="0" err="1" smtClean="0">
                          <a:latin typeface="MAC C Times" pitchFamily="18" charset="0"/>
                        </a:rPr>
                        <a:t>ili</a:t>
                      </a:r>
                      <a:r>
                        <a:rPr lang="en-US" sz="1800" baseline="0" dirty="0" smtClean="0">
                          <a:latin typeface="MAC C Times" pitchFamily="18" charset="0"/>
                        </a:rPr>
                        <a:t> </a:t>
                      </a:r>
                      <a:r>
                        <a:rPr lang="en-US" sz="1800" baseline="0" dirty="0" err="1" smtClean="0">
                          <a:latin typeface="MAC C Times" pitchFamily="18" charset="0"/>
                        </a:rPr>
                        <a:t>osteoporoza</a:t>
                      </a:r>
                      <a:r>
                        <a:rPr lang="en-US" sz="1800" baseline="0" dirty="0" smtClean="0">
                          <a:latin typeface="MAC C Times" pitchFamily="18" charset="0"/>
                        </a:rPr>
                        <a:t>)</a:t>
                      </a:r>
                      <a:r>
                        <a:rPr lang="en-US" sz="1800" dirty="0" smtClean="0">
                          <a:latin typeface="MAC C Times" pitchFamily="18" charset="0"/>
                        </a:rPr>
                        <a:t> </a:t>
                      </a:r>
                      <a:endParaRPr lang="mk-MK" sz="1800" dirty="0" smtClean="0"/>
                    </a:p>
                  </a:txBody>
                  <a:tcPr marT="45709" marB="45709" anchor="ctr"/>
                </a:tc>
                <a:tc hMerge="1">
                  <a:txBody>
                    <a:bodyPr/>
                    <a:lstStyle/>
                    <a:p>
                      <a:pPr algn="ctr"/>
                      <a:endParaRPr lang="mk-MK" dirty="0"/>
                    </a:p>
                  </a:txBody>
                  <a:tcPr anchor="ctr" anchorCtr="1"/>
                </a:tc>
                <a:tc hMerge="1">
                  <a:txBody>
                    <a:bodyPr/>
                    <a:lstStyle/>
                    <a:p>
                      <a:pPr algn="ctr"/>
                      <a:endParaRPr lang="mk-MK" dirty="0"/>
                    </a:p>
                  </a:txBody>
                  <a:tcPr anchor="ctr" anchorCtr="1"/>
                </a:tc>
                <a:tc hMerge="1">
                  <a:txBody>
                    <a:bodyPr/>
                    <a:lstStyle/>
                    <a:p>
                      <a:pPr algn="ctr"/>
                      <a:endParaRPr lang="mk-MK" dirty="0"/>
                    </a:p>
                  </a:txBody>
                  <a:tcPr anchor="ctr" anchorCtr="1"/>
                </a:tc>
                <a:extLst>
                  <a:ext uri="{0D108BD9-81ED-4DB2-BD59-A6C34878D82A}">
                    <a16:rowId xmlns:a16="http://schemas.microsoft.com/office/drawing/2014/main" val="10007"/>
                  </a:ext>
                </a:extLst>
              </a:tr>
            </a:tbl>
          </a:graphicData>
        </a:graphic>
      </p:graphicFrame>
      <p:pic>
        <p:nvPicPr>
          <p:cNvPr id="6" name="Picture 5"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264459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err="1"/>
              <a:t>Durie</a:t>
            </a:r>
            <a:r>
              <a:rPr lang="en-US" sz="2800" dirty="0"/>
              <a:t>-Salmon staging </a:t>
            </a:r>
            <a:r>
              <a:rPr lang="en-US" sz="2800" dirty="0" err="1"/>
              <a:t>систем</a:t>
            </a:r>
            <a:r>
              <a:rPr lang="en-US" sz="2800" dirty="0"/>
              <a:t> </a:t>
            </a:r>
            <a:r>
              <a:rPr lang="en-US" sz="2800" dirty="0" err="1"/>
              <a:t>за</a:t>
            </a:r>
            <a:r>
              <a:rPr lang="en-US" sz="2800" dirty="0"/>
              <a:t> MM (DS) </a:t>
            </a:r>
            <a:br>
              <a:rPr lang="en-US" sz="2800" dirty="0"/>
            </a:br>
            <a:r>
              <a:rPr lang="en-US" sz="2800" dirty="0"/>
              <a:t>(1975)</a:t>
            </a:r>
            <a:br>
              <a:rPr lang="en-US" sz="2800" dirty="0"/>
            </a:br>
            <a:endParaRPr lang="mk-MK" sz="2800"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267091297"/>
              </p:ext>
            </p:extLst>
          </p:nvPr>
        </p:nvGraphicFramePr>
        <p:xfrm>
          <a:off x="228601" y="1600354"/>
          <a:ext cx="8686798" cy="5181446"/>
        </p:xfrm>
        <a:graphic>
          <a:graphicData uri="http://schemas.openxmlformats.org/drawingml/2006/table">
            <a:tbl>
              <a:tblPr firstRow="1" bandRow="1">
                <a:tableStyleId>{5C22544A-7EE6-4342-B048-85BDC9FD1C3A}</a:tableStyleId>
              </a:tblPr>
              <a:tblGrid>
                <a:gridCol w="1849966">
                  <a:extLst>
                    <a:ext uri="{9D8B030D-6E8A-4147-A177-3AD203B41FA5}">
                      <a16:colId xmlns:a16="http://schemas.microsoft.com/office/drawing/2014/main" val="20000"/>
                    </a:ext>
                  </a:extLst>
                </a:gridCol>
                <a:gridCol w="4745566">
                  <a:extLst>
                    <a:ext uri="{9D8B030D-6E8A-4147-A177-3AD203B41FA5}">
                      <a16:colId xmlns:a16="http://schemas.microsoft.com/office/drawing/2014/main" val="20001"/>
                    </a:ext>
                  </a:extLst>
                </a:gridCol>
                <a:gridCol w="2091266">
                  <a:extLst>
                    <a:ext uri="{9D8B030D-6E8A-4147-A177-3AD203B41FA5}">
                      <a16:colId xmlns:a16="http://schemas.microsoft.com/office/drawing/2014/main" val="20002"/>
                    </a:ext>
                  </a:extLst>
                </a:gridCol>
              </a:tblGrid>
              <a:tr h="495151">
                <a:tc>
                  <a:txBody>
                    <a:bodyPr/>
                    <a:lstStyle/>
                    <a:p>
                      <a:pPr algn="ctr"/>
                      <a:r>
                        <a:rPr lang="mk-MK" sz="1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Стадиум</a:t>
                      </a:r>
                      <a:endParaRPr lang="mk-MK"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09" marB="45709" anchor="ctr" anchorCtr="1">
                    <a:solidFill>
                      <a:srgbClr val="9900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k-MK" sz="1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Критериуми</a:t>
                      </a:r>
                      <a:endParaRPr lang="mk-MK" sz="1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09" marB="45709" anchor="ctr">
                    <a:solidFill>
                      <a:srgbClr val="9900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k-MK" sz="1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Миелом плазма клетки (</a:t>
                      </a:r>
                      <a:r>
                        <a:rPr lang="en-US" sz="1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1400" b="1" baseline="30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1400" b="1" baseline="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cells/m</a:t>
                      </a:r>
                      <a:r>
                        <a:rPr lang="en-US" sz="1400" b="1" baseline="30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1400" b="1" baseline="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mk-MK" sz="1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09" marB="45709">
                    <a:solidFill>
                      <a:srgbClr val="990033"/>
                    </a:solidFill>
                  </a:tcPr>
                </a:tc>
                <a:extLst>
                  <a:ext uri="{0D108BD9-81ED-4DB2-BD59-A6C34878D82A}">
                    <a16:rowId xmlns:a16="http://schemas.microsoft.com/office/drawing/2014/main" val="10000"/>
                  </a:ext>
                </a:extLst>
              </a:tr>
              <a:tr h="1556185">
                <a:tc>
                  <a:txBody>
                    <a:bodyPr/>
                    <a:lstStyle/>
                    <a:p>
                      <a:pPr algn="ctr"/>
                      <a:r>
                        <a:rPr lang="en-US" sz="2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endParaRPr lang="mk-MK"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09" marB="45709"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b="1" i="0" dirty="0" smtClean="0">
                          <a:latin typeface="Calibri" panose="020F0502020204030204" pitchFamily="34" charset="0"/>
                          <a:cs typeface="Calibri" panose="020F0502020204030204" pitchFamily="34" charset="0"/>
                        </a:rPr>
                        <a:t>Се од следното</a:t>
                      </a:r>
                      <a:r>
                        <a:rPr lang="en-US" sz="1400" b="1" i="0" dirty="0" smtClean="0">
                          <a:latin typeface="Calibri" panose="020F0502020204030204" pitchFamily="34" charset="0"/>
                          <a:cs typeface="Calibri" panose="020F0502020204030204" pitchFamily="34" charset="0"/>
                        </a:rPr>
                        <a:t>:</a:t>
                      </a:r>
                      <a:r>
                        <a:rPr lang="mk-MK" sz="1400" b="1" i="0" dirty="0" smtClean="0">
                          <a:latin typeface="Calibri" panose="020F0502020204030204" pitchFamily="34" charset="0"/>
                          <a:cs typeface="Calibri" panose="020F0502020204030204" pitchFamily="34" charset="0"/>
                        </a:rPr>
                        <a:t> </a:t>
                      </a:r>
                      <a:endParaRPr lang="en-US" sz="1400" b="1" i="0"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smtClean="0">
                          <a:latin typeface="Calibri" panose="020F0502020204030204" pitchFamily="34" charset="0"/>
                          <a:cs typeface="Calibri" panose="020F0502020204030204" pitchFamily="34" charset="0"/>
                        </a:rPr>
                        <a:t>Hemoglobin &gt; 10 g/dl</a:t>
                      </a:r>
                    </a:p>
                    <a:p>
                      <a:pPr marL="0" marR="0" indent="0" algn="l" defTabSz="914400" rtl="0" eaLnBrk="1" fontAlgn="auto" latinLnBrk="0" hangingPunct="1">
                        <a:lnSpc>
                          <a:spcPct val="100000"/>
                        </a:lnSpc>
                        <a:spcBef>
                          <a:spcPts val="0"/>
                        </a:spcBef>
                        <a:spcAft>
                          <a:spcPts val="0"/>
                        </a:spcAft>
                        <a:buClrTx/>
                        <a:buSzTx/>
                        <a:buFontTx/>
                        <a:buNone/>
                        <a:tabLst/>
                        <a:defRPr/>
                      </a:pPr>
                      <a:r>
                        <a:rPr lang="mk-MK" sz="1400" b="1" i="0" dirty="0" smtClean="0">
                          <a:latin typeface="Calibri" panose="020F0502020204030204" pitchFamily="34" charset="0"/>
                          <a:cs typeface="Calibri" panose="020F0502020204030204" pitchFamily="34" charset="0"/>
                        </a:rPr>
                        <a:t>Серум</a:t>
                      </a:r>
                      <a:r>
                        <a:rPr lang="en-US" sz="1400" b="1" i="0" baseline="0" dirty="0" smtClean="0">
                          <a:latin typeface="Calibri" panose="020F0502020204030204" pitchFamily="34" charset="0"/>
                          <a:cs typeface="Calibri" panose="020F0502020204030204" pitchFamily="34" charset="0"/>
                        </a:rPr>
                        <a:t> Ca &lt;2,6 </a:t>
                      </a:r>
                      <a:r>
                        <a:rPr lang="en-US" sz="1400" b="1" i="0" baseline="0" dirty="0" err="1" smtClean="0">
                          <a:latin typeface="Calibri" panose="020F0502020204030204" pitchFamily="34" charset="0"/>
                          <a:cs typeface="Calibri" panose="020F0502020204030204" pitchFamily="34" charset="0"/>
                        </a:rPr>
                        <a:t>mmol</a:t>
                      </a:r>
                      <a:r>
                        <a:rPr lang="en-US" sz="1400" b="1" i="0" baseline="0" dirty="0" smtClean="0">
                          <a:latin typeface="Calibri" panose="020F0502020204030204" pitchFamily="34" charset="0"/>
                          <a:cs typeface="Calibri" panose="020F0502020204030204" pitchFamily="34" charset="0"/>
                        </a:rPr>
                        <a:t>/l (</a:t>
                      </a:r>
                      <a:r>
                        <a:rPr lang="en-US" sz="1400" b="1" i="0" baseline="0" dirty="0" err="1" smtClean="0">
                          <a:latin typeface="Calibri" panose="020F0502020204030204" pitchFamily="34" charset="0"/>
                          <a:cs typeface="Calibri" panose="020F0502020204030204" pitchFamily="34" charset="0"/>
                        </a:rPr>
                        <a:t>normalen</a:t>
                      </a:r>
                      <a:r>
                        <a:rPr lang="en-US" sz="1400" b="1" i="0" baseline="0" dirty="0" smtClean="0">
                          <a:latin typeface="Calibri" panose="020F0502020204030204" pitchFamily="34" charset="0"/>
                          <a:cs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mk-MK" sz="1400" b="1" i="0" baseline="0" dirty="0" smtClean="0">
                          <a:latin typeface="Calibri" panose="020F0502020204030204" pitchFamily="34" charset="0"/>
                          <a:cs typeface="Calibri" panose="020F0502020204030204" pitchFamily="34" charset="0"/>
                        </a:rPr>
                        <a:t>Нормална коска или</a:t>
                      </a:r>
                      <a:r>
                        <a:rPr lang="en-US" sz="1400" b="1" i="0" baseline="0" dirty="0" smtClean="0">
                          <a:latin typeface="Calibri" panose="020F0502020204030204" pitchFamily="34" charset="0"/>
                          <a:cs typeface="Calibri" panose="020F0502020204030204" pitchFamily="34" charset="0"/>
                        </a:rPr>
                        <a:t> </a:t>
                      </a:r>
                      <a:r>
                        <a:rPr lang="mk-MK" sz="1400" b="1" i="0" baseline="0" dirty="0" smtClean="0">
                          <a:latin typeface="Calibri" panose="020F0502020204030204" pitchFamily="34" charset="0"/>
                          <a:cs typeface="Calibri" panose="020F0502020204030204" pitchFamily="34" charset="0"/>
                        </a:rPr>
                        <a:t>солитарен</a:t>
                      </a:r>
                      <a:r>
                        <a:rPr lang="en-US" sz="1400" b="1" i="0" baseline="0" dirty="0" smtClean="0">
                          <a:latin typeface="Calibri" panose="020F0502020204030204" pitchFamily="34" charset="0"/>
                          <a:cs typeface="Calibri" panose="020F0502020204030204" pitchFamily="34" charset="0"/>
                        </a:rPr>
                        <a:t> </a:t>
                      </a:r>
                      <a:r>
                        <a:rPr lang="mk-MK" sz="1400" b="1" i="0" baseline="0" dirty="0" smtClean="0">
                          <a:latin typeface="Calibri" panose="020F0502020204030204" pitchFamily="34" charset="0"/>
                          <a:cs typeface="Calibri" panose="020F0502020204030204" pitchFamily="34" charset="0"/>
                        </a:rPr>
                        <a:t>плазмацитом на</a:t>
                      </a:r>
                      <a:r>
                        <a:rPr lang="en-US" sz="1400" b="1" i="0" baseline="0" dirty="0" smtClean="0">
                          <a:latin typeface="Calibri" panose="020F0502020204030204" pitchFamily="34" charset="0"/>
                          <a:cs typeface="Calibri" panose="020F0502020204030204" pitchFamily="34" charset="0"/>
                        </a:rPr>
                        <a:t> RTG</a:t>
                      </a:r>
                    </a:p>
                    <a:p>
                      <a:pPr marL="0" marR="0" indent="0" algn="l" defTabSz="914400" rtl="0" eaLnBrk="1" fontAlgn="auto" latinLnBrk="0" hangingPunct="1">
                        <a:lnSpc>
                          <a:spcPct val="100000"/>
                        </a:lnSpc>
                        <a:spcBef>
                          <a:spcPts val="0"/>
                        </a:spcBef>
                        <a:spcAft>
                          <a:spcPts val="0"/>
                        </a:spcAft>
                        <a:buClrTx/>
                        <a:buSzTx/>
                        <a:buFontTx/>
                        <a:buNone/>
                        <a:tabLst/>
                        <a:defRPr/>
                      </a:pPr>
                      <a:r>
                        <a:rPr lang="mk-MK" sz="1400" b="1" i="0" baseline="0" dirty="0" smtClean="0">
                          <a:latin typeface="Calibri" panose="020F0502020204030204" pitchFamily="34" charset="0"/>
                          <a:cs typeface="Calibri" panose="020F0502020204030204" pitchFamily="34" charset="0"/>
                        </a:rPr>
                        <a:t>Низок процент на </a:t>
                      </a:r>
                      <a:r>
                        <a:rPr lang="en-US" sz="1400" b="1" i="0" baseline="0" dirty="0" smtClean="0">
                          <a:latin typeface="Calibri" panose="020F0502020204030204" pitchFamily="34" charset="0"/>
                          <a:cs typeface="Calibri" panose="020F0502020204030204" pitchFamily="34" charset="0"/>
                        </a:rPr>
                        <a:t>M-</a:t>
                      </a:r>
                      <a:r>
                        <a:rPr lang="mk-MK" sz="1400" b="1" i="0" baseline="0" dirty="0" smtClean="0">
                          <a:latin typeface="Calibri" panose="020F0502020204030204" pitchFamily="34" charset="0"/>
                          <a:cs typeface="Calibri" panose="020F0502020204030204" pitchFamily="34" charset="0"/>
                        </a:rPr>
                        <a:t>протеин</a:t>
                      </a:r>
                      <a:endParaRPr lang="en-US" sz="1400" b="1" i="0" baseline="0"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baseline="0" dirty="0" err="1" smtClean="0">
                          <a:latin typeface="Calibri" panose="020F0502020204030204" pitchFamily="34" charset="0"/>
                          <a:cs typeface="Calibri" panose="020F0502020204030204" pitchFamily="34" charset="0"/>
                        </a:rPr>
                        <a:t>IgG</a:t>
                      </a:r>
                      <a:r>
                        <a:rPr lang="en-US" sz="1400" b="1" i="0" baseline="0" dirty="0" smtClean="0">
                          <a:latin typeface="Calibri" panose="020F0502020204030204" pitchFamily="34" charset="0"/>
                          <a:cs typeface="Calibri" panose="020F0502020204030204" pitchFamily="34" charset="0"/>
                        </a:rPr>
                        <a:t> &lt; 50 g/l; IgA &lt; 30 g/l</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baseline="0" dirty="0" err="1" smtClean="0">
                          <a:latin typeface="Calibri" panose="020F0502020204030204" pitchFamily="34" charset="0"/>
                          <a:cs typeface="Calibri" panose="020F0502020204030204" pitchFamily="34" charset="0"/>
                        </a:rPr>
                        <a:t>Bence</a:t>
                      </a:r>
                      <a:r>
                        <a:rPr lang="en-US" sz="1400" b="1" i="0" baseline="0" dirty="0" smtClean="0">
                          <a:latin typeface="Calibri" panose="020F0502020204030204" pitchFamily="34" charset="0"/>
                          <a:cs typeface="Calibri" panose="020F0502020204030204" pitchFamily="34" charset="0"/>
                        </a:rPr>
                        <a:t> Jones protein &lt; 4 g/24 h</a:t>
                      </a:r>
                      <a:endParaRPr lang="mk-MK" sz="1400" dirty="0">
                        <a:latin typeface="Calibri" panose="020F0502020204030204" pitchFamily="34" charset="0"/>
                        <a:cs typeface="Calibri" panose="020F0502020204030204" pitchFamily="34" charset="0"/>
                      </a:endParaRPr>
                    </a:p>
                  </a:txBody>
                  <a:tcPr marT="45709" marB="45709"/>
                </a:tc>
                <a:tc>
                  <a:txBody>
                    <a:bodyPr/>
                    <a:lstStyle/>
                    <a:p>
                      <a:pPr algn="ctr"/>
                      <a:r>
                        <a:rPr lang="en-US" sz="1400" dirty="0" smtClean="0">
                          <a:latin typeface="Calibri" panose="020F0502020204030204" pitchFamily="34" charset="0"/>
                          <a:cs typeface="Calibri" panose="020F0502020204030204" pitchFamily="34" charset="0"/>
                        </a:rPr>
                        <a:t>&lt;0,6 </a:t>
                      </a:r>
                      <a:r>
                        <a:rPr lang="mk-MK" sz="1400" b="1" dirty="0" smtClean="0">
                          <a:latin typeface="Calibri" panose="020F0502020204030204" pitchFamily="34" charset="0"/>
                          <a:cs typeface="Calibri" panose="020F0502020204030204" pitchFamily="34" charset="0"/>
                        </a:rPr>
                        <a:t>(ниска</a:t>
                      </a:r>
                      <a:r>
                        <a:rPr lang="en-US" sz="1400" b="1" dirty="0" smtClean="0">
                          <a:latin typeface="Calibri" panose="020F0502020204030204" pitchFamily="34" charset="0"/>
                          <a:cs typeface="Calibri" panose="020F0502020204030204" pitchFamily="34" charset="0"/>
                        </a:rPr>
                        <a:t>) </a:t>
                      </a:r>
                      <a:endParaRPr lang="mk-MK" sz="1400" dirty="0">
                        <a:latin typeface="Calibri" panose="020F0502020204030204" pitchFamily="34" charset="0"/>
                        <a:cs typeface="Calibri" panose="020F0502020204030204" pitchFamily="34" charset="0"/>
                      </a:endParaRPr>
                    </a:p>
                  </a:txBody>
                  <a:tcPr marT="45709" marB="45709" anchor="ctr" anchorCtr="1"/>
                </a:tc>
                <a:extLst>
                  <a:ext uri="{0D108BD9-81ED-4DB2-BD59-A6C34878D82A}">
                    <a16:rowId xmlns:a16="http://schemas.microsoft.com/office/drawing/2014/main" val="10001"/>
                  </a:ext>
                </a:extLst>
              </a:tr>
              <a:tr h="373474">
                <a:tc>
                  <a:txBody>
                    <a:bodyPr/>
                    <a:lstStyle/>
                    <a:p>
                      <a:pPr algn="ctr"/>
                      <a:r>
                        <a:rPr lang="en-US" sz="2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a:t>
                      </a:r>
                      <a:endParaRPr lang="mk-MK"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09" marB="45709" anchor="ctr" anchorCtr="1"/>
                </a:tc>
                <a:tc>
                  <a:txBody>
                    <a:bodyPr/>
                    <a:lstStyle/>
                    <a:p>
                      <a:r>
                        <a:rPr lang="mk-MK" sz="1400" b="1" dirty="0" smtClean="0">
                          <a:latin typeface="Calibri" panose="020F0502020204030204" pitchFamily="34" charset="0"/>
                          <a:cs typeface="Calibri" panose="020F0502020204030204" pitchFamily="34" charset="0"/>
                        </a:rPr>
                        <a:t>Помеѓу</a:t>
                      </a:r>
                      <a:r>
                        <a:rPr lang="mk-MK" sz="1400" b="1" baseline="0" dirty="0" smtClean="0">
                          <a:latin typeface="Calibri" panose="020F0502020204030204" pitchFamily="34" charset="0"/>
                          <a:cs typeface="Calibri" panose="020F0502020204030204" pitchFamily="34" charset="0"/>
                        </a:rPr>
                        <a:t> стадиум</a:t>
                      </a:r>
                      <a:r>
                        <a:rPr lang="en-US" sz="1400" b="1" dirty="0" smtClean="0">
                          <a:latin typeface="Calibri" panose="020F0502020204030204" pitchFamily="34" charset="0"/>
                          <a:cs typeface="Calibri" panose="020F0502020204030204" pitchFamily="34" charset="0"/>
                        </a:rPr>
                        <a:t> I </a:t>
                      </a:r>
                      <a:r>
                        <a:rPr lang="mk-MK" sz="1400" b="1" dirty="0" smtClean="0">
                          <a:latin typeface="Calibri" panose="020F0502020204030204" pitchFamily="34" charset="0"/>
                          <a:cs typeface="Calibri" panose="020F0502020204030204" pitchFamily="34" charset="0"/>
                        </a:rPr>
                        <a:t>или</a:t>
                      </a:r>
                      <a:r>
                        <a:rPr lang="en-US" sz="1400" b="1" dirty="0" smtClean="0">
                          <a:latin typeface="Calibri" panose="020F0502020204030204" pitchFamily="34" charset="0"/>
                          <a:cs typeface="Calibri" panose="020F0502020204030204" pitchFamily="34" charset="0"/>
                        </a:rPr>
                        <a:t> II</a:t>
                      </a:r>
                      <a:endParaRPr lang="mk-MK" sz="1400" b="1" dirty="0">
                        <a:latin typeface="Calibri" panose="020F0502020204030204" pitchFamily="34" charset="0"/>
                        <a:cs typeface="Calibri" panose="020F0502020204030204" pitchFamily="34" charset="0"/>
                      </a:endParaRPr>
                    </a:p>
                  </a:txBody>
                  <a:tcPr marT="45709" marB="45709"/>
                </a:tc>
                <a:tc>
                  <a:txBody>
                    <a:bodyPr/>
                    <a:lstStyle/>
                    <a:p>
                      <a:pPr algn="ctr"/>
                      <a:r>
                        <a:rPr lang="en-US" sz="1400" dirty="0" smtClean="0">
                          <a:latin typeface="Calibri" panose="020F0502020204030204" pitchFamily="34" charset="0"/>
                          <a:cs typeface="Calibri" panose="020F0502020204030204" pitchFamily="34" charset="0"/>
                        </a:rPr>
                        <a:t>0,6 ÷ 1,2</a:t>
                      </a:r>
                      <a:endParaRPr lang="mk-MK" sz="1400" dirty="0">
                        <a:latin typeface="Calibri" panose="020F0502020204030204" pitchFamily="34" charset="0"/>
                        <a:cs typeface="Calibri" panose="020F0502020204030204" pitchFamily="34" charset="0"/>
                      </a:endParaRPr>
                    </a:p>
                  </a:txBody>
                  <a:tcPr marT="45709" marB="45709" anchor="ctr" anchorCtr="1"/>
                </a:tc>
                <a:extLst>
                  <a:ext uri="{0D108BD9-81ED-4DB2-BD59-A6C34878D82A}">
                    <a16:rowId xmlns:a16="http://schemas.microsoft.com/office/drawing/2014/main" val="10002"/>
                  </a:ext>
                </a:extLst>
              </a:tr>
              <a:tr h="1493959">
                <a:tc>
                  <a:txBody>
                    <a:bodyPr/>
                    <a:lstStyle/>
                    <a:p>
                      <a:pPr algn="ctr"/>
                      <a:r>
                        <a:rPr lang="en-US" sz="2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a:t>
                      </a:r>
                      <a:endParaRPr lang="mk-MK"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09" marB="45709" anchor="ctr" anchorCtr="1"/>
                </a:tc>
                <a:tc>
                  <a:txBody>
                    <a:bodyPr/>
                    <a:lstStyle/>
                    <a:p>
                      <a:r>
                        <a:rPr lang="mk-MK" sz="1400" b="1" i="0" dirty="0" smtClean="0">
                          <a:latin typeface="Calibri" panose="020F0502020204030204" pitchFamily="34" charset="0"/>
                          <a:cs typeface="Calibri" panose="020F0502020204030204" pitchFamily="34" charset="0"/>
                        </a:rPr>
                        <a:t>Еден или повеќе од следните</a:t>
                      </a:r>
                      <a:r>
                        <a:rPr lang="en-US" sz="1400" b="1" i="0" dirty="0" smtClean="0">
                          <a:latin typeface="Calibri" panose="020F0502020204030204" pitchFamily="34" charset="0"/>
                          <a:cs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smtClean="0">
                          <a:latin typeface="Calibri" panose="020F0502020204030204" pitchFamily="34" charset="0"/>
                          <a:cs typeface="Calibri" panose="020F0502020204030204" pitchFamily="34" charset="0"/>
                        </a:rPr>
                        <a:t>Hemoglobin &lt; 8,5 g/dl</a:t>
                      </a:r>
                    </a:p>
                    <a:p>
                      <a:r>
                        <a:rPr lang="mk-MK" sz="1400" b="1" i="0" baseline="0" dirty="0" smtClean="0">
                          <a:latin typeface="Calibri" panose="020F0502020204030204" pitchFamily="34" charset="0"/>
                          <a:cs typeface="Calibri" panose="020F0502020204030204" pitchFamily="34" charset="0"/>
                        </a:rPr>
                        <a:t>Серум </a:t>
                      </a:r>
                      <a:r>
                        <a:rPr lang="en-US" sz="1400" b="1" i="0" baseline="0" dirty="0" smtClean="0">
                          <a:latin typeface="Calibri" panose="020F0502020204030204" pitchFamily="34" charset="0"/>
                          <a:cs typeface="Calibri" panose="020F0502020204030204" pitchFamily="34" charset="0"/>
                        </a:rPr>
                        <a:t>Ca &gt; 3 </a:t>
                      </a:r>
                      <a:r>
                        <a:rPr lang="en-US" sz="1400" b="1" i="0" baseline="0" dirty="0" err="1" smtClean="0">
                          <a:latin typeface="Calibri" panose="020F0502020204030204" pitchFamily="34" charset="0"/>
                          <a:cs typeface="Calibri" panose="020F0502020204030204" pitchFamily="34" charset="0"/>
                        </a:rPr>
                        <a:t>mmol</a:t>
                      </a:r>
                      <a:r>
                        <a:rPr lang="en-US" sz="1400" b="1" i="0" baseline="0" dirty="0" smtClean="0">
                          <a:latin typeface="Calibri" panose="020F0502020204030204" pitchFamily="34" charset="0"/>
                          <a:cs typeface="Calibri" panose="020F0502020204030204" pitchFamily="34" charset="0"/>
                        </a:rPr>
                        <a:t>/l</a:t>
                      </a:r>
                    </a:p>
                    <a:p>
                      <a:pPr marL="0" marR="0" indent="0" algn="l" defTabSz="914400" rtl="0" eaLnBrk="1" fontAlgn="auto" latinLnBrk="0" hangingPunct="1">
                        <a:lnSpc>
                          <a:spcPct val="100000"/>
                        </a:lnSpc>
                        <a:spcBef>
                          <a:spcPts val="0"/>
                        </a:spcBef>
                        <a:spcAft>
                          <a:spcPts val="0"/>
                        </a:spcAft>
                        <a:buClrTx/>
                        <a:buSzTx/>
                        <a:buFontTx/>
                        <a:buNone/>
                        <a:tabLst/>
                        <a:defRPr/>
                      </a:pPr>
                      <a:r>
                        <a:rPr lang="mk-MK" sz="1400" b="1" i="0" baseline="0" dirty="0" smtClean="0">
                          <a:latin typeface="Calibri" panose="020F0502020204030204" pitchFamily="34" charset="0"/>
                          <a:cs typeface="Calibri" panose="020F0502020204030204" pitchFamily="34" charset="0"/>
                        </a:rPr>
                        <a:t>Напредната литичка коскена лезија на </a:t>
                      </a:r>
                      <a:r>
                        <a:rPr lang="en-US" sz="1400" b="1" i="0" baseline="0" dirty="0" smtClean="0">
                          <a:latin typeface="Calibri" panose="020F0502020204030204" pitchFamily="34" charset="0"/>
                          <a:cs typeface="Calibri" panose="020F0502020204030204" pitchFamily="34" charset="0"/>
                        </a:rPr>
                        <a:t>RTG</a:t>
                      </a:r>
                    </a:p>
                    <a:p>
                      <a:pPr marL="0" marR="0" indent="0" algn="l" defTabSz="914400" rtl="0" eaLnBrk="1" fontAlgn="auto" latinLnBrk="0" hangingPunct="1">
                        <a:lnSpc>
                          <a:spcPct val="100000"/>
                        </a:lnSpc>
                        <a:spcBef>
                          <a:spcPts val="0"/>
                        </a:spcBef>
                        <a:spcAft>
                          <a:spcPts val="0"/>
                        </a:spcAft>
                        <a:buClrTx/>
                        <a:buSzTx/>
                        <a:buFontTx/>
                        <a:buNone/>
                        <a:tabLst/>
                        <a:defRPr/>
                      </a:pPr>
                      <a:r>
                        <a:rPr lang="mk-MK" sz="1400" b="1" i="0" baseline="0" dirty="0" smtClean="0">
                          <a:latin typeface="Calibri" panose="020F0502020204030204" pitchFamily="34" charset="0"/>
                          <a:cs typeface="Calibri" panose="020F0502020204030204" pitchFamily="34" charset="0"/>
                        </a:rPr>
                        <a:t>Висок процент на</a:t>
                      </a:r>
                      <a:r>
                        <a:rPr lang="en-US" sz="1400" b="1" i="0" baseline="0" dirty="0" smtClean="0">
                          <a:latin typeface="Calibri" panose="020F0502020204030204" pitchFamily="34" charset="0"/>
                          <a:cs typeface="Calibri" panose="020F0502020204030204" pitchFamily="34" charset="0"/>
                        </a:rPr>
                        <a:t> M-</a:t>
                      </a:r>
                      <a:r>
                        <a:rPr lang="mk-MK" sz="1400" b="1" i="0" baseline="0" dirty="0" smtClean="0">
                          <a:latin typeface="Calibri" panose="020F0502020204030204" pitchFamily="34" charset="0"/>
                          <a:cs typeface="Calibri" panose="020F0502020204030204" pitchFamily="34" charset="0"/>
                        </a:rPr>
                        <a:t>протеин</a:t>
                      </a:r>
                      <a:endParaRPr lang="en-US" sz="1400" b="1" i="0" baseline="0"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baseline="0" dirty="0" err="1" smtClean="0">
                          <a:latin typeface="Calibri" panose="020F0502020204030204" pitchFamily="34" charset="0"/>
                          <a:cs typeface="Calibri" panose="020F0502020204030204" pitchFamily="34" charset="0"/>
                        </a:rPr>
                        <a:t>IgG</a:t>
                      </a:r>
                      <a:r>
                        <a:rPr lang="en-US" sz="1400" b="1" i="0" baseline="0" dirty="0" smtClean="0">
                          <a:latin typeface="Calibri" panose="020F0502020204030204" pitchFamily="34" charset="0"/>
                          <a:cs typeface="Calibri" panose="020F0502020204030204" pitchFamily="34" charset="0"/>
                        </a:rPr>
                        <a:t> &gt; 70 g/l; IgA &gt; 50 g/l</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baseline="0" dirty="0" err="1" smtClean="0">
                          <a:latin typeface="Calibri" panose="020F0502020204030204" pitchFamily="34" charset="0"/>
                          <a:cs typeface="Calibri" panose="020F0502020204030204" pitchFamily="34" charset="0"/>
                        </a:rPr>
                        <a:t>Bence</a:t>
                      </a:r>
                      <a:r>
                        <a:rPr lang="en-US" sz="1400" b="1" i="0" baseline="0" dirty="0" smtClean="0">
                          <a:latin typeface="Calibri" panose="020F0502020204030204" pitchFamily="34" charset="0"/>
                          <a:cs typeface="Calibri" panose="020F0502020204030204" pitchFamily="34" charset="0"/>
                        </a:rPr>
                        <a:t> Jones protein &gt; 12 g/24 h</a:t>
                      </a:r>
                      <a:endParaRPr lang="mk-MK" sz="1400" dirty="0" smtClean="0">
                        <a:latin typeface="Calibri" panose="020F0502020204030204" pitchFamily="34" charset="0"/>
                        <a:cs typeface="Calibri" panose="020F0502020204030204" pitchFamily="34" charset="0"/>
                      </a:endParaRPr>
                    </a:p>
                  </a:txBody>
                  <a:tcPr marT="45709" marB="45709"/>
                </a:tc>
                <a:tc>
                  <a:txBody>
                    <a:bodyPr/>
                    <a:lstStyle/>
                    <a:p>
                      <a:pPr algn="ctr"/>
                      <a:r>
                        <a:rPr lang="en-US" sz="1400" dirty="0" smtClean="0">
                          <a:latin typeface="Calibri" panose="020F0502020204030204" pitchFamily="34" charset="0"/>
                          <a:cs typeface="Calibri" panose="020F0502020204030204" pitchFamily="34" charset="0"/>
                        </a:rPr>
                        <a:t>&gt; 1,2 </a:t>
                      </a:r>
                      <a:r>
                        <a:rPr lang="en-US" sz="1400" b="1" dirty="0" smtClean="0">
                          <a:latin typeface="Calibri" panose="020F0502020204030204" pitchFamily="34" charset="0"/>
                          <a:cs typeface="Calibri" panose="020F0502020204030204" pitchFamily="34" charset="0"/>
                        </a:rPr>
                        <a:t>(</a:t>
                      </a:r>
                      <a:r>
                        <a:rPr lang="mk-MK" sz="1400" b="1" dirty="0" smtClean="0">
                          <a:latin typeface="Calibri" panose="020F0502020204030204" pitchFamily="34" charset="0"/>
                          <a:cs typeface="Calibri" panose="020F0502020204030204" pitchFamily="34" charset="0"/>
                        </a:rPr>
                        <a:t>висока</a:t>
                      </a:r>
                      <a:r>
                        <a:rPr lang="en-US" sz="1400" b="1" dirty="0" smtClean="0">
                          <a:latin typeface="Calibri" panose="020F0502020204030204" pitchFamily="34" charset="0"/>
                          <a:cs typeface="Calibri" panose="020F0502020204030204" pitchFamily="34" charset="0"/>
                        </a:rPr>
                        <a:t>) </a:t>
                      </a:r>
                      <a:endParaRPr lang="mk-MK" sz="1400" dirty="0">
                        <a:latin typeface="Calibri" panose="020F0502020204030204" pitchFamily="34" charset="0"/>
                        <a:cs typeface="Calibri" panose="020F0502020204030204" pitchFamily="34" charset="0"/>
                      </a:endParaRPr>
                    </a:p>
                  </a:txBody>
                  <a:tcPr marT="45709" marB="45709" anchor="ctr" anchorCtr="1"/>
                </a:tc>
                <a:extLst>
                  <a:ext uri="{0D108BD9-81ED-4DB2-BD59-A6C34878D82A}">
                    <a16:rowId xmlns:a16="http://schemas.microsoft.com/office/drawing/2014/main" val="10003"/>
                  </a:ext>
                </a:extLst>
              </a:tr>
              <a:tr h="2872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k-MK" sz="1400" b="1" dirty="0" smtClean="0">
                          <a:latin typeface="Calibri" panose="020F0502020204030204" pitchFamily="34" charset="0"/>
                          <a:cs typeface="Calibri" panose="020F0502020204030204" pitchFamily="34" charset="0"/>
                        </a:rPr>
                        <a:t>Спецификација</a:t>
                      </a:r>
                      <a:endParaRPr lang="mk-MK" sz="1400" dirty="0" smtClean="0">
                        <a:latin typeface="Calibri" panose="020F0502020204030204" pitchFamily="34" charset="0"/>
                        <a:cs typeface="Calibri" panose="020F0502020204030204" pitchFamily="34" charset="0"/>
                      </a:endParaRPr>
                    </a:p>
                  </a:txBody>
                  <a:tcPr marT="45709" marB="45709"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b="1" dirty="0" smtClean="0">
                          <a:latin typeface="Calibri" panose="020F0502020204030204" pitchFamily="34" charset="0"/>
                          <a:cs typeface="Calibri" panose="020F0502020204030204" pitchFamily="34" charset="0"/>
                        </a:rPr>
                        <a:t>Критериум</a:t>
                      </a:r>
                      <a:endParaRPr lang="mk-MK" sz="1400" dirty="0" smtClean="0">
                        <a:latin typeface="Calibri" panose="020F0502020204030204" pitchFamily="34" charset="0"/>
                        <a:cs typeface="Calibri" panose="020F0502020204030204" pitchFamily="34" charset="0"/>
                      </a:endParaRPr>
                    </a:p>
                  </a:txBody>
                  <a:tcPr marT="45709" marB="45709"/>
                </a:tc>
                <a:tc>
                  <a:txBody>
                    <a:bodyPr/>
                    <a:lstStyle/>
                    <a:p>
                      <a:endParaRPr lang="mk-MK" sz="1400" dirty="0">
                        <a:latin typeface="Calibri" panose="020F0502020204030204" pitchFamily="34" charset="0"/>
                        <a:cs typeface="Calibri" panose="020F0502020204030204" pitchFamily="34" charset="0"/>
                      </a:endParaRPr>
                    </a:p>
                  </a:txBody>
                  <a:tcPr marT="45709" marB="45709"/>
                </a:tc>
                <a:extLst>
                  <a:ext uri="{0D108BD9-81ED-4DB2-BD59-A6C34878D82A}">
                    <a16:rowId xmlns:a16="http://schemas.microsoft.com/office/drawing/2014/main" val="10004"/>
                  </a:ext>
                </a:extLst>
              </a:tr>
              <a:tr h="3734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a:t>
                      </a:r>
                      <a:endParaRPr lang="mk-MK" sz="2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09" marB="45709" anchor="ctr" anchorCtr="1"/>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b="1" dirty="0" smtClean="0">
                          <a:latin typeface="Calibri" panose="020F0502020204030204" pitchFamily="34" charset="0"/>
                          <a:cs typeface="Calibri" panose="020F0502020204030204" pitchFamily="34" charset="0"/>
                        </a:rPr>
                        <a:t>Нормална бубрежна функција </a:t>
                      </a:r>
                      <a:r>
                        <a:rPr lang="en-US" sz="1400" b="1" dirty="0" smtClean="0">
                          <a:latin typeface="Calibri" panose="020F0502020204030204" pitchFamily="34" charset="0"/>
                          <a:cs typeface="Calibri" panose="020F0502020204030204" pitchFamily="34" charset="0"/>
                        </a:rPr>
                        <a:t>(serum creatinine &lt; 177 </a:t>
                      </a:r>
                      <a:r>
                        <a:rPr lang="en-US" sz="1400" dirty="0" err="1" smtClean="0">
                          <a:latin typeface="Calibri" panose="020F0502020204030204" pitchFamily="34" charset="0"/>
                          <a:cs typeface="Calibri" panose="020F0502020204030204" pitchFamily="34" charset="0"/>
                        </a:rPr>
                        <a:t>mol</a:t>
                      </a:r>
                      <a:r>
                        <a:rPr lang="en-US" sz="1400" dirty="0" smtClean="0">
                          <a:latin typeface="Calibri" panose="020F0502020204030204" pitchFamily="34" charset="0"/>
                          <a:cs typeface="Calibri" panose="020F0502020204030204" pitchFamily="34" charset="0"/>
                        </a:rPr>
                        <a:t>/l)</a:t>
                      </a:r>
                      <a:r>
                        <a:rPr lang="en-US" sz="1400" b="1" dirty="0" smtClean="0">
                          <a:latin typeface="Calibri" panose="020F0502020204030204" pitchFamily="34" charset="0"/>
                          <a:cs typeface="Calibri" panose="020F0502020204030204" pitchFamily="34" charset="0"/>
                        </a:rPr>
                        <a:t> </a:t>
                      </a:r>
                      <a:endParaRPr lang="mk-MK" sz="1400" dirty="0" smtClean="0">
                        <a:latin typeface="Calibri" panose="020F0502020204030204" pitchFamily="34" charset="0"/>
                        <a:cs typeface="Calibri" panose="020F0502020204030204" pitchFamily="34" charset="0"/>
                      </a:endParaRPr>
                    </a:p>
                  </a:txBody>
                  <a:tcPr marT="45709" marB="45709"/>
                </a:tc>
                <a:tc hMerge="1">
                  <a:txBody>
                    <a:bodyPr/>
                    <a:lstStyle/>
                    <a:p>
                      <a:endParaRPr lang="mk-MK" dirty="0"/>
                    </a:p>
                  </a:txBody>
                  <a:tcPr/>
                </a:tc>
                <a:extLst>
                  <a:ext uri="{0D108BD9-81ED-4DB2-BD59-A6C34878D82A}">
                    <a16:rowId xmlns:a16="http://schemas.microsoft.com/office/drawing/2014/main" val="10005"/>
                  </a:ext>
                </a:extLst>
              </a:tr>
              <a:tr h="3734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t>
                      </a:r>
                      <a:endParaRPr lang="mk-MK" sz="2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09" marB="45709" anchor="ctr" anchorCtr="1"/>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b="1" dirty="0" smtClean="0">
                          <a:latin typeface="Calibri" panose="020F0502020204030204" pitchFamily="34" charset="0"/>
                          <a:cs typeface="Calibri" panose="020F0502020204030204" pitchFamily="34" charset="0"/>
                        </a:rPr>
                        <a:t>Абнормална</a:t>
                      </a:r>
                      <a:r>
                        <a:rPr lang="mk-MK" sz="1400" b="1" baseline="0" dirty="0" smtClean="0">
                          <a:latin typeface="Calibri" panose="020F0502020204030204" pitchFamily="34" charset="0"/>
                          <a:cs typeface="Calibri" panose="020F0502020204030204" pitchFamily="34" charset="0"/>
                        </a:rPr>
                        <a:t> бубрежна функција</a:t>
                      </a:r>
                      <a:r>
                        <a:rPr lang="en-US" sz="1400" b="1" dirty="0" smtClean="0">
                          <a:latin typeface="Calibri" panose="020F0502020204030204" pitchFamily="34" charset="0"/>
                          <a:cs typeface="Calibri" panose="020F0502020204030204" pitchFamily="34" charset="0"/>
                        </a:rPr>
                        <a:t> (serum creatinine &gt;</a:t>
                      </a:r>
                      <a:r>
                        <a:rPr lang="en-US" sz="1400" b="1" baseline="0" dirty="0" smtClean="0">
                          <a:latin typeface="Calibri" panose="020F0502020204030204" pitchFamily="34" charset="0"/>
                          <a:cs typeface="Calibri" panose="020F0502020204030204" pitchFamily="34" charset="0"/>
                        </a:rPr>
                        <a:t> </a:t>
                      </a:r>
                      <a:r>
                        <a:rPr lang="en-US" sz="1400" b="1" dirty="0" smtClean="0">
                          <a:latin typeface="Calibri" panose="020F0502020204030204" pitchFamily="34" charset="0"/>
                          <a:cs typeface="Calibri" panose="020F0502020204030204" pitchFamily="34" charset="0"/>
                        </a:rPr>
                        <a:t>177 </a:t>
                      </a:r>
                      <a:r>
                        <a:rPr lang="en-US" sz="1400" dirty="0" err="1" smtClean="0">
                          <a:latin typeface="Calibri" panose="020F0502020204030204" pitchFamily="34" charset="0"/>
                          <a:cs typeface="Calibri" panose="020F0502020204030204" pitchFamily="34" charset="0"/>
                        </a:rPr>
                        <a:t>mol</a:t>
                      </a:r>
                      <a:r>
                        <a:rPr lang="en-US" sz="1400" dirty="0" smtClean="0">
                          <a:latin typeface="Calibri" panose="020F0502020204030204" pitchFamily="34" charset="0"/>
                          <a:cs typeface="Calibri" panose="020F0502020204030204" pitchFamily="34" charset="0"/>
                        </a:rPr>
                        <a:t>/l)</a:t>
                      </a:r>
                      <a:endParaRPr lang="mk-MK" sz="1400" dirty="0" smtClean="0">
                        <a:latin typeface="Calibri" panose="020F0502020204030204" pitchFamily="34" charset="0"/>
                        <a:cs typeface="Calibri" panose="020F0502020204030204" pitchFamily="34" charset="0"/>
                      </a:endParaRPr>
                    </a:p>
                  </a:txBody>
                  <a:tcPr marT="45709" marB="45709"/>
                </a:tc>
                <a:tc hMerge="1">
                  <a:txBody>
                    <a:bodyPr/>
                    <a:lstStyle/>
                    <a:p>
                      <a:endParaRPr lang="mk-MK" dirty="0"/>
                    </a:p>
                  </a:txBody>
                  <a:tcPr/>
                </a:tc>
                <a:extLst>
                  <a:ext uri="{0D108BD9-81ED-4DB2-BD59-A6C34878D82A}">
                    <a16:rowId xmlns:a16="http://schemas.microsoft.com/office/drawing/2014/main" val="10006"/>
                  </a:ext>
                </a:extLst>
              </a:tr>
            </a:tbl>
          </a:graphicData>
        </a:graphic>
      </p:graphicFrame>
      <p:pic>
        <p:nvPicPr>
          <p:cNvPr id="4" name="Picture 3"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418978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mk-MK" sz="2800" dirty="0" smtClean="0"/>
              <a:t/>
            </a:r>
            <a:br>
              <a:rPr lang="mk-MK" sz="2800" dirty="0" smtClean="0"/>
            </a:br>
            <a:r>
              <a:rPr lang="mk-MK" sz="2800" dirty="0" smtClean="0"/>
              <a:t>Ревидиран</a:t>
            </a:r>
            <a:br>
              <a:rPr lang="mk-MK" sz="2800" dirty="0" smtClean="0"/>
            </a:br>
            <a:r>
              <a:rPr lang="en-US" sz="2800" dirty="0" smtClean="0"/>
              <a:t>International </a:t>
            </a:r>
            <a:r>
              <a:rPr lang="en-US" sz="2800" dirty="0"/>
              <a:t>staging system </a:t>
            </a:r>
            <a:r>
              <a:rPr lang="mk-MK" sz="2800" dirty="0"/>
              <a:t>за ММ </a:t>
            </a:r>
            <a:r>
              <a:rPr lang="mk-MK" sz="2800" dirty="0" smtClean="0"/>
              <a:t>(</a:t>
            </a:r>
            <a:r>
              <a:rPr lang="en-US" sz="2800" dirty="0" smtClean="0"/>
              <a:t>RISS</a:t>
            </a:r>
            <a:r>
              <a:rPr lang="en-US" sz="2800" dirty="0"/>
              <a:t>)</a:t>
            </a:r>
            <a:br>
              <a:rPr lang="en-US" sz="2800" dirty="0"/>
            </a:br>
            <a:r>
              <a:rPr lang="en-US" sz="2800" dirty="0"/>
              <a:t>(</a:t>
            </a:r>
            <a:r>
              <a:rPr lang="en-US" sz="2800" dirty="0" smtClean="0"/>
              <a:t>20</a:t>
            </a:r>
            <a:r>
              <a:rPr lang="mk-MK" sz="2800" dirty="0" smtClean="0"/>
              <a:t>05/2015</a:t>
            </a:r>
            <a:r>
              <a:rPr lang="en-US" sz="2800" dirty="0" smtClean="0"/>
              <a:t>)</a:t>
            </a:r>
            <a:r>
              <a:rPr lang="en-US" sz="2800" dirty="0"/>
              <a:t/>
            </a:r>
            <a:br>
              <a:rPr lang="en-US" sz="2800" dirty="0"/>
            </a:br>
            <a:r>
              <a:rPr lang="mk-MK" sz="2800" dirty="0" smtClean="0"/>
              <a:t> </a:t>
            </a:r>
            <a:endParaRPr lang="mk-MK" sz="28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58861" t="40045" r="22095" b="30647"/>
          <a:stretch>
            <a:fillRect/>
          </a:stretch>
        </p:blipFill>
        <p:spPr bwMode="auto">
          <a:xfrm>
            <a:off x="3629025" y="3933824"/>
            <a:ext cx="1476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00511138"/>
              </p:ext>
            </p:extLst>
          </p:nvPr>
        </p:nvGraphicFramePr>
        <p:xfrm>
          <a:off x="838200" y="1828800"/>
          <a:ext cx="7772400" cy="4829743"/>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945252365"/>
                    </a:ext>
                  </a:extLst>
                </a:gridCol>
                <a:gridCol w="3886200">
                  <a:extLst>
                    <a:ext uri="{9D8B030D-6E8A-4147-A177-3AD203B41FA5}">
                      <a16:colId xmlns:a16="http://schemas.microsoft.com/office/drawing/2014/main" val="1251540516"/>
                    </a:ext>
                  </a:extLst>
                </a:gridCol>
              </a:tblGrid>
              <a:tr h="1735221">
                <a:tc>
                  <a:txBody>
                    <a:bodyPr/>
                    <a:lstStyle/>
                    <a:p>
                      <a:r>
                        <a:rPr lang="en-US" sz="1600" dirty="0" smtClean="0">
                          <a:solidFill>
                            <a:schemeClr val="tx1"/>
                          </a:solidFill>
                        </a:rPr>
                        <a:t>Stadium</a:t>
                      </a:r>
                      <a:r>
                        <a:rPr lang="en-US" sz="1600" baseline="0" dirty="0" smtClean="0">
                          <a:solidFill>
                            <a:schemeClr val="tx1"/>
                          </a:solidFill>
                        </a:rPr>
                        <a:t> I</a:t>
                      </a:r>
                      <a:endParaRPr lang="mk-MK" sz="1600" dirty="0">
                        <a:solidFill>
                          <a:schemeClr val="tx1"/>
                        </a:solidFill>
                      </a:endParaRPr>
                    </a:p>
                  </a:txBody>
                  <a:tcPr>
                    <a:solidFill>
                      <a:schemeClr val="bg2"/>
                    </a:solidFill>
                  </a:tcPr>
                </a:tc>
                <a:tc>
                  <a:txBody>
                    <a:bodyPr/>
                    <a:lstStyle/>
                    <a:p>
                      <a:r>
                        <a:rPr lang="mk-MK" sz="1600" dirty="0" smtClean="0">
                          <a:solidFill>
                            <a:schemeClr val="tx1"/>
                          </a:solidFill>
                        </a:rPr>
                        <a:t>Сите</a:t>
                      </a:r>
                      <a:r>
                        <a:rPr lang="mk-MK" sz="1600" baseline="0" dirty="0" smtClean="0">
                          <a:solidFill>
                            <a:schemeClr val="tx1"/>
                          </a:solidFill>
                        </a:rPr>
                        <a:t> критериуми мораат да бидат присутни</a:t>
                      </a:r>
                      <a:r>
                        <a:rPr lang="en-US" sz="1600" baseline="0" dirty="0" smtClean="0">
                          <a:solidFill>
                            <a:schemeClr val="tx1"/>
                          </a:solidFill>
                        </a:rPr>
                        <a:t>:</a:t>
                      </a:r>
                      <a:endParaRPr lang="mk-MK" sz="1600" baseline="0" dirty="0" smtClean="0">
                        <a:solidFill>
                          <a:schemeClr val="tx1"/>
                        </a:solidFill>
                      </a:endParaRPr>
                    </a:p>
                    <a:p>
                      <a:endParaRPr lang="mk-MK" sz="1600" baseline="0" dirty="0" smtClean="0">
                        <a:solidFill>
                          <a:schemeClr val="tx1"/>
                        </a:solidFill>
                      </a:endParaRPr>
                    </a:p>
                    <a:p>
                      <a:pPr marL="285750" indent="-285750">
                        <a:buFont typeface="Arial" panose="020B0604020202020204" pitchFamily="34" charset="0"/>
                        <a:buChar char="•"/>
                      </a:pPr>
                      <a:r>
                        <a:rPr lang="en-US" sz="1600" dirty="0" smtClean="0">
                          <a:solidFill>
                            <a:schemeClr val="tx1"/>
                          </a:solidFill>
                        </a:rPr>
                        <a:t>Serum </a:t>
                      </a:r>
                      <a:r>
                        <a:rPr lang="en-US" sz="1600" b="1" kern="1200" dirty="0" smtClean="0">
                          <a:solidFill>
                            <a:schemeClr val="tx1"/>
                          </a:solidFill>
                          <a:latin typeface="+mn-lt"/>
                          <a:ea typeface="+mn-ea"/>
                          <a:cs typeface="+mn-cs"/>
                        </a:rPr>
                        <a:t>ß2-Microglobulin &lt;3.5 mg/L</a:t>
                      </a:r>
                    </a:p>
                    <a:p>
                      <a:pPr marL="285750" indent="-285750">
                        <a:buFont typeface="Arial" panose="020B0604020202020204" pitchFamily="34" charset="0"/>
                        <a:buChar char="•"/>
                      </a:pPr>
                      <a:r>
                        <a:rPr lang="en-US" sz="1600" b="1" kern="1200" dirty="0" smtClean="0">
                          <a:solidFill>
                            <a:schemeClr val="tx1"/>
                          </a:solidFill>
                          <a:latin typeface="+mn-lt"/>
                          <a:ea typeface="+mn-ea"/>
                          <a:cs typeface="+mn-cs"/>
                        </a:rPr>
                        <a:t>Serum albumin &gt;35 g/L</a:t>
                      </a:r>
                    </a:p>
                    <a:p>
                      <a:pPr marL="285750" indent="-285750">
                        <a:buFont typeface="Arial" panose="020B0604020202020204" pitchFamily="34" charset="0"/>
                        <a:buChar char="•"/>
                      </a:pPr>
                      <a:r>
                        <a:rPr lang="mk-MK" sz="1600" b="1" kern="1200" dirty="0" smtClean="0">
                          <a:solidFill>
                            <a:schemeClr val="tx1"/>
                          </a:solidFill>
                          <a:latin typeface="+mn-lt"/>
                          <a:ea typeface="+mn-ea"/>
                          <a:cs typeface="+mn-cs"/>
                        </a:rPr>
                        <a:t>Без ризичен генетски профил</a:t>
                      </a:r>
                    </a:p>
                    <a:p>
                      <a:pPr marL="285750" indent="-285750">
                        <a:buFont typeface="Arial" panose="020B0604020202020204" pitchFamily="34" charset="0"/>
                        <a:buChar char="•"/>
                      </a:pPr>
                      <a:r>
                        <a:rPr lang="mk-MK" sz="1600" b="1" kern="1200" dirty="0" smtClean="0">
                          <a:solidFill>
                            <a:schemeClr val="tx1"/>
                          </a:solidFill>
                          <a:latin typeface="+mn-lt"/>
                          <a:ea typeface="+mn-ea"/>
                          <a:cs typeface="+mn-cs"/>
                        </a:rPr>
                        <a:t>Нормално ниво на </a:t>
                      </a:r>
                      <a:r>
                        <a:rPr lang="en-US" sz="1600" b="1" kern="1200" dirty="0" smtClean="0">
                          <a:solidFill>
                            <a:schemeClr val="tx1"/>
                          </a:solidFill>
                          <a:latin typeface="+mn-lt"/>
                          <a:ea typeface="+mn-ea"/>
                          <a:cs typeface="+mn-cs"/>
                        </a:rPr>
                        <a:t>LDH</a:t>
                      </a:r>
                    </a:p>
                    <a:p>
                      <a:pPr marL="285750" indent="-285750">
                        <a:buFont typeface="Arial" panose="020B0604020202020204" pitchFamily="34" charset="0"/>
                        <a:buChar char="•"/>
                      </a:pPr>
                      <a:endParaRPr lang="mk-MK" sz="1600" dirty="0">
                        <a:solidFill>
                          <a:schemeClr val="tx1"/>
                        </a:solidFill>
                      </a:endParaRPr>
                    </a:p>
                  </a:txBody>
                  <a:tcPr>
                    <a:solidFill>
                      <a:schemeClr val="bg2"/>
                    </a:solidFill>
                  </a:tcPr>
                </a:tc>
                <a:extLst>
                  <a:ext uri="{0D108BD9-81ED-4DB2-BD59-A6C34878D82A}">
                    <a16:rowId xmlns:a16="http://schemas.microsoft.com/office/drawing/2014/main" val="2084606941"/>
                  </a:ext>
                </a:extLst>
              </a:tr>
              <a:tr h="552116">
                <a:tc>
                  <a:txBody>
                    <a:bodyPr/>
                    <a:lstStyle/>
                    <a:p>
                      <a:r>
                        <a:rPr lang="en-US" sz="1600" b="1" dirty="0" smtClean="0"/>
                        <a:t>Stadium</a:t>
                      </a:r>
                      <a:r>
                        <a:rPr lang="en-US" sz="1600" b="1" baseline="0" dirty="0" smtClean="0"/>
                        <a:t> II</a:t>
                      </a:r>
                      <a:endParaRPr lang="mk-MK" sz="1600" b="1" dirty="0"/>
                    </a:p>
                  </a:txBody>
                  <a:tcPr/>
                </a:tc>
                <a:tc>
                  <a:txBody>
                    <a:bodyPr/>
                    <a:lstStyle/>
                    <a:p>
                      <a:r>
                        <a:rPr lang="mk-MK" sz="1600" b="1" dirty="0" smtClean="0"/>
                        <a:t>Ниту стадиум</a:t>
                      </a:r>
                      <a:r>
                        <a:rPr lang="mk-MK" sz="1600" b="1" baseline="0" dirty="0" smtClean="0"/>
                        <a:t> </a:t>
                      </a:r>
                      <a:r>
                        <a:rPr lang="en-US" sz="1600" b="1" baseline="0" dirty="0" smtClean="0"/>
                        <a:t>I </a:t>
                      </a:r>
                      <a:r>
                        <a:rPr lang="mk-MK" sz="1600" b="1" baseline="0" dirty="0" smtClean="0"/>
                        <a:t>ниту стадиум </a:t>
                      </a:r>
                      <a:r>
                        <a:rPr lang="en-US" sz="1600" b="1" baseline="0" dirty="0" smtClean="0"/>
                        <a:t>III </a:t>
                      </a:r>
                      <a:r>
                        <a:rPr lang="mk-MK" sz="1600" b="1" baseline="0" dirty="0" smtClean="0"/>
                        <a:t>критериум</a:t>
                      </a:r>
                      <a:endParaRPr lang="mk-MK" sz="1600" b="1" dirty="0"/>
                    </a:p>
                  </a:txBody>
                  <a:tcPr/>
                </a:tc>
                <a:extLst>
                  <a:ext uri="{0D108BD9-81ED-4DB2-BD59-A6C34878D82A}">
                    <a16:rowId xmlns:a16="http://schemas.microsoft.com/office/drawing/2014/main" val="2993467179"/>
                  </a:ext>
                </a:extLst>
              </a:tr>
              <a:tr h="2208463">
                <a:tc>
                  <a:txBody>
                    <a:bodyPr/>
                    <a:lstStyle/>
                    <a:p>
                      <a:r>
                        <a:rPr lang="en-US" sz="1600" b="1" dirty="0" smtClean="0">
                          <a:solidFill>
                            <a:schemeClr val="bg1"/>
                          </a:solidFill>
                        </a:rPr>
                        <a:t>Stadium III</a:t>
                      </a:r>
                      <a:endParaRPr lang="mk-MK" sz="1600" b="1" dirty="0">
                        <a:solidFill>
                          <a:schemeClr val="bg1"/>
                        </a:solidFill>
                      </a:endParaRPr>
                    </a:p>
                  </a:txBody>
                  <a:tcPr>
                    <a:solidFill>
                      <a:schemeClr val="accent1"/>
                    </a:solidFill>
                  </a:tcPr>
                </a:tc>
                <a:tc>
                  <a:txBody>
                    <a:bodyPr/>
                    <a:lstStyle/>
                    <a:p>
                      <a:r>
                        <a:rPr lang="mk-MK" sz="1600" b="1" dirty="0" smtClean="0">
                          <a:solidFill>
                            <a:schemeClr val="bg1"/>
                          </a:solidFill>
                        </a:rPr>
                        <a:t>Два од</a:t>
                      </a:r>
                      <a:r>
                        <a:rPr lang="mk-MK" sz="1600" b="1" baseline="0" dirty="0" smtClean="0">
                          <a:solidFill>
                            <a:schemeClr val="bg1"/>
                          </a:solidFill>
                        </a:rPr>
                        <a:t> следниве присутни критериуми</a:t>
                      </a:r>
                      <a:r>
                        <a:rPr lang="en-US" sz="1600" b="1" baseline="0" dirty="0" smtClean="0">
                          <a:solidFill>
                            <a:schemeClr val="bg1"/>
                          </a:solidFill>
                        </a:rPr>
                        <a:t>:</a:t>
                      </a:r>
                      <a:endParaRPr lang="mk-MK" sz="1600" b="1" baseline="0" dirty="0" smtClean="0">
                        <a:solidFill>
                          <a:schemeClr val="bg1"/>
                        </a:solidFill>
                      </a:endParaRPr>
                    </a:p>
                    <a:p>
                      <a:endParaRPr lang="en-US" sz="1600" b="1" baseline="0" dirty="0" smtClean="0">
                        <a:solidFill>
                          <a:schemeClr val="bg1"/>
                        </a:solidFill>
                      </a:endParaRPr>
                    </a:p>
                    <a:p>
                      <a:pPr marL="285750" indent="-285750">
                        <a:buFont typeface="Arial" panose="020B0604020202020204" pitchFamily="34" charset="0"/>
                        <a:buChar char="•"/>
                      </a:pPr>
                      <a:r>
                        <a:rPr lang="en-US" sz="1600" b="1" baseline="0" dirty="0" smtClean="0">
                          <a:solidFill>
                            <a:schemeClr val="bg1"/>
                          </a:solidFill>
                        </a:rPr>
                        <a:t>Serum ß2-Microglobulin &gt;5.5 mg/L </a:t>
                      </a:r>
                      <a:r>
                        <a:rPr lang="mk-MK" sz="1600" b="1" baseline="0" dirty="0" smtClean="0">
                          <a:solidFill>
                            <a:schemeClr val="bg1"/>
                          </a:solidFill>
                        </a:rPr>
                        <a:t>и</a:t>
                      </a:r>
                    </a:p>
                    <a:p>
                      <a:pPr marL="285750" indent="-285750">
                        <a:buFont typeface="Arial" panose="020B0604020202020204" pitchFamily="34" charset="0"/>
                        <a:buChar char="•"/>
                      </a:pPr>
                      <a:r>
                        <a:rPr lang="mk-MK" sz="1600" b="1" baseline="0" dirty="0" smtClean="0">
                          <a:solidFill>
                            <a:schemeClr val="bg1"/>
                          </a:solidFill>
                        </a:rPr>
                        <a:t>Висок ризичен генетски профил </a:t>
                      </a:r>
                      <a:r>
                        <a:rPr lang="en-US" sz="1600" b="1" baseline="0" dirty="0" smtClean="0">
                          <a:solidFill>
                            <a:schemeClr val="bg1"/>
                          </a:solidFill>
                        </a:rPr>
                        <a:t>t(4;14), t(14;16), del(17p) </a:t>
                      </a:r>
                      <a:r>
                        <a:rPr lang="mk-MK" sz="1600" b="1" baseline="0" dirty="0" smtClean="0">
                          <a:solidFill>
                            <a:schemeClr val="bg1"/>
                          </a:solidFill>
                        </a:rPr>
                        <a:t>или</a:t>
                      </a:r>
                    </a:p>
                    <a:p>
                      <a:pPr marL="0" indent="0">
                        <a:buFont typeface="Arial" panose="020B0604020202020204" pitchFamily="34" charset="0"/>
                        <a:buNone/>
                      </a:pPr>
                      <a:r>
                        <a:rPr lang="en-US" sz="1600" b="1" baseline="0" dirty="0" smtClean="0">
                          <a:solidFill>
                            <a:schemeClr val="bg1"/>
                          </a:solidFill>
                        </a:rPr>
                        <a:t>      </a:t>
                      </a:r>
                      <a:r>
                        <a:rPr lang="mk-MK" sz="1600" b="1" baseline="0" dirty="0" smtClean="0">
                          <a:solidFill>
                            <a:schemeClr val="bg1"/>
                          </a:solidFill>
                        </a:rPr>
                        <a:t>покачено ниво на </a:t>
                      </a:r>
                      <a:r>
                        <a:rPr lang="en-US" sz="1600" b="1" baseline="0" dirty="0" smtClean="0">
                          <a:solidFill>
                            <a:schemeClr val="bg1"/>
                          </a:solidFill>
                        </a:rPr>
                        <a:t>LDH</a:t>
                      </a:r>
                    </a:p>
                    <a:p>
                      <a:pPr marL="0" indent="0">
                        <a:buFont typeface="Arial" panose="020B0604020202020204" pitchFamily="34" charset="0"/>
                        <a:buNone/>
                      </a:pPr>
                      <a:endParaRPr lang="en-US" sz="1600" b="1" baseline="0" dirty="0" smtClean="0">
                        <a:solidFill>
                          <a:schemeClr val="bg1"/>
                        </a:solidFill>
                      </a:endParaRPr>
                    </a:p>
                    <a:p>
                      <a:r>
                        <a:rPr lang="en-US" sz="1600" b="1" baseline="0" dirty="0" smtClean="0">
                          <a:solidFill>
                            <a:schemeClr val="bg1"/>
                          </a:solidFill>
                        </a:rPr>
                        <a:t> </a:t>
                      </a:r>
                      <a:endParaRPr lang="mk-MK" sz="1600" b="1" dirty="0">
                        <a:solidFill>
                          <a:schemeClr val="bg1"/>
                        </a:solidFill>
                      </a:endParaRPr>
                    </a:p>
                  </a:txBody>
                  <a:tcPr>
                    <a:solidFill>
                      <a:schemeClr val="accent1"/>
                    </a:solidFill>
                  </a:tcPr>
                </a:tc>
                <a:extLst>
                  <a:ext uri="{0D108BD9-81ED-4DB2-BD59-A6C34878D82A}">
                    <a16:rowId xmlns:a16="http://schemas.microsoft.com/office/drawing/2014/main" val="324118243"/>
                  </a:ext>
                </a:extLst>
              </a:tr>
            </a:tbl>
          </a:graphicData>
        </a:graphic>
      </p:graphicFrame>
      <p:pic>
        <p:nvPicPr>
          <p:cNvPr id="7" name="Picture 6"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2068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mk-MK" sz="3200" dirty="0" smtClean="0"/>
              <a:t>Ревидирани</a:t>
            </a:r>
            <a:r>
              <a:rPr lang="en-US" sz="3200" dirty="0" smtClean="0"/>
              <a:t> </a:t>
            </a:r>
            <a:r>
              <a:rPr lang="mk-MK" sz="3200" dirty="0" smtClean="0"/>
              <a:t>дијагностички </a:t>
            </a:r>
            <a:r>
              <a:rPr lang="mk-MK" sz="3200" dirty="0"/>
              <a:t>критериуми за </a:t>
            </a:r>
            <a:r>
              <a:rPr lang="mk-MK" sz="3200" dirty="0" smtClean="0"/>
              <a:t>симптоматски</a:t>
            </a:r>
            <a:r>
              <a:rPr lang="en-US" sz="3200" dirty="0" smtClean="0"/>
              <a:t> </a:t>
            </a:r>
            <a:r>
              <a:rPr lang="mk-MK" sz="3200" dirty="0"/>
              <a:t>ММ </a:t>
            </a:r>
            <a:r>
              <a:rPr lang="en-US" sz="3200" dirty="0" smtClean="0"/>
              <a:t>IMWG </a:t>
            </a:r>
            <a:r>
              <a:rPr lang="en-US" sz="3200" dirty="0"/>
              <a:t>(2014 </a:t>
            </a:r>
            <a:r>
              <a:rPr lang="mk-MK" sz="3200" dirty="0" smtClean="0"/>
              <a:t>г</a:t>
            </a:r>
            <a:r>
              <a:rPr lang="en-US" sz="3200" dirty="0" smtClean="0"/>
              <a:t>)</a:t>
            </a:r>
            <a:endParaRPr lang="mk-MK"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0334851"/>
              </p:ext>
            </p:extLst>
          </p:nvPr>
        </p:nvGraphicFramePr>
        <p:xfrm>
          <a:off x="762000" y="2076449"/>
          <a:ext cx="7696200" cy="4400551"/>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64200">
                <a:tc>
                  <a:txBody>
                    <a:bodyPr/>
                    <a:lstStyle/>
                    <a:p>
                      <a:pPr algn="ctr"/>
                      <a:r>
                        <a:rPr lang="mk-MK" sz="1800" b="1" dirty="0" smtClean="0">
                          <a:latin typeface="Calibri" panose="020F0502020204030204" pitchFamily="34" charset="0"/>
                          <a:cs typeface="Calibri" panose="020F0502020204030204" pitchFamily="34" charset="0"/>
                        </a:rPr>
                        <a:t>Пациент Критериум</a:t>
                      </a:r>
                      <a:endParaRPr lang="mk-MK" sz="1800" dirty="0">
                        <a:latin typeface="Calibri" panose="020F0502020204030204" pitchFamily="34" charset="0"/>
                        <a:cs typeface="Calibri" panose="020F0502020204030204" pitchFamily="34" charset="0"/>
                      </a:endParaRPr>
                    </a:p>
                  </a:txBody>
                  <a:tcPr marT="45724" marB="45724">
                    <a:solidFill>
                      <a:srgbClr val="990033"/>
                    </a:solidFill>
                  </a:tcPr>
                </a:tc>
                <a:tc>
                  <a:txBody>
                    <a:bodyPr/>
                    <a:lstStyle/>
                    <a:p>
                      <a:pPr algn="ctr"/>
                      <a:r>
                        <a:rPr lang="mk-MK" sz="1800" dirty="0" smtClean="0">
                          <a:latin typeface="Calibri" panose="020F0502020204030204" pitchFamily="34" charset="0"/>
                          <a:cs typeface="Calibri" panose="020F0502020204030204" pitchFamily="34" charset="0"/>
                        </a:rPr>
                        <a:t>ММ</a:t>
                      </a:r>
                      <a:endParaRPr lang="mk-MK" sz="1800" dirty="0">
                        <a:latin typeface="Calibri" panose="020F0502020204030204" pitchFamily="34" charset="0"/>
                        <a:cs typeface="Calibri" panose="020F0502020204030204" pitchFamily="34" charset="0"/>
                      </a:endParaRPr>
                    </a:p>
                  </a:txBody>
                  <a:tcPr marT="45724" marB="45724">
                    <a:solidFill>
                      <a:srgbClr val="990033"/>
                    </a:solidFill>
                  </a:tcPr>
                </a:tc>
                <a:extLst>
                  <a:ext uri="{0D108BD9-81ED-4DB2-BD59-A6C34878D82A}">
                    <a16:rowId xmlns:a16="http://schemas.microsoft.com/office/drawing/2014/main" val="10000"/>
                  </a:ext>
                </a:extLst>
              </a:tr>
              <a:tr h="6479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k-MK" sz="1800" b="0" kern="1200" dirty="0" smtClean="0">
                          <a:solidFill>
                            <a:schemeClr val="tx1"/>
                          </a:solidFill>
                          <a:latin typeface="Calibri" panose="020F0502020204030204" pitchFamily="34" charset="0"/>
                          <a:cs typeface="Calibri" panose="020F0502020204030204" pitchFamily="34" charset="0"/>
                        </a:rPr>
                        <a:t>М-протеин</a:t>
                      </a:r>
                      <a:endParaRPr lang="mk-MK" sz="1800" b="0" dirty="0" smtClean="0">
                        <a:solidFill>
                          <a:schemeClr val="tx1"/>
                        </a:solidFill>
                        <a:latin typeface="Calibri" panose="020F0502020204030204" pitchFamily="34" charset="0"/>
                        <a:cs typeface="Calibri" panose="020F0502020204030204" pitchFamily="34" charset="0"/>
                      </a:endParaRPr>
                    </a:p>
                  </a:txBody>
                  <a:tcPr marT="45707" marB="45707" anchor="ctr" anchorCtr="1"/>
                </a:tc>
                <a:tc>
                  <a:txBody>
                    <a:bodyPr/>
                    <a:lstStyle/>
                    <a:p>
                      <a:pPr algn="ctr"/>
                      <a:r>
                        <a:rPr lang="mk-MK" sz="1800" b="1" kern="1200" dirty="0" smtClean="0">
                          <a:solidFill>
                            <a:schemeClr val="tx1"/>
                          </a:solidFill>
                          <a:latin typeface="Calibri" panose="020F0502020204030204" pitchFamily="34" charset="0"/>
                          <a:cs typeface="Calibri" panose="020F0502020204030204" pitchFamily="34" charset="0"/>
                        </a:rPr>
                        <a:t>Во серум и/или</a:t>
                      </a:r>
                      <a:r>
                        <a:rPr lang="mk-MK" sz="1800" b="1" kern="1200" baseline="0" dirty="0" smtClean="0">
                          <a:solidFill>
                            <a:schemeClr val="tx1"/>
                          </a:solidFill>
                          <a:latin typeface="Calibri" panose="020F0502020204030204" pitchFamily="34" charset="0"/>
                          <a:cs typeface="Calibri" panose="020F0502020204030204" pitchFamily="34" charset="0"/>
                        </a:rPr>
                        <a:t> урина</a:t>
                      </a:r>
                      <a:endParaRPr lang="mk-MK" sz="1800" dirty="0">
                        <a:solidFill>
                          <a:schemeClr val="tx1"/>
                        </a:solidFill>
                        <a:latin typeface="Calibri" panose="020F0502020204030204" pitchFamily="34" charset="0"/>
                        <a:cs typeface="Calibri" panose="020F0502020204030204" pitchFamily="34" charset="0"/>
                      </a:endParaRPr>
                    </a:p>
                  </a:txBody>
                  <a:tcPr marT="45707" marB="45707" anchor="ctr" anchorCtr="1"/>
                </a:tc>
                <a:extLst>
                  <a:ext uri="{0D108BD9-81ED-4DB2-BD59-A6C34878D82A}">
                    <a16:rowId xmlns:a16="http://schemas.microsoft.com/office/drawing/2014/main" val="10001"/>
                  </a:ext>
                </a:extLst>
              </a:tr>
              <a:tr h="647916">
                <a:tc>
                  <a:txBody>
                    <a:bodyPr/>
                    <a:lstStyle/>
                    <a:p>
                      <a:pPr algn="ctr"/>
                      <a:r>
                        <a:rPr lang="mk-MK" sz="1800" b="0" kern="1200" dirty="0" smtClean="0">
                          <a:solidFill>
                            <a:schemeClr val="tx1"/>
                          </a:solidFill>
                          <a:latin typeface="Calibri" panose="020F0502020204030204" pitchFamily="34" charset="0"/>
                          <a:cs typeface="Calibri" panose="020F0502020204030204" pitchFamily="34" charset="0"/>
                        </a:rPr>
                        <a:t>Моноклонални</a:t>
                      </a:r>
                      <a:r>
                        <a:rPr lang="mk-MK" sz="1800" b="0" kern="1200" baseline="0" dirty="0" smtClean="0">
                          <a:solidFill>
                            <a:schemeClr val="tx1"/>
                          </a:solidFill>
                          <a:latin typeface="Calibri" panose="020F0502020204030204" pitchFamily="34" charset="0"/>
                          <a:cs typeface="Calibri" panose="020F0502020204030204" pitchFamily="34" charset="0"/>
                        </a:rPr>
                        <a:t> плазма клетки во коскена срцевина %</a:t>
                      </a:r>
                      <a:endParaRPr lang="mk-MK" sz="1800" b="0" dirty="0">
                        <a:solidFill>
                          <a:schemeClr val="tx1"/>
                        </a:solidFill>
                        <a:latin typeface="Calibri" panose="020F0502020204030204" pitchFamily="34" charset="0"/>
                        <a:cs typeface="Calibri" panose="020F0502020204030204" pitchFamily="34" charset="0"/>
                      </a:endParaRPr>
                    </a:p>
                  </a:txBody>
                  <a:tcPr marT="45707" marB="4570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alibri" panose="020F0502020204030204" pitchFamily="34" charset="0"/>
                          <a:cs typeface="Calibri" panose="020F0502020204030204" pitchFamily="34" charset="0"/>
                        </a:rPr>
                        <a:t>≥</a:t>
                      </a:r>
                      <a:r>
                        <a:rPr lang="en-US" sz="1800" b="1" dirty="0" smtClean="0">
                          <a:solidFill>
                            <a:schemeClr val="tx1"/>
                          </a:solidFill>
                          <a:effectLst/>
                          <a:latin typeface="Calibri" panose="020F0502020204030204" pitchFamily="34" charset="0"/>
                          <a:cs typeface="Calibri" panose="020F0502020204030204" pitchFamily="34" charset="0"/>
                        </a:rPr>
                        <a:t>10% </a:t>
                      </a:r>
                      <a:endParaRPr lang="mk-MK" sz="1800" b="1" dirty="0" smtClean="0">
                        <a:solidFill>
                          <a:schemeClr val="tx1"/>
                        </a:solidFill>
                        <a:effectLst/>
                        <a:latin typeface="Calibri" panose="020F0502020204030204" pitchFamily="34" charset="0"/>
                        <a:cs typeface="Calibri" panose="020F0502020204030204" pitchFamily="34" charset="0"/>
                      </a:endParaRPr>
                    </a:p>
                  </a:txBody>
                  <a:tcPr marT="45707" marB="45707" anchor="ctr" anchorCtr="1"/>
                </a:tc>
                <a:extLst>
                  <a:ext uri="{0D108BD9-81ED-4DB2-BD59-A6C34878D82A}">
                    <a16:rowId xmlns:a16="http://schemas.microsoft.com/office/drawing/2014/main" val="10002"/>
                  </a:ext>
                </a:extLst>
              </a:tr>
              <a:tr h="431943">
                <a:tc>
                  <a:txBody>
                    <a:bodyPr/>
                    <a:lstStyle/>
                    <a:p>
                      <a:pPr algn="ctr"/>
                      <a:r>
                        <a:rPr lang="mk-MK" sz="1800" b="0" kern="1200" dirty="0" smtClean="0">
                          <a:solidFill>
                            <a:schemeClr val="tx1"/>
                          </a:solidFill>
                          <a:latin typeface="Calibri" panose="020F0502020204030204" pitchFamily="34" charset="0"/>
                          <a:cs typeface="Calibri" panose="020F0502020204030204" pitchFamily="34" charset="0"/>
                        </a:rPr>
                        <a:t>Органско</a:t>
                      </a:r>
                      <a:r>
                        <a:rPr lang="mk-MK" sz="1800" b="0" kern="1200" baseline="0" dirty="0" smtClean="0">
                          <a:solidFill>
                            <a:schemeClr val="tx1"/>
                          </a:solidFill>
                          <a:latin typeface="Calibri" panose="020F0502020204030204" pitchFamily="34" charset="0"/>
                          <a:cs typeface="Calibri" panose="020F0502020204030204" pitchFamily="34" charset="0"/>
                        </a:rPr>
                        <a:t> оштетување</a:t>
                      </a:r>
                      <a:endParaRPr lang="mk-MK" sz="1800" b="0" dirty="0">
                        <a:solidFill>
                          <a:schemeClr val="tx1"/>
                        </a:solidFill>
                        <a:latin typeface="Calibri" panose="020F0502020204030204" pitchFamily="34" charset="0"/>
                        <a:cs typeface="Calibri" panose="020F0502020204030204" pitchFamily="34" charset="0"/>
                      </a:endParaRPr>
                    </a:p>
                  </a:txBody>
                  <a:tcPr marT="45707" marB="45707" anchor="ctr" anchorCtr="1"/>
                </a:tc>
                <a:tc>
                  <a:txBody>
                    <a:bodyPr/>
                    <a:lstStyle/>
                    <a:p>
                      <a:pPr algn="ctr"/>
                      <a:r>
                        <a:rPr lang="en-US" sz="1800" b="1" dirty="0" smtClean="0">
                          <a:solidFill>
                            <a:schemeClr val="tx1"/>
                          </a:solidFill>
                          <a:latin typeface="Calibri" panose="020F0502020204030204" pitchFamily="34" charset="0"/>
                          <a:cs typeface="Calibri" panose="020F0502020204030204" pitchFamily="34" charset="0"/>
                        </a:rPr>
                        <a:t>≥1CRAB*</a:t>
                      </a:r>
                      <a:endParaRPr lang="mk-MK" sz="1800" b="1" dirty="0">
                        <a:solidFill>
                          <a:schemeClr val="tx1"/>
                        </a:solidFill>
                        <a:latin typeface="Calibri" panose="020F0502020204030204" pitchFamily="34" charset="0"/>
                        <a:cs typeface="Calibri" panose="020F0502020204030204" pitchFamily="34" charset="0"/>
                      </a:endParaRPr>
                    </a:p>
                  </a:txBody>
                  <a:tcPr marT="45707" marB="45707" anchor="ctr" anchorCtr="1"/>
                </a:tc>
                <a:extLst>
                  <a:ext uri="{0D108BD9-81ED-4DB2-BD59-A6C34878D82A}">
                    <a16:rowId xmlns:a16="http://schemas.microsoft.com/office/drawing/2014/main" val="10003"/>
                  </a:ext>
                </a:extLst>
              </a:tr>
              <a:tr h="464200">
                <a:tc gridSpan="2">
                  <a:txBody>
                    <a:bodyPr/>
                    <a:lstStyle/>
                    <a:p>
                      <a:pPr algn="ctr"/>
                      <a:r>
                        <a:rPr lang="mk-MK" sz="1800" b="1" dirty="0" smtClean="0">
                          <a:solidFill>
                            <a:schemeClr val="bg1"/>
                          </a:solidFill>
                          <a:latin typeface="Calibri" panose="020F0502020204030204" pitchFamily="34" charset="0"/>
                          <a:cs typeface="Calibri" panose="020F0502020204030204" pitchFamily="34" charset="0"/>
                        </a:rPr>
                        <a:t>Постоење на еден или повеќе</a:t>
                      </a:r>
                      <a:r>
                        <a:rPr lang="mk-MK" sz="1800" b="1" baseline="0" dirty="0" smtClean="0">
                          <a:solidFill>
                            <a:schemeClr val="bg1"/>
                          </a:solidFill>
                          <a:latin typeface="Calibri" panose="020F0502020204030204" pitchFamily="34" charset="0"/>
                          <a:cs typeface="Calibri" panose="020F0502020204030204" pitchFamily="34" charset="0"/>
                        </a:rPr>
                        <a:t> од следните биомаркери за ММ</a:t>
                      </a:r>
                      <a:endParaRPr lang="mk-MK" sz="1800" b="1" dirty="0">
                        <a:solidFill>
                          <a:schemeClr val="bg1"/>
                        </a:solidFill>
                        <a:latin typeface="Calibri" panose="020F0502020204030204" pitchFamily="34" charset="0"/>
                        <a:cs typeface="Calibri" panose="020F0502020204030204" pitchFamily="34" charset="0"/>
                      </a:endParaRPr>
                    </a:p>
                  </a:txBody>
                  <a:tcPr marT="45724" marB="45724">
                    <a:solidFill>
                      <a:srgbClr val="990033"/>
                    </a:solidFill>
                  </a:tcPr>
                </a:tc>
                <a:tc hMerge="1">
                  <a:txBody>
                    <a:bodyPr/>
                    <a:lstStyle/>
                    <a:p>
                      <a:endParaRPr lang="mk-MK" sz="1800" dirty="0"/>
                    </a:p>
                  </a:txBody>
                  <a:tcPr marT="45729" marB="45729"/>
                </a:tc>
                <a:extLst>
                  <a:ext uri="{0D108BD9-81ED-4DB2-BD59-A6C34878D82A}">
                    <a16:rowId xmlns:a16="http://schemas.microsoft.com/office/drawing/2014/main" val="10004"/>
                  </a:ext>
                </a:extLst>
              </a:tr>
              <a:tr h="640088">
                <a:tc>
                  <a:txBody>
                    <a:bodyPr/>
                    <a:lstStyle/>
                    <a:p>
                      <a:r>
                        <a:rPr lang="mk-MK" sz="1800" b="0" kern="1200" dirty="0" smtClean="0">
                          <a:solidFill>
                            <a:schemeClr val="tx1"/>
                          </a:solidFill>
                          <a:latin typeface="Calibri" panose="020F0502020204030204" pitchFamily="34" charset="0"/>
                          <a:cs typeface="Calibri" panose="020F0502020204030204" pitchFamily="34" charset="0"/>
                        </a:rPr>
                        <a:t>Плазма клетки во коскена срцевина</a:t>
                      </a:r>
                      <a:endParaRPr lang="mk-MK" sz="1800" b="0" dirty="0">
                        <a:solidFill>
                          <a:schemeClr val="tx1"/>
                        </a:solidFill>
                        <a:latin typeface="Calibri" panose="020F0502020204030204" pitchFamily="34" charset="0"/>
                        <a:cs typeface="Calibri" panose="020F0502020204030204" pitchFamily="34" charset="0"/>
                      </a:endParaRPr>
                    </a:p>
                  </a:txBody>
                  <a:tcPr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alibri" panose="020F0502020204030204" pitchFamily="34" charset="0"/>
                          <a:cs typeface="Calibri" panose="020F0502020204030204" pitchFamily="34" charset="0"/>
                        </a:rPr>
                        <a:t>≥</a:t>
                      </a:r>
                      <a:r>
                        <a:rPr lang="en-US" sz="1800" b="1" dirty="0" smtClean="0">
                          <a:solidFill>
                            <a:schemeClr val="tx1"/>
                          </a:solidFill>
                          <a:effectLst/>
                          <a:latin typeface="Calibri" panose="020F0502020204030204" pitchFamily="34" charset="0"/>
                          <a:cs typeface="Calibri" panose="020F0502020204030204" pitchFamily="34" charset="0"/>
                        </a:rPr>
                        <a:t>60%</a:t>
                      </a:r>
                      <a:endParaRPr lang="mk-MK" sz="1800" b="1" dirty="0" smtClean="0">
                        <a:solidFill>
                          <a:schemeClr val="tx1"/>
                        </a:solidFill>
                        <a:effectLst/>
                        <a:latin typeface="Calibri" panose="020F0502020204030204" pitchFamily="34" charset="0"/>
                        <a:cs typeface="Calibri" panose="020F0502020204030204" pitchFamily="34" charset="0"/>
                      </a:endParaRPr>
                    </a:p>
                  </a:txBody>
                  <a:tcPr marT="45724" marB="45724"/>
                </a:tc>
                <a:extLst>
                  <a:ext uri="{0D108BD9-81ED-4DB2-BD59-A6C34878D82A}">
                    <a16:rowId xmlns:a16="http://schemas.microsoft.com/office/drawing/2014/main" val="10005"/>
                  </a:ext>
                </a:extLst>
              </a:tr>
              <a:tr h="640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800" b="0" dirty="0" smtClean="0">
                          <a:solidFill>
                            <a:schemeClr val="tx1"/>
                          </a:solidFill>
                          <a:effectLst/>
                          <a:latin typeface="Calibri" panose="020F0502020204030204" pitchFamily="34" charset="0"/>
                          <a:cs typeface="Calibri" panose="020F0502020204030204" pitchFamily="34" charset="0"/>
                          <a:sym typeface="Symbol"/>
                        </a:rPr>
                        <a:t>Ратио </a:t>
                      </a:r>
                      <a:r>
                        <a:rPr lang="en-US" sz="1800" b="0" dirty="0" smtClean="0">
                          <a:solidFill>
                            <a:schemeClr val="tx1"/>
                          </a:solidFill>
                          <a:effectLst/>
                          <a:latin typeface="Calibri" panose="020F0502020204030204" pitchFamily="34" charset="0"/>
                          <a:cs typeface="Calibri" panose="020F0502020204030204" pitchFamily="34" charset="0"/>
                          <a:sym typeface="Symbol"/>
                        </a:rPr>
                        <a:t> : </a:t>
                      </a:r>
                      <a:r>
                        <a:rPr lang="mk-MK" sz="1800" b="0" dirty="0" smtClean="0">
                          <a:solidFill>
                            <a:schemeClr val="tx1"/>
                          </a:solidFill>
                          <a:effectLst/>
                          <a:latin typeface="Calibri" panose="020F0502020204030204" pitchFamily="34" charset="0"/>
                          <a:cs typeface="Calibri" panose="020F0502020204030204" pitchFamily="34" charset="0"/>
                          <a:sym typeface="Symbol"/>
                        </a:rPr>
                        <a:t></a:t>
                      </a:r>
                      <a:r>
                        <a:rPr lang="en-US" sz="1800" b="0" dirty="0" smtClean="0">
                          <a:solidFill>
                            <a:schemeClr val="tx1"/>
                          </a:solidFill>
                          <a:effectLst/>
                          <a:latin typeface="Calibri" panose="020F0502020204030204" pitchFamily="34" charset="0"/>
                          <a:cs typeface="Calibri" panose="020F0502020204030204" pitchFamily="34" charset="0"/>
                          <a:sym typeface="Symbol"/>
                        </a:rPr>
                        <a:t> </a:t>
                      </a:r>
                      <a:r>
                        <a:rPr lang="mk-MK" sz="1800" b="0" dirty="0" smtClean="0">
                          <a:solidFill>
                            <a:schemeClr val="tx1"/>
                          </a:solidFill>
                          <a:effectLst/>
                          <a:latin typeface="Calibri" panose="020F0502020204030204" pitchFamily="34" charset="0"/>
                          <a:cs typeface="Calibri" panose="020F0502020204030204" pitchFamily="34" charset="0"/>
                          <a:sym typeface="Symbol"/>
                        </a:rPr>
                        <a:t>во</a:t>
                      </a:r>
                      <a:r>
                        <a:rPr lang="mk-MK" sz="1800" b="0" baseline="0" dirty="0" smtClean="0">
                          <a:solidFill>
                            <a:schemeClr val="tx1"/>
                          </a:solidFill>
                          <a:effectLst/>
                          <a:latin typeface="Calibri" panose="020F0502020204030204" pitchFamily="34" charset="0"/>
                          <a:cs typeface="Calibri" panose="020F0502020204030204" pitchFamily="34" charset="0"/>
                          <a:sym typeface="Symbol"/>
                        </a:rPr>
                        <a:t> серум</a:t>
                      </a:r>
                      <a:endParaRPr lang="mk-MK" sz="1800" b="0" dirty="0" smtClean="0">
                        <a:solidFill>
                          <a:schemeClr val="tx1"/>
                        </a:solidFill>
                        <a:effectLst/>
                        <a:latin typeface="Calibri" panose="020F0502020204030204" pitchFamily="34" charset="0"/>
                        <a:cs typeface="Calibri" panose="020F0502020204030204" pitchFamily="34" charset="0"/>
                      </a:endParaRPr>
                    </a:p>
                    <a:p>
                      <a:endParaRPr lang="mk-MK" sz="1800" b="0" dirty="0">
                        <a:solidFill>
                          <a:schemeClr val="tx1"/>
                        </a:solidFill>
                        <a:effectLst/>
                        <a:latin typeface="Calibri" panose="020F0502020204030204" pitchFamily="34" charset="0"/>
                        <a:cs typeface="Calibri" panose="020F0502020204030204" pitchFamily="34" charset="0"/>
                      </a:endParaRPr>
                    </a:p>
                  </a:txBody>
                  <a:tcPr marT="45724" marB="45724"/>
                </a:tc>
                <a:tc>
                  <a:txBody>
                    <a:bodyPr/>
                    <a:lstStyle/>
                    <a:p>
                      <a:pPr algn="ctr"/>
                      <a:r>
                        <a:rPr lang="en-US" sz="1800" b="1" dirty="0" smtClean="0">
                          <a:solidFill>
                            <a:schemeClr val="tx1"/>
                          </a:solidFill>
                          <a:latin typeface="Calibri" panose="020F0502020204030204" pitchFamily="34" charset="0"/>
                          <a:cs typeface="Calibri" panose="020F0502020204030204" pitchFamily="34" charset="0"/>
                        </a:rPr>
                        <a:t>≥</a:t>
                      </a:r>
                      <a:r>
                        <a:rPr lang="en-US" sz="1800" b="1" dirty="0" smtClean="0">
                          <a:solidFill>
                            <a:schemeClr val="tx1"/>
                          </a:solidFill>
                          <a:effectLst/>
                          <a:latin typeface="Calibri" panose="020F0502020204030204" pitchFamily="34" charset="0"/>
                          <a:cs typeface="Calibri" panose="020F0502020204030204" pitchFamily="34" charset="0"/>
                        </a:rPr>
                        <a:t>100 </a:t>
                      </a:r>
                    </a:p>
                  </a:txBody>
                  <a:tcPr marT="45724" marB="45724"/>
                </a:tc>
                <a:extLst>
                  <a:ext uri="{0D108BD9-81ED-4DB2-BD59-A6C34878D82A}">
                    <a16:rowId xmlns:a16="http://schemas.microsoft.com/office/drawing/2014/main" val="10006"/>
                  </a:ext>
                </a:extLst>
              </a:tr>
              <a:tr h="464200">
                <a:tc>
                  <a:txBody>
                    <a:bodyPr/>
                    <a:lstStyle/>
                    <a:p>
                      <a:r>
                        <a:rPr lang="mk-MK" sz="1800" b="0" dirty="0" smtClean="0">
                          <a:solidFill>
                            <a:schemeClr val="tx1"/>
                          </a:solidFill>
                          <a:effectLst/>
                          <a:latin typeface="Calibri" panose="020F0502020204030204" pitchFamily="34" charset="0"/>
                          <a:cs typeface="Calibri" panose="020F0502020204030204" pitchFamily="34" charset="0"/>
                        </a:rPr>
                        <a:t>Фокална коскена лезија (</a:t>
                      </a:r>
                      <a:r>
                        <a:rPr lang="en-US" sz="1800" b="0" dirty="0" smtClean="0">
                          <a:solidFill>
                            <a:schemeClr val="tx1"/>
                          </a:solidFill>
                          <a:effectLst/>
                          <a:latin typeface="Calibri" panose="020F0502020204030204" pitchFamily="34" charset="0"/>
                          <a:cs typeface="Calibri" panose="020F0502020204030204" pitchFamily="34" charset="0"/>
                        </a:rPr>
                        <a:t>MRI)</a:t>
                      </a:r>
                      <a:r>
                        <a:rPr lang="en-US" sz="1800" b="0" baseline="0" dirty="0" smtClean="0">
                          <a:solidFill>
                            <a:schemeClr val="tx1"/>
                          </a:solidFill>
                          <a:effectLst/>
                          <a:latin typeface="Calibri" panose="020F0502020204030204" pitchFamily="34" charset="0"/>
                          <a:cs typeface="Calibri" panose="020F0502020204030204" pitchFamily="34" charset="0"/>
                        </a:rPr>
                        <a:t> </a:t>
                      </a:r>
                      <a:endParaRPr lang="mk-MK" sz="1800" b="0" dirty="0">
                        <a:solidFill>
                          <a:schemeClr val="tx1"/>
                        </a:solidFill>
                        <a:effectLst/>
                        <a:latin typeface="Calibri" panose="020F0502020204030204" pitchFamily="34" charset="0"/>
                        <a:cs typeface="Calibri" panose="020F0502020204030204" pitchFamily="34" charset="0"/>
                      </a:endParaRPr>
                    </a:p>
                  </a:txBody>
                  <a:tcPr marT="45724" marB="45724"/>
                </a:tc>
                <a:tc>
                  <a:txBody>
                    <a:bodyPr/>
                    <a:lstStyle/>
                    <a:p>
                      <a:pPr algn="ctr"/>
                      <a:r>
                        <a:rPr lang="en-US" sz="1800" b="1" dirty="0" smtClean="0">
                          <a:solidFill>
                            <a:schemeClr val="tx1"/>
                          </a:solidFill>
                          <a:latin typeface="Calibri" panose="020F0502020204030204" pitchFamily="34" charset="0"/>
                          <a:cs typeface="Calibri" panose="020F0502020204030204" pitchFamily="34" charset="0"/>
                        </a:rPr>
                        <a:t>≥</a:t>
                      </a:r>
                      <a:r>
                        <a:rPr lang="en-US" sz="1800" b="1" dirty="0" smtClean="0">
                          <a:solidFill>
                            <a:schemeClr val="tx1"/>
                          </a:solidFill>
                          <a:effectLst/>
                          <a:latin typeface="Calibri" panose="020F0502020204030204" pitchFamily="34" charset="0"/>
                          <a:cs typeface="Calibri" panose="020F0502020204030204" pitchFamily="34" charset="0"/>
                        </a:rPr>
                        <a:t>1</a:t>
                      </a:r>
                    </a:p>
                  </a:txBody>
                  <a:tcPr marT="45724" marB="45724"/>
                </a:tc>
                <a:extLst>
                  <a:ext uri="{0D108BD9-81ED-4DB2-BD59-A6C34878D82A}">
                    <a16:rowId xmlns:a16="http://schemas.microsoft.com/office/drawing/2014/main" val="10007"/>
                  </a:ext>
                </a:extLst>
              </a:tr>
            </a:tbl>
          </a:graphicData>
        </a:graphic>
      </p:graphicFrame>
      <p:pic>
        <p:nvPicPr>
          <p:cNvPr id="5" name="Picture 4"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390552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mk-MK" sz="3300" kern="0" dirty="0" smtClean="0">
                <a:effectLst>
                  <a:outerShdw blurRad="38100" dist="38100" dir="2700000" algn="tl">
                    <a:srgbClr val="000000"/>
                  </a:outerShdw>
                </a:effectLst>
                <a:latin typeface="Calibri" panose="020F0502020204030204" pitchFamily="34" charset="0"/>
                <a:cs typeface="Calibri" panose="020F0502020204030204" pitchFamily="34" charset="0"/>
              </a:rPr>
              <a:t>Дијагноза на активен ММ</a:t>
            </a:r>
            <a:r>
              <a:rPr lang="en-US" sz="3300" kern="0" dirty="0" smtClean="0">
                <a:effectLst>
                  <a:outerShdw blurRad="38100" dist="38100" dir="2700000" algn="tl">
                    <a:srgbClr val="000000"/>
                  </a:outerShdw>
                </a:effectLst>
                <a:latin typeface="Calibri" panose="020F0502020204030204" pitchFamily="34" charset="0"/>
                <a:cs typeface="Calibri" panose="020F0502020204030204" pitchFamily="34" charset="0"/>
              </a:rPr>
              <a:t>:</a:t>
            </a:r>
            <a:endParaRPr lang="mk-MK" sz="3300" kern="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57199" y="2700632"/>
            <a:ext cx="5027233" cy="1725348"/>
          </a:xfrm>
        </p:spPr>
        <p:txBody>
          <a:bodyPr>
            <a:normAutofit fontScale="55000" lnSpcReduction="20000"/>
          </a:bodyPr>
          <a:lstStyle/>
          <a:p>
            <a:pPr>
              <a:lnSpc>
                <a:spcPct val="96000"/>
              </a:lnSpc>
              <a:spcBef>
                <a:spcPts val="3213"/>
              </a:spcBef>
            </a:pPr>
            <a:endParaRPr lang="en-US" altLang="mk-MK" dirty="0">
              <a:solidFill>
                <a:schemeClr val="tx1"/>
              </a:solidFill>
            </a:endParaRPr>
          </a:p>
          <a:p>
            <a:pPr marL="0" indent="0">
              <a:lnSpc>
                <a:spcPct val="96000"/>
              </a:lnSpc>
              <a:spcBef>
                <a:spcPts val="88"/>
              </a:spcBef>
              <a:buNone/>
            </a:pPr>
            <a:r>
              <a:rPr lang="en-US" altLang="mk-MK" sz="2600" dirty="0" smtClean="0">
                <a:solidFill>
                  <a:schemeClr val="tx1"/>
                </a:solidFill>
              </a:rPr>
              <a:t>* </a:t>
            </a:r>
            <a:r>
              <a:rPr lang="mk-MK" altLang="mk-MK" sz="3300" dirty="0">
                <a:solidFill>
                  <a:schemeClr val="tx1"/>
                </a:solidFill>
              </a:rPr>
              <a:t>Лабораториски анализи на крв и урина</a:t>
            </a:r>
            <a:endParaRPr lang="en-US" altLang="mk-MK" sz="3300" dirty="0">
              <a:solidFill>
                <a:schemeClr val="tx1"/>
              </a:solidFill>
            </a:endParaRPr>
          </a:p>
          <a:p>
            <a:pPr marL="0" indent="0">
              <a:lnSpc>
                <a:spcPct val="96000"/>
              </a:lnSpc>
              <a:spcBef>
                <a:spcPts val="50"/>
              </a:spcBef>
              <a:buNone/>
            </a:pPr>
            <a:r>
              <a:rPr lang="mk-MK" altLang="mk-MK" sz="3300" dirty="0">
                <a:solidFill>
                  <a:schemeClr val="tx1"/>
                </a:solidFill>
              </a:rPr>
              <a:t>	</a:t>
            </a:r>
            <a:r>
              <a:rPr lang="en-US" altLang="mk-MK" sz="3300" dirty="0">
                <a:solidFill>
                  <a:schemeClr val="tx1"/>
                </a:solidFill>
              </a:rPr>
              <a:t>–   </a:t>
            </a:r>
            <a:r>
              <a:rPr lang="mk-MK" altLang="mk-MK" sz="3300" dirty="0">
                <a:solidFill>
                  <a:schemeClr val="tx1"/>
                </a:solidFill>
              </a:rPr>
              <a:t>седиментација, крвна слика со диференцијална крвна размаска</a:t>
            </a:r>
          </a:p>
          <a:p>
            <a:pPr marL="0" indent="0">
              <a:lnSpc>
                <a:spcPct val="96000"/>
              </a:lnSpc>
              <a:spcBef>
                <a:spcPts val="50"/>
              </a:spcBef>
              <a:buNone/>
            </a:pPr>
            <a:r>
              <a:rPr lang="mk-MK" altLang="mk-MK" sz="3300" dirty="0">
                <a:solidFill>
                  <a:schemeClr val="tx1"/>
                </a:solidFill>
              </a:rPr>
              <a:t>	</a:t>
            </a:r>
            <a:r>
              <a:rPr lang="en-US" altLang="mk-MK" sz="3300" dirty="0">
                <a:solidFill>
                  <a:schemeClr val="tx1"/>
                </a:solidFill>
              </a:rPr>
              <a:t>–  </a:t>
            </a:r>
            <a:r>
              <a:rPr lang="mk-MK" altLang="mk-MK" sz="3300" dirty="0">
                <a:solidFill>
                  <a:schemeClr val="tx1"/>
                </a:solidFill>
              </a:rPr>
              <a:t>биохемиски анализи</a:t>
            </a:r>
            <a:r>
              <a:rPr lang="en-US" altLang="mk-MK" sz="3300" dirty="0">
                <a:solidFill>
                  <a:schemeClr val="tx1"/>
                </a:solidFill>
              </a:rPr>
              <a:t>: urea, </a:t>
            </a:r>
            <a:r>
              <a:rPr lang="en-US" altLang="mk-MK" sz="3300" dirty="0" err="1">
                <a:solidFill>
                  <a:schemeClr val="tx1"/>
                </a:solidFill>
              </a:rPr>
              <a:t>kreatinin</a:t>
            </a:r>
            <a:r>
              <a:rPr lang="en-US" altLang="mk-MK" sz="3300" dirty="0">
                <a:solidFill>
                  <a:schemeClr val="tx1"/>
                </a:solidFill>
              </a:rPr>
              <a:t>, TP, albumin, globulin, AST, ALT, </a:t>
            </a:r>
            <a:r>
              <a:rPr lang="en-US" altLang="mk-MK" sz="3300" dirty="0" err="1">
                <a:solidFill>
                  <a:schemeClr val="tx1"/>
                </a:solidFill>
              </a:rPr>
              <a:t>Acidum</a:t>
            </a:r>
            <a:r>
              <a:rPr lang="en-US" altLang="mk-MK" sz="3300" dirty="0">
                <a:solidFill>
                  <a:schemeClr val="tx1"/>
                </a:solidFill>
              </a:rPr>
              <a:t> </a:t>
            </a:r>
            <a:r>
              <a:rPr lang="en-US" altLang="mk-MK" sz="3300" dirty="0" err="1">
                <a:solidFill>
                  <a:schemeClr val="tx1"/>
                </a:solidFill>
              </a:rPr>
              <a:t>urikum</a:t>
            </a:r>
            <a:r>
              <a:rPr lang="en-US" altLang="mk-MK" sz="3300" dirty="0">
                <a:solidFill>
                  <a:schemeClr val="tx1"/>
                </a:solidFill>
              </a:rPr>
              <a:t>, LDH, Ca, K, Mg, </a:t>
            </a:r>
            <a:r>
              <a:rPr lang="el-GR" altLang="mk-MK" sz="3300" dirty="0">
                <a:solidFill>
                  <a:schemeClr val="tx1"/>
                </a:solidFill>
              </a:rPr>
              <a:t>β</a:t>
            </a:r>
            <a:r>
              <a:rPr lang="en-US" altLang="mk-MK" sz="3300" dirty="0">
                <a:solidFill>
                  <a:schemeClr val="tx1"/>
                </a:solidFill>
              </a:rPr>
              <a:t>2-macroglobulin, CRP</a:t>
            </a:r>
          </a:p>
          <a:p>
            <a:pPr marL="0" indent="0">
              <a:lnSpc>
                <a:spcPct val="96000"/>
              </a:lnSpc>
              <a:spcBef>
                <a:spcPts val="63"/>
              </a:spcBef>
              <a:buNone/>
            </a:pPr>
            <a:r>
              <a:rPr lang="mk-MK" altLang="mk-MK" sz="2600" dirty="0">
                <a:solidFill>
                  <a:schemeClr val="tx1"/>
                </a:solidFill>
              </a:rPr>
              <a:t>	</a:t>
            </a:r>
            <a:endParaRPr lang="mk-MK" sz="2600" dirty="0">
              <a:solidFill>
                <a:schemeClr val="tx1"/>
              </a:solidFill>
            </a:endParaRPr>
          </a:p>
        </p:txBody>
      </p:sp>
      <p:sp>
        <p:nvSpPr>
          <p:cNvPr id="111" name="object 27"/>
          <p:cNvSpPr>
            <a:spLocks noChangeArrowheads="1"/>
          </p:cNvSpPr>
          <p:nvPr/>
        </p:nvSpPr>
        <p:spPr bwMode="auto">
          <a:xfrm>
            <a:off x="5774395" y="4570565"/>
            <a:ext cx="1981201" cy="176882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mk-MK" altLang="mk-MK"/>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436494"/>
            <a:ext cx="1674433" cy="2133791"/>
          </a:xfrm>
          <a:prstGeom prst="rect">
            <a:avLst/>
          </a:prstGeom>
        </p:spPr>
      </p:pic>
      <p:sp>
        <p:nvSpPr>
          <p:cNvPr id="5" name="TextBox 4"/>
          <p:cNvSpPr txBox="1"/>
          <p:nvPr/>
        </p:nvSpPr>
        <p:spPr>
          <a:xfrm>
            <a:off x="457200" y="1733207"/>
            <a:ext cx="3733800" cy="1200329"/>
          </a:xfrm>
          <a:prstGeom prst="rect">
            <a:avLst/>
          </a:prstGeom>
          <a:noFill/>
        </p:spPr>
        <p:txBody>
          <a:bodyPr wrap="square" rtlCol="0">
            <a:spAutoFit/>
          </a:bodyPr>
          <a:lstStyle/>
          <a:p>
            <a:r>
              <a:rPr lang="mk-MK" altLang="mk-MK" dirty="0" smtClean="0"/>
              <a:t>* Земање </a:t>
            </a:r>
            <a:r>
              <a:rPr lang="mk-MK" altLang="mk-MK" dirty="0"/>
              <a:t>на детална медицинска анамнеза  и физикален преглед на пациентот</a:t>
            </a:r>
          </a:p>
          <a:p>
            <a:endParaRPr lang="mk-MK"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294" y="4432959"/>
            <a:ext cx="2192452" cy="204404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945" y="4425980"/>
            <a:ext cx="1829055" cy="2229161"/>
          </a:xfrm>
          <a:prstGeom prst="rect">
            <a:avLst/>
          </a:prstGeom>
        </p:spPr>
      </p:pic>
      <p:pic>
        <p:nvPicPr>
          <p:cNvPr id="9" name="Picture 8"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215768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mk-MK" sz="3600" dirty="0"/>
              <a:t>Дијагноза на активен ММ:</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345" y="4631454"/>
            <a:ext cx="1829055" cy="21529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6880" y="1316763"/>
            <a:ext cx="1834863" cy="1361876"/>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152400" y="2286000"/>
                <a:ext cx="5151120" cy="3970318"/>
              </a:xfrm>
              <a:prstGeom prst="rect">
                <a:avLst/>
              </a:prstGeom>
              <a:noFill/>
            </p:spPr>
            <p:txBody>
              <a:bodyPr wrap="square" rtlCol="0">
                <a:spAutoFit/>
              </a:bodyPr>
              <a:lstStyle/>
              <a:p>
                <a:endParaRPr lang="mk-MK" sz="1400" dirty="0">
                  <a:solidFill>
                    <a:schemeClr val="tx1"/>
                  </a:solidFill>
                  <a:latin typeface="Calibri" panose="020F0502020204030204" pitchFamily="34" charset="0"/>
                  <a:cs typeface="Calibri" panose="020F0502020204030204" pitchFamily="34" charset="0"/>
                </a:endParaRPr>
              </a:p>
              <a:p>
                <a:pPr marL="342900" indent="-342900">
                  <a:buFontTx/>
                  <a:buChar char="-"/>
                </a:pPr>
                <a:r>
                  <a:rPr lang="mk-MK" sz="1400" dirty="0">
                    <a:solidFill>
                      <a:schemeClr val="tx1"/>
                    </a:solidFill>
                    <a:latin typeface="Calibri" panose="020F0502020204030204" pitchFamily="34" charset="0"/>
                    <a:cs typeface="Calibri" panose="020F0502020204030204" pitchFamily="34" charset="0"/>
                  </a:rPr>
                  <a:t>Квалитативно одредување на М протеин во серум (парапротеин) и/или урина (</a:t>
                </a:r>
                <a:r>
                  <a:rPr lang="en-US" sz="1400" dirty="0">
                    <a:solidFill>
                      <a:schemeClr val="tx1"/>
                    </a:solidFill>
                    <a:latin typeface="Calibri" panose="020F0502020204030204" pitchFamily="34" charset="0"/>
                    <a:cs typeface="Calibri" panose="020F0502020204030204" pitchFamily="34" charset="0"/>
                  </a:rPr>
                  <a:t>BJ) </a:t>
                </a:r>
                <a:endParaRPr lang="mk-MK" sz="1400" dirty="0" smtClean="0">
                  <a:solidFill>
                    <a:schemeClr val="tx1"/>
                  </a:solidFill>
                  <a:latin typeface="Calibri" panose="020F0502020204030204" pitchFamily="34" charset="0"/>
                  <a:cs typeface="Calibri" panose="020F0502020204030204" pitchFamily="34" charset="0"/>
                </a:endParaRPr>
              </a:p>
              <a:p>
                <a:endParaRPr lang="mk-MK" sz="1400" dirty="0">
                  <a:solidFill>
                    <a:schemeClr val="tx1"/>
                  </a:solidFill>
                  <a:latin typeface="Calibri" panose="020F0502020204030204" pitchFamily="34" charset="0"/>
                  <a:cs typeface="Calibri" panose="020F0502020204030204" pitchFamily="34" charset="0"/>
                </a:endParaRPr>
              </a:p>
              <a:p>
                <a:r>
                  <a:rPr lang="mk-MK" sz="1400" dirty="0">
                    <a:solidFill>
                      <a:schemeClr val="tx1"/>
                    </a:solidFill>
                    <a:latin typeface="Calibri" panose="020F0502020204030204" pitchFamily="34" charset="0"/>
                    <a:cs typeface="Calibri" panose="020F0502020204030204" pitchFamily="34" charset="0"/>
                  </a:rPr>
                  <a:t>-       Електрофореза на протеини во урина (</a:t>
                </a:r>
                <a:r>
                  <a:rPr lang="en-US" sz="1400" dirty="0">
                    <a:solidFill>
                      <a:schemeClr val="tx1"/>
                    </a:solidFill>
                    <a:latin typeface="Calibri" panose="020F0502020204030204" pitchFamily="34" charset="0"/>
                    <a:cs typeface="Calibri" panose="020F0502020204030204" pitchFamily="34" charset="0"/>
                  </a:rPr>
                  <a:t>UPEP-</a:t>
                </a:r>
                <a:r>
                  <a:rPr lang="mk-MK" sz="1400" dirty="0">
                    <a:solidFill>
                      <a:schemeClr val="tx1"/>
                    </a:solidFill>
                    <a:latin typeface="Calibri" panose="020F0502020204030204" pitchFamily="34" charset="0"/>
                    <a:cs typeface="Calibri" panose="020F0502020204030204" pitchFamily="34" charset="0"/>
                  </a:rPr>
                  <a:t> 24</a:t>
                </a:r>
                <a:r>
                  <a:rPr lang="en-US" sz="1400" dirty="0">
                    <a:solidFill>
                      <a:schemeClr val="tx1"/>
                    </a:solidFill>
                    <a:latin typeface="Calibri" panose="020F0502020204030204" pitchFamily="34" charset="0"/>
                    <a:cs typeface="Calibri" panose="020F0502020204030204" pitchFamily="34" charset="0"/>
                  </a:rPr>
                  <a:t>h</a:t>
                </a:r>
                <a:r>
                  <a:rPr lang="mk-MK" sz="1400" dirty="0">
                    <a:solidFill>
                      <a:schemeClr val="tx1"/>
                    </a:solidFill>
                    <a:latin typeface="Calibri" panose="020F0502020204030204" pitchFamily="34" charset="0"/>
                    <a:cs typeface="Calibri" panose="020F0502020204030204" pitchFamily="34" charset="0"/>
                  </a:rPr>
                  <a:t> урина</a:t>
                </a:r>
                <a:r>
                  <a:rPr lang="en-US" sz="1400" dirty="0">
                    <a:solidFill>
                      <a:schemeClr val="tx1"/>
                    </a:solidFill>
                    <a:latin typeface="Calibri" panose="020F0502020204030204" pitchFamily="34" charset="0"/>
                    <a:cs typeface="Calibri" panose="020F0502020204030204" pitchFamily="34" charset="0"/>
                  </a:rPr>
                  <a:t>)</a:t>
                </a:r>
                <a:r>
                  <a:rPr lang="mk-MK" sz="1400" dirty="0">
                    <a:solidFill>
                      <a:schemeClr val="tx1"/>
                    </a:solidFill>
                    <a:latin typeface="Calibri" panose="020F0502020204030204" pitchFamily="34" charset="0"/>
                    <a:cs typeface="Calibri" panose="020F0502020204030204" pitchFamily="34" charset="0"/>
                  </a:rPr>
                  <a:t>              </a:t>
                </a:r>
              </a:p>
              <a:p>
                <a:r>
                  <a:rPr lang="mk-MK" sz="1400" dirty="0">
                    <a:solidFill>
                      <a:schemeClr val="tx1"/>
                    </a:solidFill>
                    <a:latin typeface="Calibri" panose="020F0502020204030204" pitchFamily="34" charset="0"/>
                    <a:cs typeface="Calibri" panose="020F0502020204030204" pitchFamily="34" charset="0"/>
                  </a:rPr>
                  <a:t>        квантификација на М протеин и </a:t>
                </a:r>
                <a:r>
                  <a:rPr lang="mk-MK" sz="1400" dirty="0" smtClean="0">
                    <a:solidFill>
                      <a:schemeClr val="tx1"/>
                    </a:solidFill>
                    <a:latin typeface="Calibri" panose="020F0502020204030204" pitchFamily="34" charset="0"/>
                    <a:cs typeface="Calibri" panose="020F0502020204030204" pitchFamily="34" charset="0"/>
                  </a:rPr>
                  <a:t>потврда </a:t>
                </a:r>
                <a:r>
                  <a:rPr lang="mk-MK" sz="1400" dirty="0">
                    <a:solidFill>
                      <a:schemeClr val="tx1"/>
                    </a:solidFill>
                    <a:latin typeface="Calibri" panose="020F0502020204030204" pitchFamily="34" charset="0"/>
                    <a:cs typeface="Calibri" panose="020F0502020204030204" pitchFamily="34" charset="0"/>
                  </a:rPr>
                  <a:t>за </a:t>
                </a:r>
                <a:r>
                  <a:rPr lang="mk-MK" sz="1400" dirty="0" smtClean="0">
                    <a:solidFill>
                      <a:schemeClr val="tx1"/>
                    </a:solidFill>
                    <a:latin typeface="Calibri" panose="020F0502020204030204" pitchFamily="34" charset="0"/>
                    <a:cs typeface="Calibri" panose="020F0502020204030204" pitchFamily="34" charset="0"/>
                  </a:rPr>
                  <a:t>моноклоналност</a:t>
                </a:r>
                <a:r>
                  <a:rPr lang="en-US" sz="1400" dirty="0" smtClean="0">
                    <a:solidFill>
                      <a:schemeClr val="tx1"/>
                    </a:solidFill>
                    <a:latin typeface="Calibri" panose="020F0502020204030204" pitchFamily="34" charset="0"/>
                    <a:cs typeface="Calibri" panose="020F0502020204030204" pitchFamily="34" charset="0"/>
                  </a:rPr>
                  <a:t> </a:t>
                </a:r>
                <a:r>
                  <a:rPr lang="mk-MK" sz="1400" dirty="0">
                    <a:latin typeface="Calibri" panose="020F0502020204030204" pitchFamily="34" charset="0"/>
                    <a:cs typeface="Calibri" panose="020F0502020204030204" pitchFamily="34" charset="0"/>
                  </a:rPr>
                  <a:t> </a:t>
                </a:r>
                <a:r>
                  <a:rPr lang="mk-MK" sz="1400" dirty="0" smtClean="0">
                    <a:latin typeface="Calibri" panose="020F0502020204030204" pitchFamily="34" charset="0"/>
                    <a:cs typeface="Calibri" panose="020F0502020204030204" pitchFamily="34" charset="0"/>
                  </a:rPr>
                  <a:t>   </a:t>
                </a:r>
                <a:r>
                  <a:rPr lang="en-US" sz="1400" dirty="0" smtClean="0">
                    <a:solidFill>
                      <a:schemeClr val="tx1"/>
                    </a:solidFill>
                    <a:latin typeface="Calibri" panose="020F0502020204030204" pitchFamily="34" charset="0"/>
                    <a:cs typeface="Calibri" panose="020F0502020204030204" pitchFamily="34" charset="0"/>
                  </a:rPr>
                  <a:t>(</a:t>
                </a:r>
                <a:r>
                  <a:rPr lang="mk-MK" sz="1400" dirty="0" smtClean="0">
                    <a:solidFill>
                      <a:schemeClr val="tx1"/>
                    </a:solidFill>
                    <a:latin typeface="Calibri" panose="020F0502020204030204" pitchFamily="34" charset="0"/>
                    <a:cs typeface="Calibri" panose="020F0502020204030204" pitchFamily="34" charset="0"/>
                  </a:rPr>
                  <a:t>ако поликлонална природа сугерира на други протеинурични заболувања)</a:t>
                </a:r>
              </a:p>
              <a:p>
                <a:endParaRPr lang="mk-MK" sz="1400" dirty="0">
                  <a:solidFill>
                    <a:schemeClr val="tx1"/>
                  </a:solidFill>
                  <a:latin typeface="Calibri" panose="020F0502020204030204" pitchFamily="34" charset="0"/>
                  <a:cs typeface="Calibri" panose="020F0502020204030204" pitchFamily="34" charset="0"/>
                </a:endParaRPr>
              </a:p>
              <a:p>
                <a:pPr marL="285750" indent="-285750">
                  <a:buFontTx/>
                  <a:buChar char="-"/>
                </a:pPr>
                <a14:m>
                  <m:oMath xmlns:m="http://schemas.openxmlformats.org/officeDocument/2006/math">
                    <m:r>
                      <a:rPr lang="mk-MK" sz="1400">
                        <a:solidFill>
                          <a:schemeClr val="tx1"/>
                        </a:solidFill>
                        <a:latin typeface="Cambria Math" panose="02040503050406030204" pitchFamily="18" charset="0"/>
                        <a:cs typeface="Times New Roman" panose="02020603050405020304" pitchFamily="18" charset="0"/>
                      </a:rPr>
                      <m:t>Нефелометри</m:t>
                    </m:r>
                    <m:r>
                      <a:rPr lang="mk-MK" sz="1400" i="1">
                        <a:solidFill>
                          <a:schemeClr val="tx1"/>
                        </a:solidFill>
                        <a:latin typeface="Cambria Math" panose="02040503050406030204" pitchFamily="18" charset="0"/>
                        <a:cs typeface="Times New Roman" panose="02020603050405020304" pitchFamily="18" charset="0"/>
                      </a:rPr>
                      <m:t>ска квантификација </m:t>
                    </m:r>
                  </m:oMath>
                </a14:m>
                <a:r>
                  <a:rPr lang="mk-MK" sz="1400" dirty="0">
                    <a:solidFill>
                      <a:schemeClr val="tx1"/>
                    </a:solidFill>
                    <a:latin typeface="Calibri" panose="020F0502020204030204" pitchFamily="34" charset="0"/>
                    <a:cs typeface="Calibri" panose="020F0502020204030204" pitchFamily="34" charset="0"/>
                  </a:rPr>
                  <a:t>на имуноглобулините - </a:t>
                </a:r>
                <a:r>
                  <a:rPr lang="en-US" sz="1400" dirty="0" err="1">
                    <a:solidFill>
                      <a:schemeClr val="tx1"/>
                    </a:solidFill>
                    <a:latin typeface="Calibri" panose="020F0502020204030204" pitchFamily="34" charset="0"/>
                    <a:cs typeface="Calibri" panose="020F0502020204030204" pitchFamily="34" charset="0"/>
                  </a:rPr>
                  <a:t>Freelite</a:t>
                </a:r>
                <a:r>
                  <a:rPr lang="en-US" sz="1400" dirty="0">
                    <a:solidFill>
                      <a:schemeClr val="tx1"/>
                    </a:solidFill>
                    <a:latin typeface="Calibri" panose="020F0502020204030204" pitchFamily="34" charset="0"/>
                    <a:cs typeface="Calibri" panose="020F0502020204030204" pitchFamily="34" charset="0"/>
                  </a:rPr>
                  <a:t> </a:t>
                </a:r>
                <a:r>
                  <a:rPr lang="en-US" sz="1400" dirty="0" smtClean="0">
                    <a:solidFill>
                      <a:schemeClr val="tx1"/>
                    </a:solidFill>
                    <a:latin typeface="Calibri" panose="020F0502020204030204" pitchFamily="34" charset="0"/>
                    <a:cs typeface="Calibri" panose="020F0502020204030204" pitchFamily="34" charset="0"/>
                  </a:rPr>
                  <a:t>chain test</a:t>
                </a:r>
                <a:r>
                  <a:rPr lang="mk-MK" sz="1400" dirty="0" smtClean="0">
                    <a:solidFill>
                      <a:schemeClr val="tx1"/>
                    </a:solidFill>
                    <a:latin typeface="Calibri" panose="020F0502020204030204" pitchFamily="34" charset="0"/>
                    <a:cs typeface="Calibri" panose="020F0502020204030204" pitchFamily="34" charset="0"/>
                  </a:rPr>
                  <a:t> </a:t>
                </a:r>
                <a:r>
                  <a:rPr lang="mk-MK" sz="1400" dirty="0">
                    <a:solidFill>
                      <a:schemeClr val="tx1"/>
                    </a:solidFill>
                    <a:latin typeface="Calibri" panose="020F0502020204030204" pitchFamily="34" charset="0"/>
                    <a:cs typeface="Calibri" panose="020F0502020204030204" pitchFamily="34" charset="0"/>
                  </a:rPr>
                  <a:t>(</a:t>
                </a:r>
                <a:r>
                  <a:rPr lang="en-US" sz="1400" dirty="0">
                    <a:solidFill>
                      <a:schemeClr val="tx1"/>
                    </a:solidFill>
                    <a:latin typeface="Calibri" panose="020F0502020204030204" pitchFamily="34" charset="0"/>
                    <a:cs typeface="Calibri" panose="020F0502020204030204" pitchFamily="34" charset="0"/>
                  </a:rPr>
                  <a:t>FLC</a:t>
                </a:r>
                <a:r>
                  <a:rPr lang="en-US" sz="1400" dirty="0" smtClean="0">
                    <a:solidFill>
                      <a:schemeClr val="tx1"/>
                    </a:solidFill>
                    <a:latin typeface="Calibri" panose="020F0502020204030204" pitchFamily="34" charset="0"/>
                    <a:cs typeface="Calibri" panose="020F0502020204030204" pitchFamily="34" charset="0"/>
                  </a:rPr>
                  <a:t>)</a:t>
                </a:r>
                <a:endParaRPr lang="mk-MK" sz="1400" dirty="0" smtClean="0">
                  <a:solidFill>
                    <a:schemeClr val="tx1"/>
                  </a:solidFill>
                  <a:latin typeface="Calibri" panose="020F0502020204030204" pitchFamily="34" charset="0"/>
                  <a:cs typeface="Calibri" panose="020F0502020204030204" pitchFamily="34" charset="0"/>
                </a:endParaRPr>
              </a:p>
              <a:p>
                <a:pPr marL="285750" indent="-285750">
                  <a:buFontTx/>
                  <a:buChar char="-"/>
                </a:pPr>
                <a:endParaRPr lang="mk-MK" sz="1400" dirty="0">
                  <a:solidFill>
                    <a:schemeClr val="tx1"/>
                  </a:solidFill>
                  <a:latin typeface="Calibri" panose="020F0502020204030204" pitchFamily="34" charset="0"/>
                  <a:cs typeface="Calibri" panose="020F0502020204030204" pitchFamily="34" charset="0"/>
                </a:endParaRPr>
              </a:p>
              <a:p>
                <a:pPr marL="285750" indent="-285750">
                  <a:buFontTx/>
                  <a:buChar char="-"/>
                </a:pPr>
                <a:r>
                  <a:rPr lang="mk-MK" sz="1400" dirty="0">
                    <a:solidFill>
                      <a:schemeClr val="tx1"/>
                    </a:solidFill>
                    <a:latin typeface="Calibri" panose="020F0502020204030204" pitchFamily="34" charset="0"/>
                    <a:cs typeface="Calibri" panose="020F0502020204030204" pitchFamily="34" charset="0"/>
                  </a:rPr>
                  <a:t>Карактеризација на тешки и лесни ланци со имунофиксација (</a:t>
                </a:r>
                <a:r>
                  <a:rPr lang="en-US" sz="1400" dirty="0">
                    <a:solidFill>
                      <a:schemeClr val="tx1"/>
                    </a:solidFill>
                    <a:latin typeface="Calibri" panose="020F0502020204030204" pitchFamily="34" charset="0"/>
                    <a:cs typeface="Calibri" panose="020F0502020204030204" pitchFamily="34" charset="0"/>
                  </a:rPr>
                  <a:t>IF)</a:t>
                </a:r>
                <a:r>
                  <a:rPr lang="mk-MK" sz="1400" dirty="0">
                    <a:solidFill>
                      <a:schemeClr val="tx1"/>
                    </a:solidFill>
                    <a:latin typeface="Calibri" panose="020F0502020204030204" pitchFamily="34" charset="0"/>
                    <a:cs typeface="Calibri" panose="020F0502020204030204" pitchFamily="34" charset="0"/>
                  </a:rPr>
                  <a:t>, соодност на капа:ламбда </a:t>
                </a:r>
                <a:r>
                  <a:rPr lang="en-US" sz="1400" dirty="0" smtClean="0">
                    <a:solidFill>
                      <a:schemeClr val="tx1"/>
                    </a:solidFill>
                    <a:latin typeface="Calibri" panose="020F0502020204030204" pitchFamily="34" charset="0"/>
                    <a:cs typeface="Calibri" panose="020F0502020204030204" pitchFamily="34" charset="0"/>
                  </a:rPr>
                  <a:t>ratio</a:t>
                </a:r>
                <a:endParaRPr lang="mk-MK" sz="1400" dirty="0" smtClean="0">
                  <a:solidFill>
                    <a:schemeClr val="tx1"/>
                  </a:solidFill>
                  <a:latin typeface="Calibri" panose="020F0502020204030204" pitchFamily="34" charset="0"/>
                  <a:cs typeface="Calibri" panose="020F0502020204030204" pitchFamily="34" charset="0"/>
                </a:endParaRPr>
              </a:p>
              <a:p>
                <a:endParaRPr lang="mk-MK" sz="1400" dirty="0">
                  <a:solidFill>
                    <a:schemeClr val="tx1"/>
                  </a:solidFill>
                  <a:latin typeface="Calibri" panose="020F0502020204030204" pitchFamily="34" charset="0"/>
                  <a:cs typeface="Calibri" panose="020F0502020204030204" pitchFamily="34" charset="0"/>
                </a:endParaRPr>
              </a:p>
              <a:p>
                <a:pPr marL="285750" indent="-285750">
                  <a:buFontTx/>
                  <a:buChar char="-"/>
                </a:pPr>
                <a:r>
                  <a:rPr lang="mk-MK" sz="1400" dirty="0" smtClean="0">
                    <a:solidFill>
                      <a:schemeClr val="tx1"/>
                    </a:solidFill>
                    <a:latin typeface="Calibri" panose="020F0502020204030204" pitchFamily="34" charset="0"/>
                    <a:cs typeface="Calibri" panose="020F0502020204030204" pitchFamily="34" charset="0"/>
                  </a:rPr>
                  <a:t>Одредување на очекувана гломеруларна филтрациона рата</a:t>
                </a:r>
                <a:r>
                  <a:rPr lang="en-US" sz="1400" dirty="0" smtClean="0">
                    <a:solidFill>
                      <a:schemeClr val="tx1"/>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(eGFR) &lt; 40mL/min</a:t>
                </a:r>
                <a:r>
                  <a:rPr lang="mk-MK" sz="1400" dirty="0">
                    <a:solidFill>
                      <a:schemeClr val="tx1"/>
                    </a:solidFill>
                    <a:latin typeface="Calibri" panose="020F0502020204030204" pitchFamily="34" charset="0"/>
                    <a:cs typeface="Calibri" panose="020F0502020204030204" pitchFamily="34" charset="0"/>
                  </a:rPr>
                  <a:t> (25-50% од пациентите)</a:t>
                </a:r>
                <a:endParaRPr lang="en-US" sz="1400" dirty="0">
                  <a:solidFill>
                    <a:schemeClr val="tx1"/>
                  </a:solidFill>
                  <a:latin typeface="Calibri" panose="020F0502020204030204" pitchFamily="34" charset="0"/>
                  <a:cs typeface="Calibri" panose="020F0502020204030204" pitchFamily="34" charset="0"/>
                </a:endParaRPr>
              </a:p>
              <a:p>
                <a:endParaRPr lang="mk-MK" sz="1400" dirty="0">
                  <a:solidFill>
                    <a:schemeClr val="tx1"/>
                  </a:solidFill>
                  <a:latin typeface="Calibri" panose="020F0502020204030204" pitchFamily="34" charset="0"/>
                  <a:cs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2400" y="2286000"/>
                <a:ext cx="5151120" cy="3970318"/>
              </a:xfrm>
              <a:prstGeom prst="rect">
                <a:avLst/>
              </a:prstGeom>
              <a:blipFill>
                <a:blip r:embed="rId4"/>
                <a:stretch>
                  <a:fillRect l="-355" r="-118"/>
                </a:stretch>
              </a:blipFill>
            </p:spPr>
            <p:txBody>
              <a:bodyPr/>
              <a:lstStyle/>
              <a:p>
                <a:r>
                  <a:rPr lang="mk-MK">
                    <a:noFill/>
                  </a:rPr>
                  <a:t> </a:t>
                </a:r>
              </a:p>
            </p:txBody>
          </p:sp>
        </mc:Fallback>
      </mc:AlternateContent>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5257800" y="2895600"/>
            <a:ext cx="3733800" cy="1583454"/>
          </a:xfrm>
          <a:prstGeom prst="rect">
            <a:avLst/>
          </a:prstGeom>
        </p:spPr>
      </p:pic>
      <p:pic>
        <p:nvPicPr>
          <p:cNvPr id="10" name="Picture 9"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2197236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mk-MK" sz="3600" dirty="0" smtClean="0"/>
              <a:t>Дијагноза на ММ</a:t>
            </a:r>
            <a:endParaRPr lang="mk-MK" sz="36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8927" y="1325407"/>
            <a:ext cx="2277745" cy="1972945"/>
          </a:xfrm>
          <a:prstGeom prst="rect">
            <a:avLst/>
          </a:prstGeom>
        </p:spPr>
      </p:pic>
      <p:sp>
        <p:nvSpPr>
          <p:cNvPr id="5" name="Rectangle 4"/>
          <p:cNvSpPr/>
          <p:nvPr/>
        </p:nvSpPr>
        <p:spPr>
          <a:xfrm>
            <a:off x="4038600" y="2776056"/>
            <a:ext cx="4572000" cy="2557944"/>
          </a:xfrm>
          <a:prstGeom prst="rect">
            <a:avLst/>
          </a:prstGeom>
        </p:spPr>
        <p:txBody>
          <a:bodyPr>
            <a:spAutoFit/>
          </a:bodyPr>
          <a:lstStyle/>
          <a:p>
            <a:pPr>
              <a:lnSpc>
                <a:spcPct val="96000"/>
              </a:lnSpc>
              <a:spcBef>
                <a:spcPts val="4063"/>
              </a:spcBef>
            </a:pPr>
            <a:r>
              <a:rPr lang="en-US" altLang="mk-MK" sz="1700" dirty="0" smtClean="0"/>
              <a:t>* </a:t>
            </a:r>
            <a:r>
              <a:rPr lang="mk-MK" altLang="mk-MK" sz="1700" dirty="0" smtClean="0"/>
              <a:t>Унилатерална аспирација на коскена срцевина или биопсија на илијачна коска, каде се докажуваат миеломски клетки кои се </a:t>
            </a:r>
            <a:r>
              <a:rPr lang="en-US" altLang="mk-MK" sz="1700" dirty="0"/>
              <a:t>CD </a:t>
            </a:r>
            <a:r>
              <a:rPr lang="en-US" altLang="mk-MK" sz="1700" dirty="0" smtClean="0"/>
              <a:t>138+</a:t>
            </a:r>
            <a:r>
              <a:rPr lang="mk-MK" altLang="mk-MK" sz="1700" dirty="0" smtClean="0"/>
              <a:t>, </a:t>
            </a:r>
            <a:r>
              <a:rPr lang="en-US" altLang="mk-MK" sz="1700" dirty="0" smtClean="0"/>
              <a:t>CD56+ </a:t>
            </a:r>
            <a:r>
              <a:rPr lang="mk-MK" altLang="mk-MK" sz="1700" dirty="0" smtClean="0"/>
              <a:t>и</a:t>
            </a:r>
            <a:r>
              <a:rPr lang="en-US" altLang="mk-MK" sz="1700" dirty="0" smtClean="0"/>
              <a:t> </a:t>
            </a:r>
            <a:r>
              <a:rPr lang="en-US" altLang="mk-MK" sz="1700" dirty="0"/>
              <a:t>CD 38+/CD45-</a:t>
            </a:r>
            <a:r>
              <a:rPr lang="mk-MK" altLang="mk-MK" sz="1700" dirty="0" smtClean="0"/>
              <a:t> </a:t>
            </a:r>
            <a:endParaRPr lang="en-US" altLang="mk-MK" sz="1700" dirty="0"/>
          </a:p>
          <a:p>
            <a:pPr>
              <a:lnSpc>
                <a:spcPct val="96000"/>
              </a:lnSpc>
              <a:spcBef>
                <a:spcPts val="813"/>
              </a:spcBef>
            </a:pPr>
            <a:r>
              <a:rPr lang="en-US" altLang="mk-MK" sz="1700" dirty="0"/>
              <a:t>	</a:t>
            </a:r>
            <a:r>
              <a:rPr lang="en-US" altLang="mk-MK" sz="1700" dirty="0" smtClean="0"/>
              <a:t>- </a:t>
            </a:r>
            <a:r>
              <a:rPr lang="en-US" altLang="mk-MK" sz="1700" dirty="0"/>
              <a:t>CD20 </a:t>
            </a:r>
            <a:r>
              <a:rPr lang="mk-MK" altLang="mk-MK" sz="1700" dirty="0"/>
              <a:t>+ се експресионира само кај 1</a:t>
            </a:r>
            <a:r>
              <a:rPr lang="en-US" altLang="mk-MK" sz="1700" dirty="0"/>
              <a:t>5-20% </a:t>
            </a:r>
            <a:r>
              <a:rPr lang="mk-MK" altLang="mk-MK" sz="1700" dirty="0"/>
              <a:t>од </a:t>
            </a:r>
            <a:r>
              <a:rPr lang="en-US" altLang="mk-MK" sz="1700" dirty="0"/>
              <a:t>MM </a:t>
            </a:r>
            <a:r>
              <a:rPr lang="mk-MK" altLang="mk-MK" sz="1700" dirty="0" smtClean="0"/>
              <a:t>пациентите</a:t>
            </a:r>
            <a:endParaRPr lang="en-US" altLang="mk-MK" sz="1700" dirty="0" smtClean="0"/>
          </a:p>
          <a:p>
            <a:pPr>
              <a:lnSpc>
                <a:spcPct val="96000"/>
              </a:lnSpc>
              <a:spcBef>
                <a:spcPts val="813"/>
              </a:spcBef>
            </a:pPr>
            <a:r>
              <a:rPr lang="en-US" altLang="mk-MK" sz="1700" dirty="0"/>
              <a:t>	</a:t>
            </a:r>
            <a:r>
              <a:rPr lang="en-US" altLang="mk-MK" sz="1700" dirty="0" smtClean="0"/>
              <a:t>- </a:t>
            </a:r>
            <a:r>
              <a:rPr lang="mk-MK" altLang="mk-MK" sz="1700" dirty="0" smtClean="0"/>
              <a:t>Клоналните </a:t>
            </a:r>
            <a:r>
              <a:rPr lang="mk-MK" altLang="mk-MK" sz="1700" dirty="0"/>
              <a:t>плазма клетки се</a:t>
            </a:r>
            <a:r>
              <a:rPr lang="en-US" altLang="mk-MK" sz="1700" dirty="0" smtClean="0"/>
              <a:t>: CD19-</a:t>
            </a:r>
            <a:r>
              <a:rPr lang="en-US" altLang="mk-MK" sz="1700" dirty="0"/>
              <a:t>/CD56+ </a:t>
            </a:r>
            <a:r>
              <a:rPr lang="mk-MK" altLang="mk-MK" sz="1700" dirty="0"/>
              <a:t>споредени со нормалните плазма клетки кои се </a:t>
            </a:r>
            <a:r>
              <a:rPr lang="en-US" altLang="mk-MK" sz="1700" dirty="0"/>
              <a:t>CD19+/</a:t>
            </a:r>
            <a:r>
              <a:rPr lang="en-US" altLang="mk-MK" sz="1700" dirty="0" smtClean="0"/>
              <a:t>CD56-</a:t>
            </a:r>
            <a:endParaRPr lang="en-US" altLang="mk-MK" sz="1700" dirty="0"/>
          </a:p>
        </p:txBody>
      </p:sp>
      <p:sp>
        <p:nvSpPr>
          <p:cNvPr id="6" name="object 26"/>
          <p:cNvSpPr>
            <a:spLocks noChangeArrowheads="1"/>
          </p:cNvSpPr>
          <p:nvPr/>
        </p:nvSpPr>
        <p:spPr bwMode="auto">
          <a:xfrm>
            <a:off x="395922" y="5105400"/>
            <a:ext cx="2190750" cy="15938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mk-MK" altLang="mk-MK"/>
          </a:p>
        </p:txBody>
      </p:sp>
      <p:pic>
        <p:nvPicPr>
          <p:cNvPr id="7" name="Picture 2" descr="Icon&#10;&#10;Description automatically generated">
            <a:extLst>
              <a:ext uri="{FF2B5EF4-FFF2-40B4-BE49-F238E27FC236}">
                <a16:creationId xmlns:a16="http://schemas.microsoft.com/office/drawing/2014/main" id="{DCE24B4B-E493-4284-AC65-261CA94110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3251998"/>
            <a:ext cx="1828800" cy="1729133"/>
          </a:xfrm>
          <a:prstGeom prst="rect">
            <a:avLst/>
          </a:prstGeom>
          <a:noFill/>
        </p:spPr>
      </p:pic>
      <p:pic>
        <p:nvPicPr>
          <p:cNvPr id="8" name="Picture 7"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137844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3" name="Title 2"/>
          <p:cNvSpPr>
            <a:spLocks noGrp="1"/>
          </p:cNvSpPr>
          <p:nvPr>
            <p:ph type="title"/>
          </p:nvPr>
        </p:nvSpPr>
        <p:spPr/>
        <p:txBody>
          <a:bodyPr>
            <a:normAutofit/>
          </a:bodyPr>
          <a:lstStyle/>
          <a:p>
            <a:r>
              <a:rPr lang="mk-MK" sz="3600" dirty="0" smtClean="0"/>
              <a:t>Дополнителни дијагностички алатки </a:t>
            </a:r>
            <a:br>
              <a:rPr lang="mk-MK" sz="3600" dirty="0" smtClean="0"/>
            </a:br>
            <a:r>
              <a:rPr lang="mk-MK" sz="3600" dirty="0" smtClean="0"/>
              <a:t>кај ММ</a:t>
            </a:r>
            <a:endParaRPr lang="mk-MK" sz="3600" dirty="0"/>
          </a:p>
        </p:txBody>
      </p:sp>
      <p:sp>
        <p:nvSpPr>
          <p:cNvPr id="5" name="Rectangle 4"/>
          <p:cNvSpPr/>
          <p:nvPr/>
        </p:nvSpPr>
        <p:spPr>
          <a:xfrm>
            <a:off x="762000" y="1931483"/>
            <a:ext cx="6781800" cy="1326004"/>
          </a:xfrm>
          <a:prstGeom prst="rect">
            <a:avLst/>
          </a:prstGeom>
        </p:spPr>
        <p:txBody>
          <a:bodyPr wrap="square">
            <a:spAutoFit/>
          </a:bodyPr>
          <a:lstStyle/>
          <a:p>
            <a:pPr indent="457200" algn="ctr">
              <a:lnSpc>
                <a:spcPct val="150000"/>
              </a:lnSpc>
              <a:spcAft>
                <a:spcPts val="800"/>
              </a:spcAft>
            </a:pPr>
            <a:r>
              <a:rPr lang="mk-MK" sz="1400" b="1" dirty="0">
                <a:latin typeface="Calibri" panose="020F0502020204030204" pitchFamily="34" charset="0"/>
                <a:ea typeface="Calibri" panose="020F0502020204030204" pitchFamily="34" charset="0"/>
                <a:cs typeface="Calibri" panose="020F0502020204030204" pitchFamily="34" charset="0"/>
              </a:rPr>
              <a:t>Цитогенетиката (кариотипизацијата) и молекуларните анализи (FISH), се алатки кои се користат при дијагноза, </a:t>
            </a:r>
            <a:r>
              <a:rPr lang="mk-MK" sz="1400" b="1" dirty="0" smtClean="0">
                <a:latin typeface="Calibri" panose="020F0502020204030204" pitchFamily="34" charset="0"/>
                <a:ea typeface="Calibri" panose="020F0502020204030204" pitchFamily="34" charset="0"/>
                <a:cs typeface="Calibri" panose="020F0502020204030204" pitchFamily="34" charset="0"/>
              </a:rPr>
              <a:t>процена на ризик, одлука </a:t>
            </a:r>
            <a:r>
              <a:rPr lang="mk-MK" sz="1400" b="1" dirty="0">
                <a:latin typeface="Calibri" panose="020F0502020204030204" pitchFamily="34" charset="0"/>
                <a:ea typeface="Calibri" panose="020F0502020204030204" pitchFamily="34" charset="0"/>
                <a:cs typeface="Calibri" panose="020F0502020204030204" pitchFamily="34" charset="0"/>
              </a:rPr>
              <a:t>за третман, процена на терапискиот одговор и за предвидување на релапс на основното заболување. </a:t>
            </a:r>
            <a:r>
              <a:rPr lang="mk-MK" sz="1050" b="1" dirty="0">
                <a:latin typeface="Calibri" panose="020F0502020204030204" pitchFamily="34" charset="0"/>
                <a:ea typeface="Calibri" panose="020F0502020204030204" pitchFamily="34" charset="0"/>
                <a:cs typeface="Times New Roman" panose="02020603050405020304" pitchFamily="18" charset="0"/>
              </a:rPr>
              <a:t> </a:t>
            </a:r>
            <a:endParaRPr lang="mk-MK" sz="1600" b="1"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mk-MK"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936490" y="3352800"/>
            <a:ext cx="3597910" cy="195516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04" y="3352800"/>
            <a:ext cx="3505753" cy="2443914"/>
          </a:xfrm>
          <a:prstGeom prst="rect">
            <a:avLst/>
          </a:prstGeom>
        </p:spPr>
      </p:pic>
      <p:sp>
        <p:nvSpPr>
          <p:cNvPr id="8" name="TextBox 7"/>
          <p:cNvSpPr txBox="1"/>
          <p:nvPr/>
        </p:nvSpPr>
        <p:spPr>
          <a:xfrm>
            <a:off x="1219200" y="5987340"/>
            <a:ext cx="2683748" cy="461665"/>
          </a:xfrm>
          <a:prstGeom prst="rect">
            <a:avLst/>
          </a:prstGeom>
          <a:noFill/>
        </p:spPr>
        <p:txBody>
          <a:bodyPr wrap="none" rtlCol="0">
            <a:spAutoFit/>
          </a:bodyPr>
          <a:lstStyle/>
          <a:p>
            <a:r>
              <a:rPr lang="mk-MK" sz="1200" b="1" dirty="0" smtClean="0"/>
              <a:t>Хипердиплоиден кариотип кај ММ </a:t>
            </a:r>
          </a:p>
          <a:p>
            <a:r>
              <a:rPr lang="mk-MK" sz="1200" b="1" dirty="0" smtClean="0"/>
              <a:t>со структурни и нумерички промени</a:t>
            </a:r>
            <a:endParaRPr lang="mk-MK" sz="1200" b="1" dirty="0"/>
          </a:p>
        </p:txBody>
      </p:sp>
      <p:sp>
        <p:nvSpPr>
          <p:cNvPr id="9" name="TextBox 8"/>
          <p:cNvSpPr txBox="1"/>
          <p:nvPr/>
        </p:nvSpPr>
        <p:spPr>
          <a:xfrm>
            <a:off x="5181600" y="5840774"/>
            <a:ext cx="2939853" cy="646331"/>
          </a:xfrm>
          <a:prstGeom prst="rect">
            <a:avLst/>
          </a:prstGeom>
          <a:noFill/>
        </p:spPr>
        <p:txBody>
          <a:bodyPr wrap="square" rtlCol="0">
            <a:spAutoFit/>
          </a:bodyPr>
          <a:lstStyle/>
          <a:p>
            <a:r>
              <a:rPr lang="en-US" sz="1200" b="1" dirty="0"/>
              <a:t>Fluorescent in </a:t>
            </a:r>
            <a:r>
              <a:rPr lang="en-US" sz="1200" b="1" dirty="0" err="1"/>
              <a:t>Sity</a:t>
            </a:r>
            <a:r>
              <a:rPr lang="en-US" sz="1200" b="1" dirty="0"/>
              <a:t> </a:t>
            </a:r>
            <a:r>
              <a:rPr lang="en-US" sz="1200" b="1" dirty="0" err="1"/>
              <a:t>Hybridisation</a:t>
            </a:r>
            <a:r>
              <a:rPr lang="en-US" sz="1200" b="1" dirty="0"/>
              <a:t> (FISH) </a:t>
            </a:r>
            <a:r>
              <a:rPr lang="mk-MK" sz="1200" b="1" dirty="0"/>
              <a:t>за детекција на </a:t>
            </a:r>
            <a:r>
              <a:rPr lang="en-US" sz="1200" b="1" dirty="0"/>
              <a:t>del17p, t(4;14), t(14;16), </a:t>
            </a:r>
            <a:r>
              <a:rPr lang="en-US" sz="1200" b="1" dirty="0" err="1"/>
              <a:t>ampl</a:t>
            </a:r>
            <a:r>
              <a:rPr lang="en-US" sz="1200" b="1" dirty="0"/>
              <a:t> 1q, gain 1q, t(11;14).</a:t>
            </a:r>
            <a:endParaRPr lang="mk-MK" sz="1200" b="1" dirty="0"/>
          </a:p>
        </p:txBody>
      </p:sp>
    </p:spTree>
    <p:extLst>
      <p:ext uri="{BB962C8B-B14F-4D97-AF65-F5344CB8AC3E}">
        <p14:creationId xmlns:p14="http://schemas.microsoft.com/office/powerpoint/2010/main" val="263328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4" name="Title 3"/>
          <p:cNvSpPr>
            <a:spLocks noGrp="1"/>
          </p:cNvSpPr>
          <p:nvPr>
            <p:ph type="title"/>
          </p:nvPr>
        </p:nvSpPr>
        <p:spPr/>
        <p:txBody>
          <a:bodyPr>
            <a:normAutofit/>
          </a:bodyPr>
          <a:lstStyle/>
          <a:p>
            <a:r>
              <a:rPr lang="mk-MK" sz="3600" dirty="0" smtClean="0"/>
              <a:t>Дефиниција</a:t>
            </a:r>
            <a:endParaRPr lang="mk-MK" sz="3600" dirty="0"/>
          </a:p>
        </p:txBody>
      </p:sp>
      <p:pic>
        <p:nvPicPr>
          <p:cNvPr id="38" name="Picture 37">
            <a:extLst>
              <a:ext uri="{FF2B5EF4-FFF2-40B4-BE49-F238E27FC236}">
                <a16:creationId xmlns:a16="http://schemas.microsoft.com/office/drawing/2014/main" id="{941B9A42-8B4C-069D-D04F-064B2C0697D0}"/>
              </a:ext>
            </a:extLst>
          </p:cNvPr>
          <p:cNvPicPr>
            <a:picLocks noChangeAspect="1" noChangeArrowheads="1"/>
          </p:cNvPicPr>
          <p:nvPr/>
        </p:nvPicPr>
        <p:blipFill>
          <a:blip r:embed="rId4" cstate="print"/>
          <a:srcRect/>
          <a:stretch>
            <a:fillRect/>
          </a:stretch>
        </p:blipFill>
        <p:spPr bwMode="auto">
          <a:xfrm>
            <a:off x="484729" y="2286000"/>
            <a:ext cx="2354901" cy="1771650"/>
          </a:xfrm>
          <a:prstGeom prst="rect">
            <a:avLst/>
          </a:prstGeom>
          <a:noFill/>
          <a:ln w="9525" cap="flat" cmpd="sng" algn="ctr">
            <a:noFill/>
            <a:prstDash val="solid"/>
            <a:miter lim="800000"/>
            <a:headEnd/>
            <a:tailEnd/>
          </a:ln>
          <a:effectLst>
            <a:reflection blurRad="6350" stA="52000" endA="300" endPos="35000" dir="5400000" sy="-100000" algn="bl" rotWithShape="0"/>
          </a:effectLst>
        </p:spPr>
      </p:pic>
      <p:pic>
        <p:nvPicPr>
          <p:cNvPr id="50" name="Picture 49">
            <a:extLst>
              <a:ext uri="{FF2B5EF4-FFF2-40B4-BE49-F238E27FC236}">
                <a16:creationId xmlns:a16="http://schemas.microsoft.com/office/drawing/2014/main" id="{6F437932-86C1-683A-AEB1-380D02196AD0}"/>
              </a:ext>
            </a:extLst>
          </p:cNvPr>
          <p:cNvPicPr>
            <a:picLocks noChangeAspect="1" noChangeArrowheads="1"/>
          </p:cNvPicPr>
          <p:nvPr/>
        </p:nvPicPr>
        <p:blipFill>
          <a:blip r:embed="rId5" cstate="print"/>
          <a:srcRect/>
          <a:stretch>
            <a:fillRect/>
          </a:stretch>
        </p:blipFill>
        <p:spPr bwMode="auto">
          <a:xfrm>
            <a:off x="3271644" y="2286000"/>
            <a:ext cx="2514600" cy="1779023"/>
          </a:xfrm>
          <a:prstGeom prst="rect">
            <a:avLst/>
          </a:prstGeom>
          <a:noFill/>
          <a:ln w="9525" cap="flat" cmpd="sng" algn="ctr">
            <a:noFill/>
            <a:prstDash val="solid"/>
            <a:miter lim="800000"/>
            <a:headEnd/>
            <a:tailEnd/>
          </a:ln>
          <a:effectLst>
            <a:reflection blurRad="6350" stA="52000" endA="300" endPos="35000" dir="5400000" sy="-100000" algn="bl" rotWithShape="0"/>
          </a:effectLst>
        </p:spPr>
      </p:pic>
      <p:pic>
        <p:nvPicPr>
          <p:cNvPr id="51" name="Picture 50">
            <a:extLst>
              <a:ext uri="{FF2B5EF4-FFF2-40B4-BE49-F238E27FC236}">
                <a16:creationId xmlns:a16="http://schemas.microsoft.com/office/drawing/2014/main" id="{DECB3B19-4BCC-7E5B-B6D8-E78DF97A1F70}"/>
              </a:ext>
            </a:extLst>
          </p:cNvPr>
          <p:cNvPicPr>
            <a:picLocks noChangeAspect="1" noChangeArrowheads="1"/>
          </p:cNvPicPr>
          <p:nvPr/>
        </p:nvPicPr>
        <p:blipFill>
          <a:blip r:embed="rId6" cstate="print"/>
          <a:srcRect/>
          <a:stretch>
            <a:fillRect/>
          </a:stretch>
        </p:blipFill>
        <p:spPr bwMode="auto">
          <a:xfrm>
            <a:off x="6319170" y="2286000"/>
            <a:ext cx="2133600" cy="1761369"/>
          </a:xfrm>
          <a:prstGeom prst="rect">
            <a:avLst/>
          </a:prstGeom>
          <a:noFill/>
          <a:ln w="9525" cap="flat" cmpd="sng" algn="ctr">
            <a:noFill/>
            <a:prstDash val="solid"/>
            <a:miter lim="800000"/>
            <a:headEnd/>
            <a:tailEnd/>
          </a:ln>
          <a:effectLst>
            <a:reflection blurRad="6350" stA="52000" endA="300" endPos="35000" dir="5400000" sy="-100000" algn="bl" rotWithShape="0"/>
          </a:effectLst>
        </p:spPr>
      </p:pic>
      <p:sp>
        <p:nvSpPr>
          <p:cNvPr id="52" name="TextBox 9">
            <a:extLst>
              <a:ext uri="{FF2B5EF4-FFF2-40B4-BE49-F238E27FC236}">
                <a16:creationId xmlns:a16="http://schemas.microsoft.com/office/drawing/2014/main" id="{CE86359B-3C21-5183-4EC3-99672D340459}"/>
              </a:ext>
            </a:extLst>
          </p:cNvPr>
          <p:cNvSpPr txBox="1"/>
          <p:nvPr/>
        </p:nvSpPr>
        <p:spPr>
          <a:xfrm>
            <a:off x="731674" y="5027780"/>
            <a:ext cx="7927597"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k-MK" dirty="0">
                <a:solidFill>
                  <a:srgbClr val="C00000"/>
                </a:solidFill>
                <a:latin typeface="Times New Roman" panose="02020603050405020304" pitchFamily="18" charset="0"/>
                <a:cs typeface="Times New Roman" panose="02020603050405020304" pitchFamily="18" charset="0"/>
              </a:rPr>
              <a:t>Моноклоналните гамапатии се карактериизираат со постоење на плазма клеточни клонови во коскената срцевина кои продуцираат моноклонален М протеин  во серум и/или урина и предзвикуваат миеломски асоцирани органски оштетувања: хиперкалцемија, бубрежно оштетување, анемија и литички коскени лезии (</a:t>
            </a:r>
            <a:r>
              <a:rPr lang="en-US" dirty="0">
                <a:solidFill>
                  <a:srgbClr val="C00000"/>
                </a:solidFill>
                <a:latin typeface="Times New Roman" panose="02020603050405020304" pitchFamily="18" charset="0"/>
                <a:cs typeface="Times New Roman" panose="02020603050405020304" pitchFamily="18" charset="0"/>
              </a:rPr>
              <a:t>CRAB)</a:t>
            </a:r>
            <a:endParaRPr lang="mk-MK"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883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2" name="Content Placeholder 1"/>
          <p:cNvSpPr>
            <a:spLocks noGrp="1"/>
          </p:cNvSpPr>
          <p:nvPr>
            <p:ph idx="1"/>
          </p:nvPr>
        </p:nvSpPr>
        <p:spPr>
          <a:xfrm>
            <a:off x="189303" y="2026349"/>
            <a:ext cx="3581400" cy="4495800"/>
          </a:xfrm>
        </p:spPr>
        <p:txBody>
          <a:bodyPr>
            <a:normAutofit/>
          </a:bodyPr>
          <a:lstStyle/>
          <a:p>
            <a:pPr marL="0" indent="0">
              <a:spcBef>
                <a:spcPts val="100"/>
              </a:spcBef>
              <a:buNone/>
            </a:pPr>
            <a:r>
              <a:rPr lang="mk-MK" altLang="mk-MK" sz="1700" dirty="0">
                <a:solidFill>
                  <a:schemeClr val="tx1"/>
                </a:solidFill>
              </a:rPr>
              <a:t>	</a:t>
            </a:r>
            <a:r>
              <a:rPr lang="en-US" altLang="mk-MK" sz="1700" b="1" dirty="0" smtClean="0">
                <a:solidFill>
                  <a:schemeClr val="tx1"/>
                </a:solidFill>
              </a:rPr>
              <a:t>–  </a:t>
            </a:r>
            <a:r>
              <a:rPr lang="mk-MK" altLang="mk-MK" sz="1700" b="1" dirty="0" smtClean="0">
                <a:solidFill>
                  <a:schemeClr val="tx1"/>
                </a:solidFill>
              </a:rPr>
              <a:t>конвенционална</a:t>
            </a:r>
            <a:r>
              <a:rPr lang="en-US" altLang="mk-MK" sz="1700" b="1" dirty="0" smtClean="0">
                <a:solidFill>
                  <a:schemeClr val="tx1"/>
                </a:solidFill>
              </a:rPr>
              <a:t> </a:t>
            </a:r>
            <a:r>
              <a:rPr lang="mk-MK" altLang="mk-MK" sz="1700" b="1" dirty="0">
                <a:solidFill>
                  <a:schemeClr val="tx1"/>
                </a:solidFill>
              </a:rPr>
              <a:t>радиографија </a:t>
            </a:r>
            <a:r>
              <a:rPr lang="en-US" altLang="mk-MK" sz="1700" b="1" dirty="0" smtClean="0">
                <a:solidFill>
                  <a:schemeClr val="tx1"/>
                </a:solidFill>
              </a:rPr>
              <a:t>RTG </a:t>
            </a:r>
            <a:r>
              <a:rPr lang="mk-MK" altLang="mk-MK" sz="1700" b="1" dirty="0" smtClean="0">
                <a:solidFill>
                  <a:schemeClr val="tx1"/>
                </a:solidFill>
              </a:rPr>
              <a:t>на </a:t>
            </a:r>
            <a:r>
              <a:rPr lang="mk-MK" altLang="mk-MK" sz="1700" b="1" dirty="0">
                <a:solidFill>
                  <a:schemeClr val="tx1"/>
                </a:solidFill>
              </a:rPr>
              <a:t>кичма</a:t>
            </a:r>
            <a:r>
              <a:rPr lang="mk-MK" altLang="mk-MK" sz="1700" b="1" dirty="0" smtClean="0">
                <a:solidFill>
                  <a:schemeClr val="tx1"/>
                </a:solidFill>
              </a:rPr>
              <a:t>, карлица, калварија,  хумерус, фемур</a:t>
            </a:r>
            <a:endParaRPr lang="en-US" altLang="mk-MK" sz="1700" b="1" dirty="0">
              <a:solidFill>
                <a:schemeClr val="tx1"/>
              </a:solidFill>
            </a:endParaRPr>
          </a:p>
          <a:p>
            <a:pPr marL="0" indent="0">
              <a:spcBef>
                <a:spcPts val="63"/>
              </a:spcBef>
              <a:buNone/>
            </a:pPr>
            <a:r>
              <a:rPr lang="mk-MK" altLang="mk-MK" sz="1700" b="1" dirty="0" smtClean="0">
                <a:solidFill>
                  <a:schemeClr val="tx1"/>
                </a:solidFill>
              </a:rPr>
              <a:t>	</a:t>
            </a:r>
            <a:r>
              <a:rPr lang="en-US" altLang="mk-MK" sz="1700" b="1" dirty="0" smtClean="0">
                <a:solidFill>
                  <a:schemeClr val="tx1"/>
                </a:solidFill>
              </a:rPr>
              <a:t>–   </a:t>
            </a:r>
            <a:r>
              <a:rPr lang="en-US" altLang="mk-MK" sz="1700" b="1" dirty="0">
                <a:solidFill>
                  <a:schemeClr val="tx1"/>
                </a:solidFill>
              </a:rPr>
              <a:t>MRI </a:t>
            </a:r>
            <a:r>
              <a:rPr lang="mk-MK" altLang="mk-MK" sz="1700" b="1" dirty="0">
                <a:solidFill>
                  <a:schemeClr val="tx1"/>
                </a:solidFill>
              </a:rPr>
              <a:t>за дијагноза на компресија на медула </a:t>
            </a:r>
            <a:r>
              <a:rPr lang="mk-MK" altLang="mk-MK" sz="1700" b="1" dirty="0" smtClean="0">
                <a:solidFill>
                  <a:schemeClr val="tx1"/>
                </a:solidFill>
              </a:rPr>
              <a:t>	     спиналис која е посензитивна метода како и за детекција на аваскуларна некроза на фемур и депозити со амилоид</a:t>
            </a:r>
            <a:endParaRPr lang="en-US" altLang="mk-MK" sz="1700" b="1" dirty="0" smtClean="0">
              <a:solidFill>
                <a:schemeClr val="tx1"/>
              </a:solidFill>
            </a:endParaRPr>
          </a:p>
          <a:p>
            <a:pPr marL="0" indent="0">
              <a:spcBef>
                <a:spcPts val="75"/>
              </a:spcBef>
              <a:buNone/>
            </a:pPr>
            <a:r>
              <a:rPr lang="en-US" altLang="mk-MK" sz="1700" b="1" dirty="0" smtClean="0">
                <a:solidFill>
                  <a:schemeClr val="tx1"/>
                </a:solidFill>
              </a:rPr>
              <a:t>	- CT </a:t>
            </a:r>
            <a:r>
              <a:rPr lang="mk-MK" altLang="mk-MK" sz="1700" b="1" dirty="0">
                <a:solidFill>
                  <a:schemeClr val="tx1"/>
                </a:solidFill>
              </a:rPr>
              <a:t>за </a:t>
            </a:r>
            <a:r>
              <a:rPr lang="mk-MK" altLang="mk-MK" sz="1700" b="1" dirty="0" smtClean="0">
                <a:solidFill>
                  <a:schemeClr val="tx1"/>
                </a:solidFill>
              </a:rPr>
              <a:t>екстрамедуларен ММ, со дијагностичка сензитивност и специфичност, со избегнување на ризик од дополнителни фрактури и нестабилност</a:t>
            </a:r>
            <a:endParaRPr lang="en-US" altLang="mk-MK" sz="1700" b="1" dirty="0" smtClean="0">
              <a:solidFill>
                <a:schemeClr val="tx1"/>
              </a:solidFill>
            </a:endParaRPr>
          </a:p>
          <a:p>
            <a:pPr>
              <a:lnSpc>
                <a:spcPct val="96000"/>
              </a:lnSpc>
              <a:spcBef>
                <a:spcPts val="75"/>
              </a:spcBef>
            </a:pPr>
            <a:endParaRPr lang="en-US" altLang="mk-MK" sz="1700" dirty="0">
              <a:solidFill>
                <a:schemeClr val="tx1"/>
              </a:solidFill>
            </a:endParaRPr>
          </a:p>
        </p:txBody>
      </p:sp>
      <p:sp>
        <p:nvSpPr>
          <p:cNvPr id="3" name="Title 2"/>
          <p:cNvSpPr>
            <a:spLocks noGrp="1"/>
          </p:cNvSpPr>
          <p:nvPr>
            <p:ph type="title"/>
          </p:nvPr>
        </p:nvSpPr>
        <p:spPr/>
        <p:txBody>
          <a:bodyPr>
            <a:normAutofit/>
          </a:bodyPr>
          <a:lstStyle/>
          <a:p>
            <a:r>
              <a:rPr lang="mk-MK" sz="3200" dirty="0" smtClean="0"/>
              <a:t>Имиџинг техники при дијагноза на </a:t>
            </a:r>
            <a:r>
              <a:rPr lang="en-US" sz="3200" dirty="0" smtClean="0"/>
              <a:t>MM</a:t>
            </a:r>
            <a:r>
              <a:rPr lang="mk-MK" sz="3200" dirty="0" smtClean="0"/>
              <a:t> </a:t>
            </a:r>
            <a:endParaRPr lang="mk-MK" sz="3200" dirty="0"/>
          </a:p>
        </p:txBody>
      </p:sp>
      <p:sp>
        <p:nvSpPr>
          <p:cNvPr id="4" name="object 25"/>
          <p:cNvSpPr>
            <a:spLocks noChangeArrowheads="1"/>
          </p:cNvSpPr>
          <p:nvPr/>
        </p:nvSpPr>
        <p:spPr bwMode="auto">
          <a:xfrm>
            <a:off x="6477000" y="1676400"/>
            <a:ext cx="2144009" cy="2133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mk-MK" altLang="mk-MK"/>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620" y="4384348"/>
            <a:ext cx="2051539" cy="2209800"/>
          </a:xfrm>
          <a:prstGeom prst="rect">
            <a:avLst/>
          </a:prstGeom>
        </p:spPr>
      </p:pic>
      <p:sp>
        <p:nvSpPr>
          <p:cNvPr id="7" name="object 24"/>
          <p:cNvSpPr>
            <a:spLocks noChangeArrowheads="1"/>
          </p:cNvSpPr>
          <p:nvPr/>
        </p:nvSpPr>
        <p:spPr bwMode="auto">
          <a:xfrm>
            <a:off x="4237069" y="2190856"/>
            <a:ext cx="563531" cy="160893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mk-MK" altLang="mk-MK"/>
          </a:p>
        </p:txBody>
      </p:sp>
      <p:sp>
        <p:nvSpPr>
          <p:cNvPr id="8" name="object 6"/>
          <p:cNvSpPr>
            <a:spLocks noChangeArrowheads="1"/>
          </p:cNvSpPr>
          <p:nvPr/>
        </p:nvSpPr>
        <p:spPr bwMode="auto">
          <a:xfrm>
            <a:off x="5812863" y="2198711"/>
            <a:ext cx="453729" cy="1611289"/>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mk-MK" altLang="mk-MK">
              <a:latin typeface="Franklin Gothic Book" panose="020B0503020102020204" pitchFamily="34" charset="0"/>
            </a:endParaRPr>
          </a:p>
        </p:txBody>
      </p:sp>
      <p:sp>
        <p:nvSpPr>
          <p:cNvPr id="9" name="object 7"/>
          <p:cNvSpPr>
            <a:spLocks noChangeArrowheads="1"/>
          </p:cNvSpPr>
          <p:nvPr/>
        </p:nvSpPr>
        <p:spPr bwMode="auto">
          <a:xfrm>
            <a:off x="4926954" y="2190856"/>
            <a:ext cx="651933" cy="160893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mk-MK" altLang="mk-MK">
              <a:latin typeface="Franklin Gothic Book" panose="020B0503020102020204" pitchFamily="34" charset="0"/>
            </a:endParaRPr>
          </a:p>
        </p:txBody>
      </p:sp>
      <p:sp>
        <p:nvSpPr>
          <p:cNvPr id="12" name="object 6"/>
          <p:cNvSpPr>
            <a:spLocks noChangeArrowheads="1"/>
          </p:cNvSpPr>
          <p:nvPr/>
        </p:nvSpPr>
        <p:spPr bwMode="auto">
          <a:xfrm>
            <a:off x="5725255" y="4267200"/>
            <a:ext cx="914400" cy="2224469"/>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mk-MK" altLang="mk-MK">
              <a:latin typeface="Franklin Gothic Book" panose="020B0503020102020204" pitchFamily="34" charset="0"/>
            </a:endParaRPr>
          </a:p>
        </p:txBody>
      </p:sp>
      <p:sp>
        <p:nvSpPr>
          <p:cNvPr id="13" name="object 7"/>
          <p:cNvSpPr>
            <a:spLocks noChangeArrowheads="1"/>
          </p:cNvSpPr>
          <p:nvPr/>
        </p:nvSpPr>
        <p:spPr bwMode="auto">
          <a:xfrm>
            <a:off x="6858000" y="4267200"/>
            <a:ext cx="1361345" cy="2224469"/>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mk-MK" altLang="mk-MK">
              <a:latin typeface="Franklin Gothic Book" panose="020B0503020102020204" pitchFamily="34" charset="0"/>
            </a:endParaRPr>
          </a:p>
        </p:txBody>
      </p:sp>
    </p:spTree>
    <p:extLst>
      <p:ext uri="{BB962C8B-B14F-4D97-AF65-F5344CB8AC3E}">
        <p14:creationId xmlns:p14="http://schemas.microsoft.com/office/powerpoint/2010/main" val="1570663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PET scan </a:t>
            </a:r>
            <a:r>
              <a:rPr lang="mk-MK" sz="3200" dirty="0" smtClean="0"/>
              <a:t>и </a:t>
            </a:r>
            <a:r>
              <a:rPr lang="en-US" sz="3200" dirty="0" smtClean="0"/>
              <a:t>MRI </a:t>
            </a:r>
            <a:r>
              <a:rPr lang="mk-MK" sz="3200" dirty="0" smtClean="0"/>
              <a:t>дијагностички процедури кај новодијагностициран </a:t>
            </a:r>
            <a:r>
              <a:rPr lang="en-US" sz="3200" dirty="0" smtClean="0"/>
              <a:t>MM</a:t>
            </a:r>
            <a:endParaRPr lang="mk-MK" sz="32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33400" y="3124200"/>
            <a:ext cx="3581400" cy="350520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4794568" y="3124200"/>
            <a:ext cx="3358832" cy="3505200"/>
          </a:xfrm>
          <a:prstGeom prst="rect">
            <a:avLst/>
          </a:prstGeom>
        </p:spPr>
      </p:pic>
      <p:sp>
        <p:nvSpPr>
          <p:cNvPr id="2" name="Rectangle 1"/>
          <p:cNvSpPr/>
          <p:nvPr/>
        </p:nvSpPr>
        <p:spPr>
          <a:xfrm>
            <a:off x="4724400" y="2093893"/>
            <a:ext cx="3429000" cy="954107"/>
          </a:xfrm>
          <a:prstGeom prst="rect">
            <a:avLst/>
          </a:prstGeom>
        </p:spPr>
        <p:txBody>
          <a:bodyPr wrap="square">
            <a:spAutoFit/>
          </a:bodyPr>
          <a:lstStyle/>
          <a:p>
            <a:r>
              <a:rPr lang="en-US" sz="1400" b="1" dirty="0">
                <a:latin typeface="Helvetica" panose="020B0604020202020204" pitchFamily="34" charset="0"/>
                <a:ea typeface="Times New Roman" panose="02020603050405020304" pitchFamily="18" charset="0"/>
              </a:rPr>
              <a:t>MRI </a:t>
            </a:r>
            <a:r>
              <a:rPr lang="mk-MK" sz="1400" b="1" dirty="0">
                <a:latin typeface="Helvetica" panose="020B0604020202020204" pitchFamily="34" charset="0"/>
                <a:ea typeface="Times New Roman" panose="02020603050405020304" pitchFamily="18" charset="0"/>
              </a:rPr>
              <a:t>и </a:t>
            </a:r>
            <a:r>
              <a:rPr lang="en-US" sz="1400" b="1" dirty="0">
                <a:latin typeface="Helvetica" panose="020B0604020202020204" pitchFamily="34" charset="0"/>
                <a:ea typeface="Times New Roman" panose="02020603050405020304" pitchFamily="18" charset="0"/>
              </a:rPr>
              <a:t>PET </a:t>
            </a:r>
            <a:r>
              <a:rPr lang="mk-MK" sz="1400" b="1" dirty="0">
                <a:latin typeface="Helvetica" panose="020B0604020202020204" pitchFamily="34" charset="0"/>
                <a:ea typeface="Times New Roman" panose="02020603050405020304" pitchFamily="18" charset="0"/>
              </a:rPr>
              <a:t>кај </a:t>
            </a:r>
            <a:r>
              <a:rPr lang="mk-MK" sz="1400" b="1" dirty="0" smtClean="0">
                <a:latin typeface="Helvetica" panose="020B0604020202020204" pitchFamily="34" charset="0"/>
                <a:ea typeface="Times New Roman" panose="02020603050405020304" pitchFamily="18" charset="0"/>
              </a:rPr>
              <a:t>пациент </a:t>
            </a:r>
            <a:r>
              <a:rPr lang="mk-MK" sz="1400" b="1" dirty="0">
                <a:latin typeface="Helvetica" panose="020B0604020202020204" pitchFamily="34" charset="0"/>
                <a:ea typeface="Times New Roman" panose="02020603050405020304" pitchFamily="18" charset="0"/>
              </a:rPr>
              <a:t>со </a:t>
            </a:r>
            <a:r>
              <a:rPr lang="en-US" sz="1400" b="1" dirty="0">
                <a:latin typeface="Helvetica" panose="020B0604020202020204" pitchFamily="34" charset="0"/>
                <a:ea typeface="Times New Roman" panose="02020603050405020304" pitchFamily="18" charset="0"/>
              </a:rPr>
              <a:t>MM</a:t>
            </a:r>
            <a:r>
              <a:rPr lang="mk-MK" sz="1400" b="1" dirty="0">
                <a:latin typeface="Helvetica" panose="020B0604020202020204" pitchFamily="34" charset="0"/>
                <a:ea typeface="Times New Roman" panose="02020603050405020304" pitchFamily="18" charset="0"/>
              </a:rPr>
              <a:t>. Сите три слики покажуваат дифузна и фокална инфилтрација на коскената срцевина</a:t>
            </a:r>
            <a:endParaRPr lang="mk-MK" sz="1400" b="1" dirty="0"/>
          </a:p>
        </p:txBody>
      </p:sp>
      <p:sp>
        <p:nvSpPr>
          <p:cNvPr id="4" name="Rectangle 3"/>
          <p:cNvSpPr/>
          <p:nvPr/>
        </p:nvSpPr>
        <p:spPr>
          <a:xfrm>
            <a:off x="457200" y="2187931"/>
            <a:ext cx="4298623" cy="783869"/>
          </a:xfrm>
          <a:prstGeom prst="rect">
            <a:avLst/>
          </a:prstGeom>
        </p:spPr>
        <p:txBody>
          <a:bodyPr wrap="square">
            <a:spAutoFit/>
          </a:bodyPr>
          <a:lstStyle/>
          <a:p>
            <a:pPr fontAlgn="base">
              <a:lnSpc>
                <a:spcPct val="107000"/>
              </a:lnSpc>
              <a:spcAft>
                <a:spcPts val="0"/>
              </a:spcAft>
            </a:pPr>
            <a:r>
              <a:rPr lang="mk-MK" sz="1400" b="1" dirty="0">
                <a:latin typeface="Helvetica" panose="020B0604020202020204" pitchFamily="34" charset="0"/>
                <a:ea typeface="Times New Roman" panose="02020603050405020304" pitchFamily="18" charset="0"/>
                <a:cs typeface="Times New Roman" panose="02020603050405020304" pitchFamily="18" charset="0"/>
              </a:rPr>
              <a:t>ММ п</a:t>
            </a:r>
            <a:r>
              <a:rPr lang="mk-MK" sz="1400" b="1" dirty="0" smtClean="0">
                <a:latin typeface="Helvetica" panose="020B0604020202020204" pitchFamily="34" charset="0"/>
                <a:ea typeface="Times New Roman" panose="02020603050405020304" pitchFamily="18" charset="0"/>
                <a:cs typeface="Times New Roman" panose="02020603050405020304" pitchFamily="18" charset="0"/>
              </a:rPr>
              <a:t>ациент </a:t>
            </a:r>
            <a:r>
              <a:rPr lang="mk-MK" sz="1400" b="1" dirty="0">
                <a:latin typeface="Helvetica" panose="020B0604020202020204" pitchFamily="34" charset="0"/>
                <a:ea typeface="Times New Roman" panose="02020603050405020304" pitchFamily="18" charset="0"/>
                <a:cs typeface="Times New Roman" panose="02020603050405020304" pitchFamily="18" charset="0"/>
              </a:rPr>
              <a:t>со бројни фокални лезии и </a:t>
            </a:r>
            <a:r>
              <a:rPr lang="mk-MK" sz="1400" b="1" dirty="0" smtClean="0">
                <a:latin typeface="Helvetica" panose="020B0604020202020204" pitchFamily="34" charset="0"/>
                <a:ea typeface="Times New Roman" panose="02020603050405020304" pitchFamily="18" charset="0"/>
                <a:cs typeface="Times New Roman" panose="02020603050405020304" pitchFamily="18" charset="0"/>
              </a:rPr>
              <a:t>парцијални </a:t>
            </a:r>
            <a:r>
              <a:rPr lang="mk-MK" sz="1400" b="1" dirty="0">
                <a:latin typeface="Helvetica" panose="020B0604020202020204" pitchFamily="34" charset="0"/>
                <a:ea typeface="Times New Roman" panose="02020603050405020304" pitchFamily="18" charset="0"/>
                <a:cs typeface="Times New Roman" panose="02020603050405020304" pitchFamily="18" charset="0"/>
              </a:rPr>
              <a:t>компресивни фрактури на рбетниот столб нотирани со </a:t>
            </a:r>
            <a:r>
              <a:rPr lang="en-US" sz="1400" b="1" dirty="0">
                <a:latin typeface="Helvetica" panose="020B0604020202020204" pitchFamily="34" charset="0"/>
                <a:ea typeface="Times New Roman" panose="02020603050405020304" pitchFamily="18" charset="0"/>
                <a:cs typeface="Times New Roman" panose="02020603050405020304" pitchFamily="18" charset="0"/>
              </a:rPr>
              <a:t>PET </a:t>
            </a:r>
            <a:r>
              <a:rPr lang="mk-MK" sz="1400" b="1" dirty="0">
                <a:latin typeface="Helvetica" panose="020B0604020202020204" pitchFamily="34" charset="0"/>
                <a:ea typeface="Times New Roman" panose="02020603050405020304" pitchFamily="18" charset="0"/>
                <a:cs typeface="Times New Roman" panose="02020603050405020304" pitchFamily="18" charset="0"/>
              </a:rPr>
              <a:t>и </a:t>
            </a:r>
            <a:r>
              <a:rPr lang="en-US" sz="1400" b="1" dirty="0">
                <a:latin typeface="Helvetica" panose="020B0604020202020204" pitchFamily="34" charset="0"/>
                <a:ea typeface="Times New Roman" panose="02020603050405020304" pitchFamily="18" charset="0"/>
                <a:cs typeface="Times New Roman" panose="02020603050405020304" pitchFamily="18" charset="0"/>
              </a:rPr>
              <a:t>MRI</a:t>
            </a:r>
            <a:endParaRPr lang="mk-MK"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955516" y="1487269"/>
            <a:ext cx="7315200" cy="646331"/>
          </a:xfrm>
          <a:prstGeom prst="rect">
            <a:avLst/>
          </a:prstGeom>
          <a:noFill/>
        </p:spPr>
        <p:txBody>
          <a:bodyPr wrap="square" rtlCol="0">
            <a:spAutoFit/>
          </a:bodyPr>
          <a:lstStyle/>
          <a:p>
            <a:pPr algn="ctr"/>
            <a:r>
              <a:rPr lang="mk-MK" b="1" dirty="0"/>
              <a:t>Корисноста од ПЕТ скенот во следењето на MM еднаш годишно стана рутина во клиничката практика</a:t>
            </a:r>
            <a:endParaRPr lang="mk-MK" dirty="0"/>
          </a:p>
        </p:txBody>
      </p:sp>
      <p:pic>
        <p:nvPicPr>
          <p:cNvPr id="8" name="Picture 7"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2348837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828800"/>
            <a:ext cx="7162800" cy="4524315"/>
          </a:xfrm>
          <a:prstGeom prst="rect">
            <a:avLst/>
          </a:prstGeom>
          <a:noFill/>
        </p:spPr>
        <p:txBody>
          <a:bodyPr wrap="square" rtlCol="0">
            <a:spAutoFit/>
          </a:bodyPr>
          <a:lstStyle/>
          <a:p>
            <a:pPr marL="285750" indent="-285750">
              <a:buFont typeface="Arial" panose="020B0604020202020204" pitchFamily="34" charset="0"/>
              <a:buChar char="•"/>
            </a:pPr>
            <a:r>
              <a:rPr lang="mk-MK" dirty="0" smtClean="0"/>
              <a:t>Специфични фактори на заболувањето </a:t>
            </a:r>
          </a:p>
          <a:p>
            <a:r>
              <a:rPr lang="mk-MK" dirty="0" smtClean="0"/>
              <a:t>	</a:t>
            </a:r>
            <a:r>
              <a:rPr lang="mk-MK" b="1" dirty="0" smtClean="0"/>
              <a:t>- Цитогенетика</a:t>
            </a:r>
            <a:r>
              <a:rPr lang="en-US" b="1" dirty="0" smtClean="0"/>
              <a:t>/FISH </a:t>
            </a:r>
            <a:r>
              <a:rPr lang="mk-MK" b="1" dirty="0" smtClean="0"/>
              <a:t>(</a:t>
            </a:r>
            <a:r>
              <a:rPr lang="fr-FR" b="1" dirty="0"/>
              <a:t>del13q,  </a:t>
            </a:r>
            <a:r>
              <a:rPr lang="fr-FR" b="1" dirty="0" err="1"/>
              <a:t>del</a:t>
            </a:r>
            <a:r>
              <a:rPr lang="fr-FR" b="1" dirty="0"/>
              <a:t> 17p, t(4,14) t(14,16) t(11,14</a:t>
            </a:r>
            <a:r>
              <a:rPr lang="fr-FR" b="1" dirty="0" smtClean="0"/>
              <a:t>)</a:t>
            </a:r>
            <a:r>
              <a:rPr lang="mk-MK" b="1" dirty="0" smtClean="0"/>
              <a:t>)</a:t>
            </a:r>
          </a:p>
          <a:p>
            <a:r>
              <a:rPr lang="mk-MK" b="1" dirty="0"/>
              <a:t>	</a:t>
            </a:r>
            <a:r>
              <a:rPr lang="mk-MK" b="1" dirty="0" smtClean="0"/>
              <a:t>- Екстрамедуларно засегање</a:t>
            </a:r>
          </a:p>
          <a:p>
            <a:r>
              <a:rPr lang="mk-MK" b="1" dirty="0" smtClean="0"/>
              <a:t>	- Бубрежно засегање</a:t>
            </a:r>
          </a:p>
          <a:p>
            <a:r>
              <a:rPr lang="mk-MK" b="1" dirty="0"/>
              <a:t>	</a:t>
            </a:r>
            <a:r>
              <a:rPr lang="mk-MK" b="1" dirty="0" smtClean="0"/>
              <a:t>- </a:t>
            </a:r>
            <a:r>
              <a:rPr lang="en-US" b="1" dirty="0" smtClean="0"/>
              <a:t>RISS </a:t>
            </a:r>
            <a:r>
              <a:rPr lang="mk-MK" b="1" dirty="0" smtClean="0"/>
              <a:t>стадиум </a:t>
            </a:r>
          </a:p>
          <a:p>
            <a:r>
              <a:rPr lang="mk-MK" b="1" dirty="0"/>
              <a:t>	</a:t>
            </a:r>
            <a:r>
              <a:rPr lang="mk-MK" b="1" dirty="0" smtClean="0"/>
              <a:t>- </a:t>
            </a:r>
            <a:r>
              <a:rPr lang="en-US" b="1" dirty="0" err="1" smtClean="0"/>
              <a:t>Durie</a:t>
            </a:r>
            <a:r>
              <a:rPr lang="mk-MK" b="1" dirty="0" smtClean="0"/>
              <a:t>-</a:t>
            </a:r>
            <a:r>
              <a:rPr lang="en-US" b="1" dirty="0" smtClean="0"/>
              <a:t>Salmon </a:t>
            </a:r>
            <a:r>
              <a:rPr lang="mk-MK" b="1" dirty="0" smtClean="0"/>
              <a:t>стадиум</a:t>
            </a:r>
          </a:p>
          <a:p>
            <a:r>
              <a:rPr lang="mk-MK" b="1" dirty="0"/>
              <a:t>	</a:t>
            </a:r>
            <a:r>
              <a:rPr lang="mk-MK" b="1" dirty="0" smtClean="0"/>
              <a:t>- плазмобласна морфологија</a:t>
            </a:r>
          </a:p>
          <a:p>
            <a:r>
              <a:rPr lang="mk-MK" b="1" dirty="0"/>
              <a:t>	</a:t>
            </a:r>
            <a:r>
              <a:rPr lang="mk-MK" b="1" dirty="0" smtClean="0"/>
              <a:t>- Фенотип на туморски клетки</a:t>
            </a:r>
            <a:r>
              <a:rPr lang="en-US" b="1" dirty="0" smtClean="0"/>
              <a:t> (IgA vs IgG)</a:t>
            </a:r>
          </a:p>
          <a:p>
            <a:r>
              <a:rPr lang="en-US" b="1" dirty="0"/>
              <a:t>	</a:t>
            </a:r>
            <a:r>
              <a:rPr lang="en-US" b="1" dirty="0" smtClean="0"/>
              <a:t>- </a:t>
            </a:r>
            <a:r>
              <a:rPr lang="mk-MK" b="1" dirty="0"/>
              <a:t>високо ниво на слободни лесни ланци во серум и висок</a:t>
            </a:r>
            <a:r>
              <a:rPr lang="mk-MK" dirty="0"/>
              <a:t> </a:t>
            </a:r>
            <a:r>
              <a:rPr lang="en-US" dirty="0" smtClean="0"/>
              <a:t>	</a:t>
            </a:r>
            <a:r>
              <a:rPr lang="mk-MK" b="1" dirty="0" smtClean="0"/>
              <a:t>сооднос </a:t>
            </a:r>
            <a:r>
              <a:rPr lang="mk-MK" b="1" dirty="0"/>
              <a:t>на слободни </a:t>
            </a:r>
            <a:r>
              <a:rPr lang="mk-MK" b="1" dirty="0">
                <a:sym typeface="Symbol" panose="05050102010706020507" pitchFamily="18" charset="2"/>
              </a:rPr>
              <a:t></a:t>
            </a:r>
            <a:r>
              <a:rPr lang="mk-MK" b="1" dirty="0"/>
              <a:t>/</a:t>
            </a:r>
            <a:r>
              <a:rPr lang="mk-MK" b="1" dirty="0">
                <a:sym typeface="Symbol" panose="05050102010706020507" pitchFamily="18" charset="2"/>
              </a:rPr>
              <a:t></a:t>
            </a:r>
            <a:r>
              <a:rPr lang="mk-MK" b="1" dirty="0"/>
              <a:t> во серум</a:t>
            </a:r>
          </a:p>
          <a:p>
            <a:pPr marL="285750" indent="-285750">
              <a:buFont typeface="Arial" panose="020B0604020202020204" pitchFamily="34" charset="0"/>
              <a:buChar char="•"/>
            </a:pPr>
            <a:r>
              <a:rPr lang="mk-MK" dirty="0" smtClean="0"/>
              <a:t>Специфични </a:t>
            </a:r>
            <a:r>
              <a:rPr lang="mk-MK" dirty="0"/>
              <a:t>фактори на пациентот</a:t>
            </a:r>
            <a:r>
              <a:rPr lang="en-US" dirty="0"/>
              <a:t>:</a:t>
            </a:r>
            <a:endParaRPr lang="mk-MK" dirty="0"/>
          </a:p>
          <a:p>
            <a:r>
              <a:rPr lang="en-US" dirty="0" smtClean="0"/>
              <a:t>	- </a:t>
            </a:r>
            <a:r>
              <a:rPr lang="mk-MK" b="1" dirty="0" smtClean="0"/>
              <a:t>возраст</a:t>
            </a:r>
            <a:r>
              <a:rPr lang="mk-MK" b="1" dirty="0"/>
              <a:t>, </a:t>
            </a:r>
            <a:endParaRPr lang="en-US" b="1" dirty="0" smtClean="0"/>
          </a:p>
          <a:p>
            <a:r>
              <a:rPr lang="en-US" b="1" dirty="0" smtClean="0"/>
              <a:t>	- </a:t>
            </a:r>
            <a:r>
              <a:rPr lang="mk-MK" b="1" dirty="0" smtClean="0"/>
              <a:t>перформанс </a:t>
            </a:r>
            <a:r>
              <a:rPr lang="mk-MK" b="1" dirty="0"/>
              <a:t>статус, </a:t>
            </a:r>
            <a:endParaRPr lang="en-US" b="1" dirty="0" smtClean="0"/>
          </a:p>
          <a:p>
            <a:r>
              <a:rPr lang="en-US" b="1" dirty="0" smtClean="0"/>
              <a:t>	- </a:t>
            </a:r>
            <a:r>
              <a:rPr lang="mk-MK" b="1" dirty="0" smtClean="0"/>
              <a:t>коморбидитети</a:t>
            </a:r>
            <a:endParaRPr lang="en-US" b="1" dirty="0" smtClean="0"/>
          </a:p>
          <a:p>
            <a:r>
              <a:rPr lang="en-US" b="1" dirty="0" smtClean="0"/>
              <a:t>	- </a:t>
            </a:r>
            <a:r>
              <a:rPr lang="mk-MK" b="1" dirty="0" smtClean="0"/>
              <a:t>стадиумот </a:t>
            </a:r>
            <a:r>
              <a:rPr lang="mk-MK" b="1" dirty="0"/>
              <a:t>и </a:t>
            </a:r>
            <a:r>
              <a:rPr lang="mk-MK" b="1" dirty="0" smtClean="0"/>
              <a:t>агресивноста </a:t>
            </a:r>
            <a:r>
              <a:rPr lang="mk-MK" b="1" dirty="0"/>
              <a:t>на заболувањето </a:t>
            </a:r>
            <a:endParaRPr lang="en-US" b="1" dirty="0" smtClean="0"/>
          </a:p>
          <a:p>
            <a:r>
              <a:rPr lang="en-US" b="1" dirty="0" smtClean="0"/>
              <a:t>	- </a:t>
            </a:r>
            <a:r>
              <a:rPr lang="mk-MK" b="1" dirty="0" smtClean="0"/>
              <a:t>одговорот </a:t>
            </a:r>
            <a:r>
              <a:rPr lang="mk-MK" b="1" dirty="0"/>
              <a:t>на терапијата</a:t>
            </a:r>
            <a:endParaRPr lang="mk-MK" dirty="0"/>
          </a:p>
        </p:txBody>
      </p:sp>
      <p:sp>
        <p:nvSpPr>
          <p:cNvPr id="8" name="Title 2"/>
          <p:cNvSpPr txBox="1">
            <a:spLocks/>
          </p:cNvSpPr>
          <p:nvPr/>
        </p:nvSpPr>
        <p:spPr>
          <a:xfrm>
            <a:off x="457200" y="338328"/>
            <a:ext cx="8229600" cy="1252728"/>
          </a:xfrm>
          <a:prstGeom prst="rect">
            <a:avLst/>
          </a:prstGeom>
        </p:spPr>
        <p:txBody>
          <a:bodyP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a:t>Фактори кои одредуваат ММ со висок ризик:</a:t>
            </a:r>
          </a:p>
        </p:txBody>
      </p:sp>
      <p:pic>
        <p:nvPicPr>
          <p:cNvPr id="4" name="Picture 3"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4113264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3" name="Title 2"/>
          <p:cNvSpPr>
            <a:spLocks noGrp="1"/>
          </p:cNvSpPr>
          <p:nvPr>
            <p:ph type="title"/>
          </p:nvPr>
        </p:nvSpPr>
        <p:spPr/>
        <p:txBody>
          <a:bodyPr>
            <a:normAutofit/>
          </a:bodyPr>
          <a:lstStyle/>
          <a:p>
            <a:r>
              <a:rPr lang="mk-MK" altLang="mk-MK" sz="3600" b="1" dirty="0" smtClean="0">
                <a:solidFill>
                  <a:schemeClr val="bg1"/>
                </a:solidFill>
                <a:latin typeface="Calibri" panose="020F0502020204030204" pitchFamily="34" charset="0"/>
                <a:cs typeface="Calibri" panose="020F0502020204030204" pitchFamily="34" charset="0"/>
              </a:rPr>
              <a:t>Историографија на третман на ММ</a:t>
            </a:r>
            <a:endParaRPr lang="mk-MK" sz="36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B14D8A4-7309-46D7-A702-7825539FB935}"/>
              </a:ext>
            </a:extLst>
          </p:cNvPr>
          <p:cNvPicPr>
            <a:picLocks noChangeAspect="1"/>
          </p:cNvPicPr>
          <p:nvPr/>
        </p:nvPicPr>
        <p:blipFill>
          <a:blip r:embed="rId3"/>
          <a:stretch>
            <a:fillRect/>
          </a:stretch>
        </p:blipFill>
        <p:spPr>
          <a:xfrm>
            <a:off x="919162" y="1676400"/>
            <a:ext cx="7305675" cy="4438650"/>
          </a:xfrm>
          <a:prstGeom prst="rect">
            <a:avLst/>
          </a:prstGeom>
        </p:spPr>
      </p:pic>
      <p:sp>
        <p:nvSpPr>
          <p:cNvPr id="5" name="TextBox 4">
            <a:extLst>
              <a:ext uri="{FF2B5EF4-FFF2-40B4-BE49-F238E27FC236}">
                <a16:creationId xmlns:a16="http://schemas.microsoft.com/office/drawing/2014/main" id="{5726A419-3FD5-4D6B-B666-0CDC3774B363}"/>
              </a:ext>
            </a:extLst>
          </p:cNvPr>
          <p:cNvSpPr txBox="1"/>
          <p:nvPr/>
        </p:nvSpPr>
        <p:spPr>
          <a:xfrm>
            <a:off x="3657600" y="6019800"/>
            <a:ext cx="2567031" cy="615553"/>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Transplantation</a:t>
            </a:r>
          </a:p>
          <a:p>
            <a:r>
              <a:rPr lang="en-US" sz="1400" b="1" dirty="0">
                <a:latin typeface="Calibri" panose="020F0502020204030204" pitchFamily="34" charset="0"/>
                <a:cs typeface="Calibri" panose="020F0502020204030204" pitchFamily="34" charset="0"/>
              </a:rPr>
              <a:t>    </a:t>
            </a:r>
            <a:r>
              <a:rPr lang="en-US" sz="1400" b="1" dirty="0">
                <a:solidFill>
                  <a:schemeClr val="tx1">
                    <a:lumMod val="65000"/>
                    <a:lumOff val="35000"/>
                  </a:schemeClr>
                </a:solidFill>
                <a:latin typeface="Calibri" panose="020F0502020204030204" pitchFamily="34" charset="0"/>
                <a:cs typeface="Calibri" panose="020F0502020204030204" pitchFamily="34" charset="0"/>
              </a:rPr>
              <a:t>1983</a:t>
            </a:r>
            <a:endParaRPr lang="mk-MK" sz="14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98FE981-A47D-48ED-8E0A-5664276748AB}"/>
              </a:ext>
            </a:extLst>
          </p:cNvPr>
          <p:cNvSpPr txBox="1"/>
          <p:nvPr/>
        </p:nvSpPr>
        <p:spPr>
          <a:xfrm>
            <a:off x="6526634" y="6019800"/>
            <a:ext cx="1023457" cy="307777"/>
          </a:xfrm>
          <a:prstGeom prst="rect">
            <a:avLst/>
          </a:prstGeom>
          <a:noFill/>
        </p:spPr>
        <p:txBody>
          <a:bodyPr wrap="square" rtlCol="0">
            <a:spAutoFit/>
          </a:bodyPr>
          <a:lstStyle/>
          <a:p>
            <a:r>
              <a:rPr lang="en-US" sz="1400" b="1" dirty="0">
                <a:solidFill>
                  <a:schemeClr val="tx1">
                    <a:lumMod val="65000"/>
                    <a:lumOff val="35000"/>
                  </a:schemeClr>
                </a:solidFill>
                <a:latin typeface="Calibri" panose="020F0502020204030204" pitchFamily="34" charset="0"/>
                <a:cs typeface="Calibri" panose="020F0502020204030204" pitchFamily="34" charset="0"/>
              </a:rPr>
              <a:t>2013</a:t>
            </a:r>
            <a:endParaRPr lang="mk-MK" sz="1400" b="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3090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3" name="Title 2"/>
          <p:cNvSpPr>
            <a:spLocks noGrp="1"/>
          </p:cNvSpPr>
          <p:nvPr>
            <p:ph type="title"/>
          </p:nvPr>
        </p:nvSpPr>
        <p:spPr/>
        <p:txBody>
          <a:bodyPr/>
          <a:lstStyle/>
          <a:p>
            <a:r>
              <a:rPr lang="mk-MK" dirty="0" smtClean="0"/>
              <a:t>Одлука за третман</a:t>
            </a:r>
            <a:endParaRPr lang="mk-MK"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2895600"/>
            <a:ext cx="1228344" cy="2947416"/>
          </a:xfrm>
          <a:prstGeom prst="rect">
            <a:avLst/>
          </a:prstGeom>
        </p:spPr>
      </p:pic>
      <p:sp>
        <p:nvSpPr>
          <p:cNvPr id="7" name="TextBox 6"/>
          <p:cNvSpPr txBox="1"/>
          <p:nvPr/>
        </p:nvSpPr>
        <p:spPr>
          <a:xfrm>
            <a:off x="304800" y="3200400"/>
            <a:ext cx="6094938" cy="2308324"/>
          </a:xfrm>
          <a:prstGeom prst="rect">
            <a:avLst/>
          </a:prstGeom>
          <a:noFill/>
        </p:spPr>
        <p:txBody>
          <a:bodyPr wrap="none" rtlCol="0">
            <a:spAutoFit/>
          </a:bodyPr>
          <a:lstStyle/>
          <a:p>
            <a:r>
              <a:rPr lang="mk-MK" b="1" dirty="0" smtClean="0">
                <a:latin typeface="Calibri" panose="020F0502020204030204" pitchFamily="34" charset="0"/>
                <a:cs typeface="Calibri" panose="020F0502020204030204" pitchFamily="34" charset="0"/>
              </a:rPr>
              <a:t>ММ е болест на постари, 30%-40% од пациентите се </a:t>
            </a:r>
          </a:p>
          <a:p>
            <a:r>
              <a:rPr lang="mk-MK" b="1" dirty="0" smtClean="0">
                <a:latin typeface="Calibri" panose="020F0502020204030204" pitchFamily="34" charset="0"/>
                <a:cs typeface="Calibri" panose="020F0502020204030204" pitchFamily="34" charset="0"/>
              </a:rPr>
              <a:t>дијагностицираат пред 66 год. ( млади пациенти)</a:t>
            </a:r>
          </a:p>
          <a:p>
            <a:endParaRPr lang="mk-MK" b="1" dirty="0" smtClean="0">
              <a:latin typeface="Calibri" panose="020F0502020204030204" pitchFamily="34" charset="0"/>
              <a:cs typeface="Calibri" panose="020F0502020204030204" pitchFamily="34" charset="0"/>
            </a:endParaRPr>
          </a:p>
          <a:p>
            <a:r>
              <a:rPr lang="mk-MK" b="1" dirty="0" smtClean="0">
                <a:latin typeface="Calibri" panose="020F0502020204030204" pitchFamily="34" charset="0"/>
                <a:cs typeface="Calibri" panose="020F0502020204030204" pitchFamily="34" charset="0"/>
              </a:rPr>
              <a:t>65 години е некој арбитрарен лимит за третманот на ММ </a:t>
            </a:r>
          </a:p>
          <a:p>
            <a:r>
              <a:rPr lang="mk-MK" b="1" dirty="0" smtClean="0">
                <a:latin typeface="Calibri" panose="020F0502020204030204" pitchFamily="34" charset="0"/>
                <a:cs typeface="Calibri" panose="020F0502020204030204" pitchFamily="34" charset="0"/>
              </a:rPr>
              <a:t>да продолжи со трансплантација на матични клетки</a:t>
            </a:r>
          </a:p>
          <a:p>
            <a:r>
              <a:rPr lang="mk-MK" b="1" dirty="0" smtClean="0">
                <a:latin typeface="Calibri" panose="020F0502020204030204" pitchFamily="34" charset="0"/>
                <a:cs typeface="Calibri" panose="020F0502020204030204" pitchFamily="34" charset="0"/>
              </a:rPr>
              <a:t>(може и постари пациенти од 70-75 год.). Ако</a:t>
            </a:r>
            <a:r>
              <a:rPr lang="en-US" b="1" dirty="0" smtClean="0">
                <a:latin typeface="Calibri" panose="020F0502020204030204" pitchFamily="34" charset="0"/>
                <a:cs typeface="Calibri" panose="020F0502020204030204" pitchFamily="34" charset="0"/>
              </a:rPr>
              <a:t> :</a:t>
            </a:r>
          </a:p>
          <a:p>
            <a:pPr marL="742950" lvl="1" indent="-285750">
              <a:buFontTx/>
              <a:buChar char="-"/>
            </a:pPr>
            <a:r>
              <a:rPr lang="mk-MK" b="1" dirty="0" smtClean="0">
                <a:latin typeface="Calibri" panose="020F0502020204030204" pitchFamily="34" charset="0"/>
                <a:cs typeface="Calibri" panose="020F0502020204030204" pitchFamily="34" charset="0"/>
              </a:rPr>
              <a:t>Пациентот има добар перформанс скор и</a:t>
            </a:r>
          </a:p>
          <a:p>
            <a:pPr marL="742950" lvl="1" indent="-285750">
              <a:buFontTx/>
              <a:buChar char="-"/>
            </a:pPr>
            <a:r>
              <a:rPr lang="mk-MK" b="1" dirty="0" smtClean="0">
                <a:latin typeface="Calibri" panose="020F0502020204030204" pitchFamily="34" charset="0"/>
                <a:cs typeface="Calibri" panose="020F0502020204030204" pitchFamily="34" charset="0"/>
              </a:rPr>
              <a:t>Избор на пациентот</a:t>
            </a:r>
            <a:endParaRPr lang="mk-MK"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8494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a:t>Клинички аспекти при одлука за иницијален третман</a:t>
            </a:r>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436850923"/>
              </p:ext>
            </p:extLst>
          </p:nvPr>
        </p:nvGraphicFramePr>
        <p:xfrm>
          <a:off x="381000" y="189669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474169" y="2172009"/>
            <a:ext cx="1126031" cy="1180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8"/>
          <a:stretch>
            <a:fillRect/>
          </a:stretch>
        </p:blipFill>
        <p:spPr>
          <a:xfrm>
            <a:off x="685800" y="3537174"/>
            <a:ext cx="1241380" cy="11872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9"/>
          <a:stretch>
            <a:fillRect/>
          </a:stretch>
        </p:blipFill>
        <p:spPr>
          <a:xfrm>
            <a:off x="474169" y="4962168"/>
            <a:ext cx="1126031" cy="11338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1593208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83" y="338328"/>
            <a:ext cx="8579881" cy="1252728"/>
          </a:xfrm>
        </p:spPr>
        <p:txBody>
          <a:bodyPr>
            <a:normAutofit fontScale="90000"/>
          </a:bodyPr>
          <a:lstStyle/>
          <a:p>
            <a:r>
              <a:rPr lang="mk-MK" dirty="0"/>
              <a:t>Иницијален третман на ММ и аспекти кои треба да се земат предвид</a:t>
            </a:r>
          </a:p>
        </p:txBody>
      </p:sp>
      <p:grpSp>
        <p:nvGrpSpPr>
          <p:cNvPr id="5" name="Group 4"/>
          <p:cNvGrpSpPr/>
          <p:nvPr/>
        </p:nvGrpSpPr>
        <p:grpSpPr>
          <a:xfrm>
            <a:off x="258955" y="2286000"/>
            <a:ext cx="2597236" cy="1938781"/>
            <a:chOff x="6013" y="1069664"/>
            <a:chExt cx="2597236" cy="1938781"/>
          </a:xfrm>
        </p:grpSpPr>
        <p:sp>
          <p:nvSpPr>
            <p:cNvPr id="24" name="Round Same Side Corner Rectangle 23"/>
            <p:cNvSpPr/>
            <p:nvPr/>
          </p:nvSpPr>
          <p:spPr>
            <a:xfrm>
              <a:off x="6013" y="1069664"/>
              <a:ext cx="2597236" cy="1938781"/>
            </a:xfrm>
            <a:prstGeom prst="round2SameRect">
              <a:avLst>
                <a:gd name="adj1" fmla="val 8000"/>
                <a:gd name="adj2" fmla="val 0"/>
              </a:avLst>
            </a:prstGeom>
            <a:solidFill>
              <a:schemeClr val="accent2">
                <a:lumMod val="20000"/>
                <a:lumOff val="80000"/>
                <a:alpha val="90000"/>
              </a:schemeClr>
            </a:solidFill>
          </p:spPr>
          <p:style>
            <a:lnRef idx="1">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25" name="Round Same Side Corner Rectangle 4"/>
            <p:cNvSpPr txBox="1"/>
            <p:nvPr/>
          </p:nvSpPr>
          <p:spPr>
            <a:xfrm>
              <a:off x="51441" y="1115092"/>
              <a:ext cx="2506380" cy="18933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mk-MK" sz="2300" kern="1200" dirty="0" smtClean="0"/>
                <a:t>Шеќер во крв</a:t>
              </a:r>
              <a:endParaRPr lang="en-US" sz="2300" kern="1200" dirty="0"/>
            </a:p>
            <a:p>
              <a:pPr marL="228600" lvl="1" indent="-228600" algn="l" defTabSz="1022350">
                <a:lnSpc>
                  <a:spcPct val="90000"/>
                </a:lnSpc>
                <a:spcBef>
                  <a:spcPct val="0"/>
                </a:spcBef>
                <a:spcAft>
                  <a:spcPct val="15000"/>
                </a:spcAft>
                <a:buChar char="••"/>
              </a:pPr>
              <a:r>
                <a:rPr lang="mk-MK" sz="2300" kern="1200" dirty="0" smtClean="0"/>
                <a:t>Покачување на тежина</a:t>
              </a:r>
              <a:endParaRPr lang="en-US" sz="2300" kern="1200" dirty="0"/>
            </a:p>
            <a:p>
              <a:pPr marL="228600" lvl="1" indent="-228600" algn="l" defTabSz="1022350">
                <a:lnSpc>
                  <a:spcPct val="90000"/>
                </a:lnSpc>
                <a:spcBef>
                  <a:spcPct val="0"/>
                </a:spcBef>
                <a:spcAft>
                  <a:spcPct val="15000"/>
                </a:spcAft>
                <a:buChar char="••"/>
              </a:pPr>
              <a:r>
                <a:rPr lang="mk-MK" sz="2300" kern="1200" dirty="0" smtClean="0"/>
                <a:t>Нарушување на сонот</a:t>
              </a:r>
              <a:endParaRPr lang="en-US" sz="2300" kern="1200" dirty="0"/>
            </a:p>
          </p:txBody>
        </p:sp>
      </p:grpSp>
      <p:grpSp>
        <p:nvGrpSpPr>
          <p:cNvPr id="6" name="Group 5"/>
          <p:cNvGrpSpPr/>
          <p:nvPr/>
        </p:nvGrpSpPr>
        <p:grpSpPr>
          <a:xfrm>
            <a:off x="258955" y="4224782"/>
            <a:ext cx="2597236" cy="833676"/>
            <a:chOff x="6013" y="3008446"/>
            <a:chExt cx="2597236" cy="833676"/>
          </a:xfrm>
        </p:grpSpPr>
        <p:sp>
          <p:nvSpPr>
            <p:cNvPr id="22" name="Rectangle 21"/>
            <p:cNvSpPr/>
            <p:nvPr/>
          </p:nvSpPr>
          <p:spPr>
            <a:xfrm>
              <a:off x="6013" y="3008446"/>
              <a:ext cx="2597236" cy="833676"/>
            </a:xfrm>
            <a:prstGeom prst="rect">
              <a:avLst/>
            </a:prstGeom>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3" name="TextBox 22"/>
            <p:cNvSpPr txBox="1"/>
            <p:nvPr/>
          </p:nvSpPr>
          <p:spPr>
            <a:xfrm>
              <a:off x="6013" y="3008446"/>
              <a:ext cx="1829039" cy="833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mk-MK" sz="1400" b="1" kern="1200" dirty="0" smtClean="0"/>
                <a:t>Кортикостероиди</a:t>
              </a:r>
              <a:endParaRPr lang="en-US" sz="1400" b="1" kern="1200" dirty="0" smtClean="0"/>
            </a:p>
            <a:p>
              <a:pPr lvl="0" algn="l" defTabSz="622300">
                <a:lnSpc>
                  <a:spcPct val="90000"/>
                </a:lnSpc>
                <a:spcBef>
                  <a:spcPct val="0"/>
                </a:spcBef>
                <a:spcAft>
                  <a:spcPct val="35000"/>
                </a:spcAft>
              </a:pPr>
              <a:r>
                <a:rPr lang="mk-MK" sz="1400" b="1" kern="1200" dirty="0" smtClean="0"/>
                <a:t>пр.</a:t>
              </a:r>
              <a:r>
                <a:rPr lang="en-US" sz="1400" b="1" kern="1200" dirty="0" smtClean="0"/>
                <a:t> </a:t>
              </a:r>
              <a:r>
                <a:rPr lang="mk-MK" sz="1400" b="1" kern="1200" dirty="0" smtClean="0"/>
                <a:t>Дексаметазон</a:t>
              </a:r>
              <a:r>
                <a:rPr lang="en-US" sz="1400" b="1" kern="1200" dirty="0" smtClean="0"/>
                <a:t>, </a:t>
              </a:r>
              <a:r>
                <a:rPr lang="mk-MK" sz="1400" b="1" kern="1200" dirty="0" smtClean="0"/>
                <a:t>преднизон</a:t>
              </a:r>
              <a:endParaRPr lang="en-US" sz="1400" b="1" kern="1200" dirty="0"/>
            </a:p>
          </p:txBody>
        </p:sp>
      </p:grpSp>
      <p:sp>
        <p:nvSpPr>
          <p:cNvPr id="7" name="Oval 6"/>
          <p:cNvSpPr/>
          <p:nvPr/>
        </p:nvSpPr>
        <p:spPr>
          <a:xfrm>
            <a:off x="2161466" y="4357204"/>
            <a:ext cx="909032" cy="909032"/>
          </a:xfrm>
          <a:prstGeom prst="ellipse">
            <a:avLst/>
          </a:prstGeom>
          <a:blipFill rotWithShape="1">
            <a:blip r:embed="rId2"/>
            <a:stretch>
              <a:fillRect/>
            </a:stretch>
          </a:blipFill>
        </p:spPr>
        <p:style>
          <a:lnRef idx="1">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3295706" y="3124200"/>
            <a:ext cx="2597236" cy="1938781"/>
            <a:chOff x="3042764" y="1069664"/>
            <a:chExt cx="2597236" cy="1938781"/>
          </a:xfrm>
        </p:grpSpPr>
        <p:sp>
          <p:nvSpPr>
            <p:cNvPr id="20" name="Round Same Side Corner Rectangle 19"/>
            <p:cNvSpPr/>
            <p:nvPr/>
          </p:nvSpPr>
          <p:spPr>
            <a:xfrm>
              <a:off x="3042764" y="1069664"/>
              <a:ext cx="2597236" cy="1938781"/>
            </a:xfrm>
            <a:prstGeom prst="round2SameRect">
              <a:avLst>
                <a:gd name="adj1" fmla="val 8000"/>
                <a:gd name="adj2" fmla="val 0"/>
              </a:avLst>
            </a:prstGeom>
            <a:solidFill>
              <a:schemeClr val="accent2">
                <a:lumMod val="20000"/>
                <a:lumOff val="80000"/>
                <a:alpha val="90000"/>
              </a:schemeClr>
            </a:solidFill>
          </p:spPr>
          <p:style>
            <a:lnRef idx="1">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21" name="Round Same Side Corner Rectangle 9"/>
            <p:cNvSpPr txBox="1"/>
            <p:nvPr/>
          </p:nvSpPr>
          <p:spPr>
            <a:xfrm>
              <a:off x="3088192" y="1115092"/>
              <a:ext cx="2506380" cy="18933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mk-MK" sz="2300" kern="1200" dirty="0" smtClean="0"/>
                <a:t>Број на крвни клетки</a:t>
              </a:r>
              <a:endParaRPr lang="en-US" sz="2300" kern="1200" dirty="0"/>
            </a:p>
            <a:p>
              <a:pPr marL="228600" lvl="1" indent="-228600" algn="l" defTabSz="1022350">
                <a:lnSpc>
                  <a:spcPct val="90000"/>
                </a:lnSpc>
                <a:spcBef>
                  <a:spcPct val="0"/>
                </a:spcBef>
                <a:spcAft>
                  <a:spcPct val="15000"/>
                </a:spcAft>
                <a:buChar char="••"/>
              </a:pPr>
              <a:r>
                <a:rPr lang="en-US" sz="2300" kern="1200" dirty="0" smtClean="0"/>
                <a:t>DVT </a:t>
              </a:r>
              <a:r>
                <a:rPr lang="mk-MK" sz="2300" kern="1200" dirty="0" smtClean="0"/>
                <a:t>ризик</a:t>
              </a:r>
              <a:endParaRPr lang="en-US" sz="2300" kern="1200" dirty="0"/>
            </a:p>
            <a:p>
              <a:pPr marL="228600" lvl="1" indent="-228600" algn="l" defTabSz="1022350">
                <a:lnSpc>
                  <a:spcPct val="90000"/>
                </a:lnSpc>
                <a:spcBef>
                  <a:spcPct val="0"/>
                </a:spcBef>
                <a:spcAft>
                  <a:spcPct val="15000"/>
                </a:spcAft>
                <a:buChar char="••"/>
              </a:pPr>
              <a:r>
                <a:rPr lang="mk-MK" sz="2300" kern="1200" dirty="0" smtClean="0"/>
                <a:t>Периферна невропатија</a:t>
              </a:r>
              <a:endParaRPr lang="en-US" sz="2300" kern="1200" dirty="0"/>
            </a:p>
          </p:txBody>
        </p:sp>
      </p:grpSp>
      <p:grpSp>
        <p:nvGrpSpPr>
          <p:cNvPr id="9" name="Group 8"/>
          <p:cNvGrpSpPr/>
          <p:nvPr/>
        </p:nvGrpSpPr>
        <p:grpSpPr>
          <a:xfrm>
            <a:off x="3295706" y="5062982"/>
            <a:ext cx="2597236" cy="833676"/>
            <a:chOff x="3042764" y="3008446"/>
            <a:chExt cx="2597236" cy="833676"/>
          </a:xfrm>
        </p:grpSpPr>
        <p:sp>
          <p:nvSpPr>
            <p:cNvPr id="18" name="Rectangle 17"/>
            <p:cNvSpPr/>
            <p:nvPr/>
          </p:nvSpPr>
          <p:spPr>
            <a:xfrm>
              <a:off x="3042764" y="3008446"/>
              <a:ext cx="2597236" cy="833676"/>
            </a:xfrm>
            <a:prstGeom prst="rect">
              <a:avLst/>
            </a:prstGeom>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9" name="TextBox 18"/>
            <p:cNvSpPr txBox="1"/>
            <p:nvPr/>
          </p:nvSpPr>
          <p:spPr>
            <a:xfrm>
              <a:off x="3042764" y="3008446"/>
              <a:ext cx="1829039" cy="833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mk-MK" sz="1400" b="1" kern="1200" dirty="0" smtClean="0"/>
                <a:t>Имуномодулаторни лекови</a:t>
              </a:r>
            </a:p>
            <a:p>
              <a:pPr lvl="0" algn="l" defTabSz="622300">
                <a:lnSpc>
                  <a:spcPct val="90000"/>
                </a:lnSpc>
                <a:spcBef>
                  <a:spcPct val="0"/>
                </a:spcBef>
                <a:spcAft>
                  <a:spcPct val="35000"/>
                </a:spcAft>
              </a:pPr>
              <a:r>
                <a:rPr lang="mk-MK" sz="1400" b="1" kern="1200" dirty="0" smtClean="0"/>
                <a:t>пр. Талидомид, леналидомид</a:t>
              </a:r>
              <a:endParaRPr lang="en-US" sz="1400" b="1" kern="1200" dirty="0" smtClean="0"/>
            </a:p>
          </p:txBody>
        </p:sp>
      </p:grpSp>
      <p:sp>
        <p:nvSpPr>
          <p:cNvPr id="10" name="Oval 9"/>
          <p:cNvSpPr/>
          <p:nvPr/>
        </p:nvSpPr>
        <p:spPr>
          <a:xfrm>
            <a:off x="5198217" y="5195404"/>
            <a:ext cx="909032" cy="909032"/>
          </a:xfrm>
          <a:prstGeom prst="ellipse">
            <a:avLst/>
          </a:prstGeom>
          <a:blipFill rotWithShape="1">
            <a:blip r:embed="rId3"/>
            <a:stretch>
              <a:fillRect/>
            </a:stretch>
          </a:blipFill>
        </p:spPr>
        <p:style>
          <a:lnRef idx="1">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6332456" y="2286000"/>
            <a:ext cx="2597236" cy="1938781"/>
            <a:chOff x="6079514" y="1069664"/>
            <a:chExt cx="2597236" cy="1938781"/>
          </a:xfrm>
        </p:grpSpPr>
        <p:sp>
          <p:nvSpPr>
            <p:cNvPr id="16" name="Round Same Side Corner Rectangle 15"/>
            <p:cNvSpPr/>
            <p:nvPr/>
          </p:nvSpPr>
          <p:spPr>
            <a:xfrm>
              <a:off x="6079514" y="1069664"/>
              <a:ext cx="2597236" cy="1938781"/>
            </a:xfrm>
            <a:prstGeom prst="round2SameRect">
              <a:avLst>
                <a:gd name="adj1" fmla="val 8000"/>
                <a:gd name="adj2" fmla="val 0"/>
              </a:avLst>
            </a:prstGeom>
            <a:solidFill>
              <a:schemeClr val="accent2">
                <a:lumMod val="20000"/>
                <a:lumOff val="80000"/>
                <a:alpha val="90000"/>
              </a:schemeClr>
            </a:solidFill>
          </p:spPr>
          <p:style>
            <a:lnRef idx="1">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17" name="Round Same Side Corner Rectangle 14"/>
            <p:cNvSpPr txBox="1"/>
            <p:nvPr/>
          </p:nvSpPr>
          <p:spPr>
            <a:xfrm>
              <a:off x="6124942" y="1115092"/>
              <a:ext cx="2506380" cy="18933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mk-MK" sz="2300" kern="1200" dirty="0" smtClean="0"/>
                <a:t>Периферна невропатија</a:t>
              </a:r>
              <a:endParaRPr lang="en-US" sz="2300" kern="1200" dirty="0"/>
            </a:p>
          </p:txBody>
        </p:sp>
      </p:grpSp>
      <p:grpSp>
        <p:nvGrpSpPr>
          <p:cNvPr id="12" name="Group 11"/>
          <p:cNvGrpSpPr/>
          <p:nvPr/>
        </p:nvGrpSpPr>
        <p:grpSpPr>
          <a:xfrm>
            <a:off x="6332456" y="4028305"/>
            <a:ext cx="2597236" cy="1226629"/>
            <a:chOff x="6079514" y="2811969"/>
            <a:chExt cx="2597236" cy="1226629"/>
          </a:xfrm>
        </p:grpSpPr>
        <p:sp>
          <p:nvSpPr>
            <p:cNvPr id="14" name="Rectangle 13"/>
            <p:cNvSpPr/>
            <p:nvPr/>
          </p:nvSpPr>
          <p:spPr>
            <a:xfrm>
              <a:off x="6079514" y="2811969"/>
              <a:ext cx="2597236" cy="1226629"/>
            </a:xfrm>
            <a:prstGeom prst="rect">
              <a:avLst/>
            </a:prstGeom>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TextBox 14"/>
            <p:cNvSpPr txBox="1"/>
            <p:nvPr/>
          </p:nvSpPr>
          <p:spPr>
            <a:xfrm>
              <a:off x="6079514" y="2811969"/>
              <a:ext cx="1829039" cy="1226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mk-MK" sz="1400" b="1" kern="1200" dirty="0" smtClean="0"/>
                <a:t>Протеазом инхибитори</a:t>
              </a:r>
            </a:p>
            <a:p>
              <a:pPr lvl="0" algn="l" defTabSz="622300">
                <a:lnSpc>
                  <a:spcPct val="90000"/>
                </a:lnSpc>
                <a:spcBef>
                  <a:spcPct val="0"/>
                </a:spcBef>
                <a:spcAft>
                  <a:spcPct val="35000"/>
                </a:spcAft>
              </a:pPr>
              <a:r>
                <a:rPr lang="mk-MK" sz="1400" b="1" kern="1200" dirty="0" smtClean="0"/>
                <a:t>пр. Бортезомиб</a:t>
              </a:r>
              <a:r>
                <a:rPr lang="en-US" sz="1400" b="1" kern="1200" dirty="0" smtClean="0"/>
                <a:t>,</a:t>
              </a:r>
              <a:r>
                <a:rPr lang="mk-MK" sz="1400" b="1" kern="1200" dirty="0" smtClean="0"/>
                <a:t> карфилзомиб,</a:t>
              </a:r>
              <a:r>
                <a:rPr lang="en-US" sz="1400" b="1" kern="1200" dirty="0" smtClean="0"/>
                <a:t> </a:t>
              </a:r>
              <a:r>
                <a:rPr lang="mk-MK" sz="1400" b="1" kern="1200" dirty="0" smtClean="0"/>
                <a:t>иксазомиб</a:t>
              </a:r>
              <a:endParaRPr lang="en-US" sz="1400" b="1" kern="1200" dirty="0" smtClean="0"/>
            </a:p>
          </p:txBody>
        </p:sp>
      </p:grpSp>
      <p:sp>
        <p:nvSpPr>
          <p:cNvPr id="13" name="Oval 12"/>
          <p:cNvSpPr/>
          <p:nvPr/>
        </p:nvSpPr>
        <p:spPr>
          <a:xfrm>
            <a:off x="8234968" y="4357204"/>
            <a:ext cx="909032" cy="909032"/>
          </a:xfrm>
          <a:prstGeom prst="ellipse">
            <a:avLst/>
          </a:prstGeom>
          <a:blipFill rotWithShape="1">
            <a:blip r:embed="rId4"/>
            <a:stretch>
              <a:fillRect/>
            </a:stretch>
          </a:blipFill>
        </p:spPr>
        <p:style>
          <a:lnRef idx="1">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pic>
        <p:nvPicPr>
          <p:cNvPr id="27" name="Picture 26"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257800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57" name="AutoShape 2">
            <a:extLst>
              <a:ext uri="{FF2B5EF4-FFF2-40B4-BE49-F238E27FC236}">
                <a16:creationId xmlns:a16="http://schemas.microsoft.com/office/drawing/2014/main" id="{8EF4E24B-23E7-40EC-A7A0-9467D5169867}"/>
              </a:ext>
            </a:extLst>
          </p:cNvPr>
          <p:cNvSpPr>
            <a:spLocks noChangeArrowheads="1"/>
          </p:cNvSpPr>
          <p:nvPr/>
        </p:nvSpPr>
        <p:spPr bwMode="auto">
          <a:xfrm>
            <a:off x="416291" y="4940300"/>
            <a:ext cx="8496300" cy="469900"/>
          </a:xfrm>
          <a:prstGeom prst="parallelogram">
            <a:avLst>
              <a:gd name="adj" fmla="val 99111"/>
            </a:avLst>
          </a:prstGeom>
          <a:solidFill>
            <a:schemeClr val="bg1"/>
          </a:solidFill>
          <a:ln w="9525">
            <a:solidFill>
              <a:schemeClr val="tx1"/>
            </a:solidFill>
            <a:miter lim="800000"/>
            <a:headEnd/>
            <a:tailEnd/>
          </a:ln>
          <a:effectLst/>
        </p:spPr>
        <p:txBody>
          <a:bodyPr wrap="none" anchor="ctr"/>
          <a:lstStyle/>
          <a:p>
            <a:pPr eaLnBrk="1" hangingPunct="1">
              <a:defRPr/>
            </a:pPr>
            <a:endParaRPr lang="en-US" sz="1800" dirty="0">
              <a:latin typeface="Arial" charset="0"/>
              <a:ea typeface="Arial" charset="0"/>
              <a:cs typeface="Arial" charset="0"/>
            </a:endParaRPr>
          </a:p>
        </p:txBody>
      </p:sp>
      <p:sp>
        <p:nvSpPr>
          <p:cNvPr id="58" name="Rectangle 3">
            <a:extLst>
              <a:ext uri="{FF2B5EF4-FFF2-40B4-BE49-F238E27FC236}">
                <a16:creationId xmlns:a16="http://schemas.microsoft.com/office/drawing/2014/main" id="{6C03D4FA-A713-47DE-B2C5-8AE48D3D5CAD}"/>
              </a:ext>
            </a:extLst>
          </p:cNvPr>
          <p:cNvSpPr>
            <a:spLocks noChangeArrowheads="1"/>
          </p:cNvSpPr>
          <p:nvPr/>
        </p:nvSpPr>
        <p:spPr bwMode="auto">
          <a:xfrm>
            <a:off x="871904" y="4178300"/>
            <a:ext cx="8040687" cy="749300"/>
          </a:xfrm>
          <a:prstGeom prst="rect">
            <a:avLst/>
          </a:prstGeom>
          <a:gradFill rotWithShape="0">
            <a:gsLst>
              <a:gs pos="0">
                <a:schemeClr val="bg1"/>
              </a:gs>
              <a:gs pos="100000">
                <a:srgbClr val="586E2C"/>
              </a:gs>
            </a:gsLst>
            <a:lin ang="5400000" scaled="1"/>
          </a:gradFill>
          <a:ln w="9525">
            <a:solidFill>
              <a:schemeClr val="tx1"/>
            </a:solidFill>
            <a:miter lim="800000"/>
            <a:headEnd/>
            <a:tailEnd/>
          </a:ln>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endParaRPr lang="mk-MK" altLang="mk-MK" sz="1800" b="0"/>
          </a:p>
        </p:txBody>
      </p:sp>
      <p:sp>
        <p:nvSpPr>
          <p:cNvPr id="59" name="AutoShape 5">
            <a:extLst>
              <a:ext uri="{FF2B5EF4-FFF2-40B4-BE49-F238E27FC236}">
                <a16:creationId xmlns:a16="http://schemas.microsoft.com/office/drawing/2014/main" id="{E22BBE65-5985-417C-9191-D74806FF46A5}"/>
              </a:ext>
            </a:extLst>
          </p:cNvPr>
          <p:cNvSpPr>
            <a:spLocks noChangeArrowheads="1"/>
          </p:cNvSpPr>
          <p:nvPr/>
        </p:nvSpPr>
        <p:spPr bwMode="auto">
          <a:xfrm>
            <a:off x="1114791" y="4585287"/>
            <a:ext cx="1790700" cy="812800"/>
          </a:xfrm>
          <a:prstGeom prst="cube">
            <a:avLst>
              <a:gd name="adj" fmla="val 25000"/>
            </a:avLst>
          </a:prstGeom>
          <a:solidFill>
            <a:srgbClr val="FF0000"/>
          </a:solidFill>
          <a:ln w="9525">
            <a:solidFill>
              <a:schemeClr val="tx1"/>
            </a:solidFill>
            <a:miter lim="800000"/>
            <a:headEnd/>
            <a:tailEnd/>
          </a:ln>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Индукција</a:t>
            </a:r>
            <a:endParaRPr lang="en-US" altLang="mk-MK" sz="1600" dirty="0">
              <a:latin typeface="Calibri" panose="020F0502020204030204" pitchFamily="34" charset="0"/>
              <a:cs typeface="Calibri" panose="020F0502020204030204" pitchFamily="34" charset="0"/>
            </a:endParaRPr>
          </a:p>
        </p:txBody>
      </p:sp>
      <p:sp>
        <p:nvSpPr>
          <p:cNvPr id="60" name="AutoShape 6">
            <a:extLst>
              <a:ext uri="{FF2B5EF4-FFF2-40B4-BE49-F238E27FC236}">
                <a16:creationId xmlns:a16="http://schemas.microsoft.com/office/drawing/2014/main" id="{1C01A9AE-8DD0-48AD-88A6-E16110876085}"/>
              </a:ext>
            </a:extLst>
          </p:cNvPr>
          <p:cNvSpPr>
            <a:spLocks noChangeArrowheads="1"/>
          </p:cNvSpPr>
          <p:nvPr/>
        </p:nvSpPr>
        <p:spPr bwMode="auto">
          <a:xfrm>
            <a:off x="2791191" y="4572587"/>
            <a:ext cx="1790700" cy="812800"/>
          </a:xfrm>
          <a:prstGeom prst="cube">
            <a:avLst>
              <a:gd name="adj" fmla="val 25000"/>
            </a:avLst>
          </a:prstGeom>
          <a:solidFill>
            <a:srgbClr val="FF6600"/>
          </a:solidFill>
          <a:ln w="9525">
            <a:solidFill>
              <a:schemeClr val="tx1"/>
            </a:solidFill>
            <a:miter lim="800000"/>
            <a:headEnd/>
            <a:tailEnd/>
          </a:ln>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Консолидација</a:t>
            </a:r>
            <a:endParaRPr lang="en-US" altLang="mk-MK" sz="1600" dirty="0">
              <a:latin typeface="Calibri" panose="020F0502020204030204" pitchFamily="34" charset="0"/>
              <a:cs typeface="Calibri" panose="020F0502020204030204" pitchFamily="34" charset="0"/>
            </a:endParaRPr>
          </a:p>
        </p:txBody>
      </p:sp>
      <p:sp>
        <p:nvSpPr>
          <p:cNvPr id="61" name="Text Box 7">
            <a:extLst>
              <a:ext uri="{FF2B5EF4-FFF2-40B4-BE49-F238E27FC236}">
                <a16:creationId xmlns:a16="http://schemas.microsoft.com/office/drawing/2014/main" id="{B20E0E3A-88A5-44AF-8B97-F8BC260C9B27}"/>
              </a:ext>
            </a:extLst>
          </p:cNvPr>
          <p:cNvSpPr txBox="1">
            <a:spLocks noChangeArrowheads="1"/>
          </p:cNvSpPr>
          <p:nvPr/>
        </p:nvSpPr>
        <p:spPr bwMode="auto">
          <a:xfrm>
            <a:off x="1838691" y="3810000"/>
            <a:ext cx="2279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FontTx/>
              <a:buNone/>
            </a:pPr>
            <a:r>
              <a:rPr lang="mk-MK" altLang="mk-MK" sz="1600" dirty="0" smtClean="0">
                <a:latin typeface="Calibri" panose="020F0502020204030204" pitchFamily="34" charset="0"/>
                <a:cs typeface="Calibri" panose="020F0502020204030204" pitchFamily="34" charset="0"/>
              </a:rPr>
              <a:t>Прволиниски третман</a:t>
            </a:r>
            <a:endParaRPr lang="en-US" altLang="mk-MK" sz="1600" dirty="0">
              <a:latin typeface="Calibri" panose="020F0502020204030204" pitchFamily="34" charset="0"/>
              <a:cs typeface="Calibri" panose="020F0502020204030204" pitchFamily="34" charset="0"/>
            </a:endParaRPr>
          </a:p>
        </p:txBody>
      </p:sp>
      <p:sp>
        <p:nvSpPr>
          <p:cNvPr id="62" name="AutoShape 8">
            <a:extLst>
              <a:ext uri="{FF2B5EF4-FFF2-40B4-BE49-F238E27FC236}">
                <a16:creationId xmlns:a16="http://schemas.microsoft.com/office/drawing/2014/main" id="{12DF3637-EB93-4E41-8DF1-457198222BFF}"/>
              </a:ext>
            </a:extLst>
          </p:cNvPr>
          <p:cNvSpPr>
            <a:spLocks/>
          </p:cNvSpPr>
          <p:nvPr/>
        </p:nvSpPr>
        <p:spPr bwMode="auto">
          <a:xfrm rot="16200000">
            <a:off x="2886441" y="2750137"/>
            <a:ext cx="190500" cy="3136900"/>
          </a:xfrm>
          <a:prstGeom prst="rightBrace">
            <a:avLst>
              <a:gd name="adj1" fmla="val 13722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endParaRPr lang="mk-MK" altLang="mk-MK" sz="1800" b="0"/>
          </a:p>
        </p:txBody>
      </p:sp>
      <p:sp>
        <p:nvSpPr>
          <p:cNvPr id="63" name="AutoShape 9">
            <a:extLst>
              <a:ext uri="{FF2B5EF4-FFF2-40B4-BE49-F238E27FC236}">
                <a16:creationId xmlns:a16="http://schemas.microsoft.com/office/drawing/2014/main" id="{2C326101-C35A-4E4D-A98B-D837AF8E3F87}"/>
              </a:ext>
            </a:extLst>
          </p:cNvPr>
          <p:cNvSpPr>
            <a:spLocks noChangeArrowheads="1"/>
          </p:cNvSpPr>
          <p:nvPr/>
        </p:nvSpPr>
        <p:spPr bwMode="auto">
          <a:xfrm>
            <a:off x="4759691" y="4585287"/>
            <a:ext cx="1790700" cy="812800"/>
          </a:xfrm>
          <a:prstGeom prst="cube">
            <a:avLst>
              <a:gd name="adj" fmla="val 25000"/>
            </a:avLst>
          </a:prstGeom>
          <a:solidFill>
            <a:srgbClr val="FF9966"/>
          </a:solidFill>
          <a:ln w="9525">
            <a:solidFill>
              <a:schemeClr val="tx1"/>
            </a:solidFill>
            <a:miter lim="800000"/>
            <a:headEnd/>
            <a:tailEnd/>
          </a:ln>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Пост </a:t>
            </a:r>
          </a:p>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консолидација</a:t>
            </a:r>
            <a:endParaRPr lang="en-US" altLang="mk-MK" sz="1600" dirty="0">
              <a:latin typeface="Calibri" panose="020F0502020204030204" pitchFamily="34" charset="0"/>
              <a:cs typeface="Calibri" panose="020F0502020204030204" pitchFamily="34" charset="0"/>
            </a:endParaRPr>
          </a:p>
        </p:txBody>
      </p:sp>
      <p:sp>
        <p:nvSpPr>
          <p:cNvPr id="64" name="Text Box 10">
            <a:extLst>
              <a:ext uri="{FF2B5EF4-FFF2-40B4-BE49-F238E27FC236}">
                <a16:creationId xmlns:a16="http://schemas.microsoft.com/office/drawing/2014/main" id="{78047E7F-E8F4-490F-BBF6-4D2B1E3085F4}"/>
              </a:ext>
            </a:extLst>
          </p:cNvPr>
          <p:cNvSpPr txBox="1">
            <a:spLocks noChangeArrowheads="1"/>
          </p:cNvSpPr>
          <p:nvPr/>
        </p:nvSpPr>
        <p:spPr bwMode="auto">
          <a:xfrm>
            <a:off x="4937491" y="3581400"/>
            <a:ext cx="1568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FontTx/>
              <a:buNone/>
            </a:pPr>
            <a:r>
              <a:rPr lang="mk-MK" altLang="mk-MK" sz="1600" dirty="0" smtClean="0">
                <a:latin typeface="Calibri" panose="020F0502020204030204" pitchFamily="34" charset="0"/>
                <a:cs typeface="Calibri" panose="020F0502020204030204" pitchFamily="34" charset="0"/>
              </a:rPr>
              <a:t>Терапија на одржување</a:t>
            </a:r>
            <a:endParaRPr lang="en-US" altLang="mk-MK" sz="1600" dirty="0">
              <a:latin typeface="Calibri" panose="020F0502020204030204" pitchFamily="34" charset="0"/>
              <a:cs typeface="Calibri" panose="020F0502020204030204" pitchFamily="34" charset="0"/>
            </a:endParaRPr>
          </a:p>
        </p:txBody>
      </p:sp>
      <p:sp>
        <p:nvSpPr>
          <p:cNvPr id="65" name="AutoShape 11">
            <a:extLst>
              <a:ext uri="{FF2B5EF4-FFF2-40B4-BE49-F238E27FC236}">
                <a16:creationId xmlns:a16="http://schemas.microsoft.com/office/drawing/2014/main" id="{E0655DB3-1208-4791-95E8-D6119CA9B57F}"/>
              </a:ext>
            </a:extLst>
          </p:cNvPr>
          <p:cNvSpPr>
            <a:spLocks/>
          </p:cNvSpPr>
          <p:nvPr/>
        </p:nvSpPr>
        <p:spPr bwMode="auto">
          <a:xfrm rot="16200000">
            <a:off x="5629641" y="3562937"/>
            <a:ext cx="203200" cy="1473200"/>
          </a:xfrm>
          <a:prstGeom prst="rightBrace">
            <a:avLst>
              <a:gd name="adj1" fmla="val 604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endParaRPr lang="mk-MK" altLang="mk-MK" sz="1800" b="0"/>
          </a:p>
        </p:txBody>
      </p:sp>
      <p:sp>
        <p:nvSpPr>
          <p:cNvPr id="66" name="AutoShape 12">
            <a:extLst>
              <a:ext uri="{FF2B5EF4-FFF2-40B4-BE49-F238E27FC236}">
                <a16:creationId xmlns:a16="http://schemas.microsoft.com/office/drawing/2014/main" id="{805C7BF9-A2CE-4393-BA61-5DFEAB742EC8}"/>
              </a:ext>
            </a:extLst>
          </p:cNvPr>
          <p:cNvSpPr>
            <a:spLocks noChangeArrowheads="1"/>
          </p:cNvSpPr>
          <p:nvPr/>
        </p:nvSpPr>
        <p:spPr bwMode="auto">
          <a:xfrm>
            <a:off x="6804391" y="4585287"/>
            <a:ext cx="1790700" cy="812800"/>
          </a:xfrm>
          <a:prstGeom prst="cube">
            <a:avLst>
              <a:gd name="adj" fmla="val 25000"/>
            </a:avLst>
          </a:prstGeom>
          <a:solidFill>
            <a:srgbClr val="CC3300"/>
          </a:solidFill>
          <a:ln w="9525">
            <a:solidFill>
              <a:schemeClr val="tx1"/>
            </a:solidFill>
            <a:miter lim="800000"/>
            <a:headEnd/>
            <a:tailEnd/>
          </a:ln>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Спасувачка </a:t>
            </a:r>
          </a:p>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терапија</a:t>
            </a:r>
            <a:endParaRPr lang="en-US" altLang="mk-MK" sz="1600" dirty="0">
              <a:latin typeface="Calibri" panose="020F0502020204030204" pitchFamily="34" charset="0"/>
              <a:cs typeface="Calibri" panose="020F0502020204030204" pitchFamily="34" charset="0"/>
            </a:endParaRPr>
          </a:p>
        </p:txBody>
      </p:sp>
      <p:sp>
        <p:nvSpPr>
          <p:cNvPr id="67" name="Text Box 13">
            <a:extLst>
              <a:ext uri="{FF2B5EF4-FFF2-40B4-BE49-F238E27FC236}">
                <a16:creationId xmlns:a16="http://schemas.microsoft.com/office/drawing/2014/main" id="{AAA1D55D-8E9F-4342-A6BE-F60F677A4F41}"/>
              </a:ext>
            </a:extLst>
          </p:cNvPr>
          <p:cNvSpPr txBox="1">
            <a:spLocks noChangeArrowheads="1"/>
          </p:cNvSpPr>
          <p:nvPr/>
        </p:nvSpPr>
        <p:spPr bwMode="auto">
          <a:xfrm>
            <a:off x="6969491" y="3861387"/>
            <a:ext cx="156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FontTx/>
              <a:buNone/>
            </a:pPr>
            <a:r>
              <a:rPr lang="mk-MK" altLang="mk-MK" sz="1600" dirty="0" smtClean="0">
                <a:latin typeface="Calibri" panose="020F0502020204030204" pitchFamily="34" charset="0"/>
                <a:cs typeface="Calibri" panose="020F0502020204030204" pitchFamily="34" charset="0"/>
              </a:rPr>
              <a:t>Релапс на ММ</a:t>
            </a:r>
            <a:endParaRPr lang="en-US" altLang="mk-MK" sz="1600" dirty="0">
              <a:latin typeface="Calibri" panose="020F0502020204030204" pitchFamily="34" charset="0"/>
              <a:cs typeface="Calibri" panose="020F0502020204030204" pitchFamily="34" charset="0"/>
            </a:endParaRPr>
          </a:p>
        </p:txBody>
      </p:sp>
      <p:sp>
        <p:nvSpPr>
          <p:cNvPr id="68" name="AutoShape 14">
            <a:extLst>
              <a:ext uri="{FF2B5EF4-FFF2-40B4-BE49-F238E27FC236}">
                <a16:creationId xmlns:a16="http://schemas.microsoft.com/office/drawing/2014/main" id="{614B7344-D533-42A0-88D3-8B525467A277}"/>
              </a:ext>
            </a:extLst>
          </p:cNvPr>
          <p:cNvSpPr>
            <a:spLocks/>
          </p:cNvSpPr>
          <p:nvPr/>
        </p:nvSpPr>
        <p:spPr bwMode="auto">
          <a:xfrm rot="16200000">
            <a:off x="7661641" y="3588337"/>
            <a:ext cx="203200" cy="1473200"/>
          </a:xfrm>
          <a:prstGeom prst="rightBrace">
            <a:avLst>
              <a:gd name="adj1" fmla="val 604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endParaRPr lang="mk-MK" altLang="mk-MK" sz="1800" b="0"/>
          </a:p>
        </p:txBody>
      </p:sp>
      <p:sp>
        <p:nvSpPr>
          <p:cNvPr id="69" name="Text Box 16">
            <a:extLst>
              <a:ext uri="{FF2B5EF4-FFF2-40B4-BE49-F238E27FC236}">
                <a16:creationId xmlns:a16="http://schemas.microsoft.com/office/drawing/2014/main" id="{4890D190-27CE-40CE-90B4-62A87B5AA75D}"/>
              </a:ext>
            </a:extLst>
          </p:cNvPr>
          <p:cNvSpPr txBox="1">
            <a:spLocks noChangeArrowheads="1"/>
          </p:cNvSpPr>
          <p:nvPr/>
        </p:nvSpPr>
        <p:spPr bwMode="auto">
          <a:xfrm>
            <a:off x="324705" y="5820319"/>
            <a:ext cx="1044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mk-MK" altLang="mk-MK" sz="3200" dirty="0" smtClean="0">
                <a:solidFill>
                  <a:srgbClr val="1E1FFF"/>
                </a:solidFill>
                <a:latin typeface="Calibri" panose="020F0502020204030204" pitchFamily="34" charset="0"/>
                <a:cs typeface="Calibri" panose="020F0502020204030204" pitchFamily="34" charset="0"/>
              </a:rPr>
              <a:t>СТАР</a:t>
            </a:r>
            <a:endParaRPr lang="en-US" altLang="mk-MK" sz="3200" dirty="0">
              <a:solidFill>
                <a:srgbClr val="1E1FFF"/>
              </a:solidFill>
              <a:latin typeface="Calibri" panose="020F0502020204030204" pitchFamily="34" charset="0"/>
              <a:cs typeface="Calibri" panose="020F0502020204030204" pitchFamily="34" charset="0"/>
            </a:endParaRPr>
          </a:p>
        </p:txBody>
      </p:sp>
      <p:sp>
        <p:nvSpPr>
          <p:cNvPr id="70" name="AutoShape 17">
            <a:extLst>
              <a:ext uri="{FF2B5EF4-FFF2-40B4-BE49-F238E27FC236}">
                <a16:creationId xmlns:a16="http://schemas.microsoft.com/office/drawing/2014/main" id="{D3D34361-18C2-4ABE-AAB1-CF821C11E929}"/>
              </a:ext>
            </a:extLst>
          </p:cNvPr>
          <p:cNvSpPr>
            <a:spLocks noChangeArrowheads="1"/>
          </p:cNvSpPr>
          <p:nvPr/>
        </p:nvSpPr>
        <p:spPr bwMode="auto">
          <a:xfrm>
            <a:off x="1187840" y="5664787"/>
            <a:ext cx="1790700" cy="812800"/>
          </a:xfrm>
          <a:prstGeom prst="cube">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VAD</a:t>
            </a:r>
          </a:p>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DEX</a:t>
            </a:r>
          </a:p>
        </p:txBody>
      </p:sp>
      <p:sp>
        <p:nvSpPr>
          <p:cNvPr id="71" name="AutoShape 18">
            <a:extLst>
              <a:ext uri="{FF2B5EF4-FFF2-40B4-BE49-F238E27FC236}">
                <a16:creationId xmlns:a16="http://schemas.microsoft.com/office/drawing/2014/main" id="{D940CEBF-D18C-4889-AB53-F45BD2935BB8}"/>
              </a:ext>
            </a:extLst>
          </p:cNvPr>
          <p:cNvSpPr>
            <a:spLocks noChangeArrowheads="1"/>
          </p:cNvSpPr>
          <p:nvPr/>
        </p:nvSpPr>
        <p:spPr bwMode="auto">
          <a:xfrm>
            <a:off x="2770359" y="5677487"/>
            <a:ext cx="1790700" cy="812800"/>
          </a:xfrm>
          <a:prstGeom prst="cube">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SCT</a:t>
            </a:r>
          </a:p>
        </p:txBody>
      </p:sp>
      <p:sp>
        <p:nvSpPr>
          <p:cNvPr id="72" name="AutoShape 19">
            <a:extLst>
              <a:ext uri="{FF2B5EF4-FFF2-40B4-BE49-F238E27FC236}">
                <a16:creationId xmlns:a16="http://schemas.microsoft.com/office/drawing/2014/main" id="{07BC6CDD-B479-4EC5-83BD-887D0A7DF69F}"/>
              </a:ext>
            </a:extLst>
          </p:cNvPr>
          <p:cNvSpPr>
            <a:spLocks noChangeArrowheads="1"/>
          </p:cNvSpPr>
          <p:nvPr/>
        </p:nvSpPr>
        <p:spPr bwMode="auto">
          <a:xfrm>
            <a:off x="4686536" y="5723524"/>
            <a:ext cx="1790700" cy="812800"/>
          </a:xfrm>
          <a:prstGeom prst="cube">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Без терапија</a:t>
            </a:r>
            <a:endParaRPr lang="en-US" altLang="mk-MK" sz="1600" dirty="0">
              <a:latin typeface="Calibri" panose="020F0502020204030204" pitchFamily="34" charset="0"/>
              <a:cs typeface="Calibri" panose="020F0502020204030204" pitchFamily="34" charset="0"/>
            </a:endParaRPr>
          </a:p>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Prednisone</a:t>
            </a:r>
          </a:p>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Thalidomide</a:t>
            </a:r>
          </a:p>
        </p:txBody>
      </p:sp>
      <p:sp>
        <p:nvSpPr>
          <p:cNvPr id="73" name="AutoShape 20">
            <a:extLst>
              <a:ext uri="{FF2B5EF4-FFF2-40B4-BE49-F238E27FC236}">
                <a16:creationId xmlns:a16="http://schemas.microsoft.com/office/drawing/2014/main" id="{AD1AE303-D0DC-4804-B249-EB8C901228FE}"/>
              </a:ext>
            </a:extLst>
          </p:cNvPr>
          <p:cNvSpPr>
            <a:spLocks noChangeArrowheads="1"/>
          </p:cNvSpPr>
          <p:nvPr/>
        </p:nvSpPr>
        <p:spPr bwMode="auto">
          <a:xfrm>
            <a:off x="6737325" y="5740400"/>
            <a:ext cx="1790700" cy="812800"/>
          </a:xfrm>
          <a:prstGeom prst="cube">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Неколку опции</a:t>
            </a:r>
            <a:endParaRPr lang="en-US" altLang="mk-MK" sz="1600" dirty="0">
              <a:latin typeface="Calibri" panose="020F0502020204030204" pitchFamily="34" charset="0"/>
              <a:cs typeface="Calibri" panose="020F0502020204030204" pitchFamily="34" charset="0"/>
            </a:endParaRPr>
          </a:p>
        </p:txBody>
      </p:sp>
      <p:sp>
        <p:nvSpPr>
          <p:cNvPr id="74" name="Text Box 21">
            <a:extLst>
              <a:ext uri="{FF2B5EF4-FFF2-40B4-BE49-F238E27FC236}">
                <a16:creationId xmlns:a16="http://schemas.microsoft.com/office/drawing/2014/main" id="{94257EE2-DF73-42B8-B431-736592D25ABF}"/>
              </a:ext>
            </a:extLst>
          </p:cNvPr>
          <p:cNvSpPr txBox="1">
            <a:spLocks noChangeArrowheads="1"/>
          </p:cNvSpPr>
          <p:nvPr/>
        </p:nvSpPr>
        <p:spPr bwMode="auto">
          <a:xfrm>
            <a:off x="266270" y="2492962"/>
            <a:ext cx="952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mk-MK" altLang="mk-MK" sz="3200" dirty="0" smtClean="0">
                <a:solidFill>
                  <a:srgbClr val="1E1FFF"/>
                </a:solidFill>
                <a:latin typeface="Calibri" panose="020F0502020204030204" pitchFamily="34" charset="0"/>
                <a:cs typeface="Calibri" panose="020F0502020204030204" pitchFamily="34" charset="0"/>
              </a:rPr>
              <a:t>НОВ</a:t>
            </a:r>
            <a:endParaRPr lang="en-US" altLang="mk-MK" sz="3200" dirty="0">
              <a:solidFill>
                <a:srgbClr val="1E1FFF"/>
              </a:solidFill>
              <a:latin typeface="Calibri" panose="020F0502020204030204" pitchFamily="34" charset="0"/>
              <a:cs typeface="Calibri" panose="020F0502020204030204" pitchFamily="34" charset="0"/>
            </a:endParaRPr>
          </a:p>
        </p:txBody>
      </p:sp>
      <p:sp>
        <p:nvSpPr>
          <p:cNvPr id="75" name="AutoShape 22">
            <a:extLst>
              <a:ext uri="{FF2B5EF4-FFF2-40B4-BE49-F238E27FC236}">
                <a16:creationId xmlns:a16="http://schemas.microsoft.com/office/drawing/2014/main" id="{C03F4FE5-3BC5-4164-AC47-C10D2BFE825D}"/>
              </a:ext>
            </a:extLst>
          </p:cNvPr>
          <p:cNvSpPr>
            <a:spLocks noChangeArrowheads="1"/>
          </p:cNvSpPr>
          <p:nvPr/>
        </p:nvSpPr>
        <p:spPr bwMode="auto">
          <a:xfrm>
            <a:off x="1140191" y="2337387"/>
            <a:ext cx="1790700" cy="812800"/>
          </a:xfrm>
          <a:prstGeom prst="cube">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mk-MK" sz="1600" dirty="0" err="1">
                <a:latin typeface="Calibri" panose="020F0502020204030204" pitchFamily="34" charset="0"/>
                <a:cs typeface="Calibri" panose="020F0502020204030204" pitchFamily="34" charset="0"/>
              </a:rPr>
              <a:t>Thal</a:t>
            </a:r>
            <a:r>
              <a:rPr lang="en-US" altLang="mk-MK" sz="1600" dirty="0">
                <a:latin typeface="Calibri" panose="020F0502020204030204" pitchFamily="34" charset="0"/>
                <a:cs typeface="Calibri" panose="020F0502020204030204" pitchFamily="34" charset="0"/>
              </a:rPr>
              <a:t>/</a:t>
            </a:r>
            <a:r>
              <a:rPr lang="en-US" altLang="mk-MK" sz="1600" dirty="0" err="1">
                <a:latin typeface="Calibri" panose="020F0502020204030204" pitchFamily="34" charset="0"/>
                <a:cs typeface="Calibri" panose="020F0502020204030204" pitchFamily="34" charset="0"/>
              </a:rPr>
              <a:t>Dex</a:t>
            </a:r>
            <a:endParaRPr lang="en-US" altLang="mk-MK" sz="1600" dirty="0">
              <a:latin typeface="Calibri" panose="020F0502020204030204" pitchFamily="34" charset="0"/>
              <a:cs typeface="Calibri" panose="020F0502020204030204" pitchFamily="34" charset="0"/>
            </a:endParaRPr>
          </a:p>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 VD</a:t>
            </a:r>
          </a:p>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Rev/</a:t>
            </a:r>
            <a:r>
              <a:rPr lang="en-US" altLang="mk-MK" sz="1600" dirty="0" err="1">
                <a:latin typeface="Calibri" panose="020F0502020204030204" pitchFamily="34" charset="0"/>
                <a:cs typeface="Calibri" panose="020F0502020204030204" pitchFamily="34" charset="0"/>
              </a:rPr>
              <a:t>Dex</a:t>
            </a:r>
            <a:endParaRPr lang="en-US" altLang="mk-MK" sz="1600" dirty="0">
              <a:latin typeface="Calibri" panose="020F0502020204030204" pitchFamily="34" charset="0"/>
              <a:cs typeface="Calibri" panose="020F0502020204030204" pitchFamily="34" charset="0"/>
            </a:endParaRPr>
          </a:p>
          <a:p>
            <a:pPr algn="ctr" eaLnBrk="1" hangingPunct="1">
              <a:spcBef>
                <a:spcPct val="0"/>
              </a:spcBef>
              <a:buClrTx/>
              <a:buFontTx/>
              <a:buNone/>
            </a:pPr>
            <a:r>
              <a:rPr lang="en-US" altLang="mk-MK" sz="1600" dirty="0" err="1">
                <a:latin typeface="Calibri" panose="020F0502020204030204" pitchFamily="34" charset="0"/>
                <a:cs typeface="Calibri" panose="020F0502020204030204" pitchFamily="34" charset="0"/>
              </a:rPr>
              <a:t>CyBorD</a:t>
            </a:r>
            <a:endParaRPr lang="en-US" altLang="mk-MK" sz="1600" dirty="0">
              <a:latin typeface="Calibri" panose="020F0502020204030204" pitchFamily="34" charset="0"/>
              <a:cs typeface="Calibri" panose="020F0502020204030204" pitchFamily="34" charset="0"/>
            </a:endParaRPr>
          </a:p>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VTD</a:t>
            </a:r>
          </a:p>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VRD</a:t>
            </a:r>
          </a:p>
        </p:txBody>
      </p:sp>
      <p:sp>
        <p:nvSpPr>
          <p:cNvPr id="76" name="AutoShape 23">
            <a:extLst>
              <a:ext uri="{FF2B5EF4-FFF2-40B4-BE49-F238E27FC236}">
                <a16:creationId xmlns:a16="http://schemas.microsoft.com/office/drawing/2014/main" id="{68B23942-A888-460D-A4B9-4AE18325EC72}"/>
              </a:ext>
            </a:extLst>
          </p:cNvPr>
          <p:cNvSpPr>
            <a:spLocks noChangeArrowheads="1"/>
          </p:cNvSpPr>
          <p:nvPr/>
        </p:nvSpPr>
        <p:spPr bwMode="auto">
          <a:xfrm>
            <a:off x="2816591" y="2324687"/>
            <a:ext cx="1790700" cy="812800"/>
          </a:xfrm>
          <a:prstGeom prst="cube">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SCT</a:t>
            </a:r>
          </a:p>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VD/VRD</a:t>
            </a:r>
          </a:p>
          <a:p>
            <a:pPr algn="ctr" eaLnBrk="1" hangingPunct="1">
              <a:spcBef>
                <a:spcPct val="0"/>
              </a:spcBef>
              <a:buClrTx/>
              <a:buFontTx/>
              <a:buNone/>
            </a:pPr>
            <a:endParaRPr lang="en-US" altLang="mk-MK" sz="1600" dirty="0"/>
          </a:p>
        </p:txBody>
      </p:sp>
      <p:sp>
        <p:nvSpPr>
          <p:cNvPr id="77" name="AutoShape 24">
            <a:extLst>
              <a:ext uri="{FF2B5EF4-FFF2-40B4-BE49-F238E27FC236}">
                <a16:creationId xmlns:a16="http://schemas.microsoft.com/office/drawing/2014/main" id="{63DC7885-6F38-430C-9E6B-4734AD6A2A20}"/>
              </a:ext>
            </a:extLst>
          </p:cNvPr>
          <p:cNvSpPr>
            <a:spLocks noChangeArrowheads="1"/>
          </p:cNvSpPr>
          <p:nvPr/>
        </p:nvSpPr>
        <p:spPr bwMode="auto">
          <a:xfrm>
            <a:off x="4914900" y="2337387"/>
            <a:ext cx="1790700" cy="812800"/>
          </a:xfrm>
          <a:prstGeom prst="cube">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Без терапија</a:t>
            </a:r>
          </a:p>
          <a:p>
            <a:pPr algn="ctr" eaLnBrk="1" hangingPunct="1">
              <a:spcBef>
                <a:spcPct val="0"/>
              </a:spcBef>
              <a:buClrTx/>
              <a:buFontTx/>
              <a:buNone/>
            </a:pPr>
            <a:r>
              <a:rPr lang="en-US" altLang="mk-MK" sz="1600" dirty="0" smtClean="0">
                <a:latin typeface="Calibri" panose="020F0502020204030204" pitchFamily="34" charset="0"/>
                <a:cs typeface="Calibri" panose="020F0502020204030204" pitchFamily="34" charset="0"/>
              </a:rPr>
              <a:t>Thalidomide</a:t>
            </a:r>
            <a:r>
              <a:rPr lang="en-US" altLang="mk-MK" sz="1600" dirty="0">
                <a:latin typeface="Calibri" panose="020F0502020204030204" pitchFamily="34" charset="0"/>
                <a:cs typeface="Calibri" panose="020F0502020204030204" pitchFamily="34" charset="0"/>
              </a:rPr>
              <a:t>?</a:t>
            </a:r>
          </a:p>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Bortezomib?</a:t>
            </a:r>
          </a:p>
          <a:p>
            <a:pPr algn="ctr" eaLnBrk="1" hangingPunct="1">
              <a:spcBef>
                <a:spcPct val="0"/>
              </a:spcBef>
              <a:buClrTx/>
              <a:buFontTx/>
              <a:buNone/>
            </a:pPr>
            <a:r>
              <a:rPr lang="en-US" altLang="mk-MK" sz="1600" dirty="0">
                <a:latin typeface="Calibri" panose="020F0502020204030204" pitchFamily="34" charset="0"/>
                <a:cs typeface="Calibri" panose="020F0502020204030204" pitchFamily="34" charset="0"/>
              </a:rPr>
              <a:t>Lenalidomide?</a:t>
            </a:r>
          </a:p>
        </p:txBody>
      </p:sp>
      <p:sp>
        <p:nvSpPr>
          <p:cNvPr id="78" name="AutoShape 25">
            <a:extLst>
              <a:ext uri="{FF2B5EF4-FFF2-40B4-BE49-F238E27FC236}">
                <a16:creationId xmlns:a16="http://schemas.microsoft.com/office/drawing/2014/main" id="{7B0489D5-5BC0-42D4-86E3-6AB7822781E1}"/>
              </a:ext>
            </a:extLst>
          </p:cNvPr>
          <p:cNvSpPr>
            <a:spLocks noChangeArrowheads="1"/>
          </p:cNvSpPr>
          <p:nvPr/>
        </p:nvSpPr>
        <p:spPr bwMode="auto">
          <a:xfrm>
            <a:off x="6896100" y="2341149"/>
            <a:ext cx="1790700" cy="812800"/>
          </a:xfrm>
          <a:prstGeom prst="cube">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mk-MK" sz="1400" dirty="0">
                <a:latin typeface="Calibri" panose="020F0502020204030204" pitchFamily="34" charset="0"/>
                <a:cs typeface="Calibri" panose="020F0502020204030204" pitchFamily="34" charset="0"/>
              </a:rPr>
              <a:t>Bortezomib</a:t>
            </a:r>
          </a:p>
          <a:p>
            <a:pPr algn="ctr" eaLnBrk="1" hangingPunct="1">
              <a:spcBef>
                <a:spcPct val="0"/>
              </a:spcBef>
              <a:buClrTx/>
              <a:buFontTx/>
              <a:buNone/>
            </a:pPr>
            <a:r>
              <a:rPr lang="en-US" altLang="mk-MK" sz="1400" dirty="0">
                <a:latin typeface="Calibri" panose="020F0502020204030204" pitchFamily="34" charset="0"/>
                <a:cs typeface="Calibri" panose="020F0502020204030204" pitchFamily="34" charset="0"/>
              </a:rPr>
              <a:t>Lenalidomide</a:t>
            </a:r>
          </a:p>
          <a:p>
            <a:pPr algn="ctr" eaLnBrk="1" hangingPunct="1">
              <a:spcBef>
                <a:spcPct val="0"/>
              </a:spcBef>
              <a:buClrTx/>
              <a:buFontTx/>
              <a:buNone/>
            </a:pPr>
            <a:r>
              <a:rPr lang="en-US" altLang="mk-MK" sz="1400" dirty="0">
                <a:latin typeface="Calibri" panose="020F0502020204030204" pitchFamily="34" charset="0"/>
                <a:cs typeface="Calibri" panose="020F0502020204030204" pitchFamily="34" charset="0"/>
              </a:rPr>
              <a:t>Thalidomide</a:t>
            </a:r>
          </a:p>
          <a:p>
            <a:pPr algn="ctr" eaLnBrk="1" hangingPunct="1">
              <a:spcBef>
                <a:spcPct val="0"/>
              </a:spcBef>
              <a:buClrTx/>
              <a:buFontTx/>
              <a:buNone/>
            </a:pPr>
            <a:r>
              <a:rPr lang="en-US" altLang="mk-MK" sz="1400" dirty="0">
                <a:latin typeface="Calibri" panose="020F0502020204030204" pitchFamily="34" charset="0"/>
                <a:cs typeface="Calibri" panose="020F0502020204030204" pitchFamily="34" charset="0"/>
              </a:rPr>
              <a:t>Carfilzomib</a:t>
            </a:r>
          </a:p>
          <a:p>
            <a:pPr algn="ctr" eaLnBrk="1" hangingPunct="1">
              <a:spcBef>
                <a:spcPct val="0"/>
              </a:spcBef>
              <a:buClrTx/>
              <a:buFontTx/>
              <a:buNone/>
            </a:pPr>
            <a:r>
              <a:rPr lang="en-US" altLang="mk-MK" sz="1400" dirty="0">
                <a:latin typeface="Calibri" panose="020F0502020204030204" pitchFamily="34" charset="0"/>
                <a:cs typeface="Calibri" panose="020F0502020204030204" pitchFamily="34" charset="0"/>
              </a:rPr>
              <a:t>Pomalidomide</a:t>
            </a:r>
          </a:p>
          <a:p>
            <a:pPr algn="ctr" eaLnBrk="1" hangingPunct="1">
              <a:spcBef>
                <a:spcPct val="0"/>
              </a:spcBef>
              <a:buClrTx/>
              <a:buFontTx/>
              <a:buNone/>
            </a:pPr>
            <a:r>
              <a:rPr lang="en-US" altLang="mk-MK" sz="1400" dirty="0">
                <a:latin typeface="Calibri" panose="020F0502020204030204" pitchFamily="34" charset="0"/>
                <a:cs typeface="Calibri" panose="020F0502020204030204" pitchFamily="34" charset="0"/>
              </a:rPr>
              <a:t>Monoclonal Ab (CD38)</a:t>
            </a:r>
          </a:p>
          <a:p>
            <a:pPr algn="ctr" eaLnBrk="1" hangingPunct="1">
              <a:spcBef>
                <a:spcPct val="0"/>
              </a:spcBef>
              <a:buClrTx/>
              <a:buFontTx/>
              <a:buNone/>
            </a:pPr>
            <a:r>
              <a:rPr lang="en-US" altLang="mk-MK" sz="1400" i="1" dirty="0" err="1">
                <a:latin typeface="Calibri" panose="020F0502020204030204" pitchFamily="34" charset="0"/>
                <a:cs typeface="Calibri" panose="020F0502020204030204" pitchFamily="34" charset="0"/>
              </a:rPr>
              <a:t>Elotuzumab</a:t>
            </a:r>
            <a:endParaRPr lang="en-US" altLang="mk-MK" sz="1400" i="1" dirty="0">
              <a:latin typeface="Calibri" panose="020F0502020204030204" pitchFamily="34" charset="0"/>
              <a:cs typeface="Calibri" panose="020F0502020204030204" pitchFamily="34" charset="0"/>
            </a:endParaRPr>
          </a:p>
          <a:p>
            <a:pPr algn="ctr" eaLnBrk="1" hangingPunct="1">
              <a:spcBef>
                <a:spcPct val="0"/>
              </a:spcBef>
              <a:buClrTx/>
              <a:buFontTx/>
              <a:buNone/>
            </a:pPr>
            <a:r>
              <a:rPr lang="en-US" altLang="mk-MK" sz="1400" i="1" dirty="0">
                <a:latin typeface="Calibri" panose="020F0502020204030204" pitchFamily="34" charset="0"/>
                <a:cs typeface="Calibri" panose="020F0502020204030204" pitchFamily="34" charset="0"/>
              </a:rPr>
              <a:t>HDAC</a:t>
            </a:r>
          </a:p>
          <a:p>
            <a:pPr algn="ctr" eaLnBrk="1" hangingPunct="1">
              <a:spcBef>
                <a:spcPct val="0"/>
              </a:spcBef>
              <a:buClrTx/>
              <a:buFontTx/>
              <a:buNone/>
            </a:pPr>
            <a:r>
              <a:rPr lang="en-US" altLang="mk-MK" sz="1400" i="1" dirty="0" err="1">
                <a:latin typeface="Calibri" panose="020F0502020204030204" pitchFamily="34" charset="0"/>
                <a:cs typeface="Calibri" panose="020F0502020204030204" pitchFamily="34" charset="0"/>
              </a:rPr>
              <a:t>Bendamustine</a:t>
            </a:r>
            <a:endParaRPr lang="en-US" altLang="mk-MK" sz="1600" i="1" dirty="0">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0BEEF3D8-6F72-45B3-909A-8DD1AA0E0667}"/>
              </a:ext>
            </a:extLst>
          </p:cNvPr>
          <p:cNvSpPr txBox="1"/>
          <p:nvPr/>
        </p:nvSpPr>
        <p:spPr>
          <a:xfrm>
            <a:off x="1302140" y="5371655"/>
            <a:ext cx="21209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3-6 cycles</a:t>
            </a:r>
          </a:p>
        </p:txBody>
      </p:sp>
      <p:sp>
        <p:nvSpPr>
          <p:cNvPr id="80" name="TextBox 79">
            <a:extLst>
              <a:ext uri="{FF2B5EF4-FFF2-40B4-BE49-F238E27FC236}">
                <a16:creationId xmlns:a16="http://schemas.microsoft.com/office/drawing/2014/main" id="{F7F00E3C-86A9-4037-91B8-74CE2D4B31E3}"/>
              </a:ext>
            </a:extLst>
          </p:cNvPr>
          <p:cNvSpPr txBox="1"/>
          <p:nvPr/>
        </p:nvSpPr>
        <p:spPr>
          <a:xfrm>
            <a:off x="2989640" y="5343080"/>
            <a:ext cx="21209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 cycles</a:t>
            </a:r>
          </a:p>
        </p:txBody>
      </p:sp>
      <p:sp>
        <p:nvSpPr>
          <p:cNvPr id="81" name="Title 2"/>
          <p:cNvSpPr txBox="1">
            <a:spLocks/>
          </p:cNvSpPr>
          <p:nvPr/>
        </p:nvSpPr>
        <p:spPr>
          <a:xfrm>
            <a:off x="457200" y="338328"/>
            <a:ext cx="8229600" cy="1252728"/>
          </a:xfrm>
          <a:prstGeom prst="rect">
            <a:avLst/>
          </a:prstGeom>
        </p:spPr>
        <p:txBody>
          <a:bodyP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sz="3200" dirty="0"/>
          </a:p>
        </p:txBody>
      </p:sp>
      <p:sp>
        <p:nvSpPr>
          <p:cNvPr id="84" name="Title 1"/>
          <p:cNvSpPr>
            <a:spLocks noGrp="1"/>
          </p:cNvSpPr>
          <p:nvPr>
            <p:ph type="title"/>
          </p:nvPr>
        </p:nvSpPr>
        <p:spPr>
          <a:xfrm>
            <a:off x="304800" y="338328"/>
            <a:ext cx="8610600" cy="1252728"/>
          </a:xfrm>
        </p:spPr>
        <p:txBody>
          <a:bodyPr>
            <a:normAutofit fontScale="90000"/>
          </a:bodyPr>
          <a:lstStyle/>
          <a:p>
            <a:r>
              <a:rPr lang="mk-MK" dirty="0"/>
              <a:t>Иницијален третман кај ММ пациенти </a:t>
            </a:r>
            <a:r>
              <a:rPr lang="mk-MK" dirty="0">
                <a:solidFill>
                  <a:srgbClr val="C00000"/>
                </a:solidFill>
              </a:rPr>
              <a:t>подобни</a:t>
            </a:r>
            <a:r>
              <a:rPr lang="mk-MK" dirty="0">
                <a:solidFill>
                  <a:srgbClr val="FF0000"/>
                </a:solidFill>
              </a:rPr>
              <a:t> </a:t>
            </a:r>
            <a:r>
              <a:rPr lang="mk-MK" dirty="0"/>
              <a:t>за трансплантација </a:t>
            </a:r>
          </a:p>
        </p:txBody>
      </p:sp>
    </p:spTree>
    <p:extLst>
      <p:ext uri="{BB962C8B-B14F-4D97-AF65-F5344CB8AC3E}">
        <p14:creationId xmlns:p14="http://schemas.microsoft.com/office/powerpoint/2010/main" val="386552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2" name="Title 1"/>
          <p:cNvSpPr>
            <a:spLocks noGrp="1"/>
          </p:cNvSpPr>
          <p:nvPr>
            <p:ph type="title"/>
          </p:nvPr>
        </p:nvSpPr>
        <p:spPr>
          <a:xfrm>
            <a:off x="457200" y="499872"/>
            <a:ext cx="8229600" cy="1252728"/>
          </a:xfrm>
        </p:spPr>
        <p:txBody>
          <a:bodyPr>
            <a:normAutofit fontScale="90000"/>
          </a:bodyPr>
          <a:lstStyle/>
          <a:p>
            <a:r>
              <a:rPr lang="mk-MK" dirty="0"/>
              <a:t>Цели на </a:t>
            </a:r>
            <a:r>
              <a:rPr lang="mk-MK" u="sng" dirty="0"/>
              <a:t>континуирана</a:t>
            </a:r>
            <a:r>
              <a:rPr lang="mk-MK" dirty="0"/>
              <a:t> терапија кај </a:t>
            </a:r>
            <a:r>
              <a:rPr lang="mk-MK" dirty="0" smtClean="0">
                <a:solidFill>
                  <a:srgbClr val="FF0000"/>
                </a:solidFill>
              </a:rPr>
              <a:t>неподобни за трансплантација</a:t>
            </a:r>
            <a:endParaRPr lang="mk-MK" dirty="0"/>
          </a:p>
        </p:txBody>
      </p:sp>
      <p:sp>
        <p:nvSpPr>
          <p:cNvPr id="6" name="AutoShape 2">
            <a:extLst>
              <a:ext uri="{FF2B5EF4-FFF2-40B4-BE49-F238E27FC236}">
                <a16:creationId xmlns:a16="http://schemas.microsoft.com/office/drawing/2014/main" id="{8EF4E24B-23E7-40EC-A7A0-9467D5169867}"/>
              </a:ext>
            </a:extLst>
          </p:cNvPr>
          <p:cNvSpPr>
            <a:spLocks noChangeArrowheads="1"/>
          </p:cNvSpPr>
          <p:nvPr/>
        </p:nvSpPr>
        <p:spPr bwMode="auto">
          <a:xfrm>
            <a:off x="381000" y="4395807"/>
            <a:ext cx="8496300" cy="469900"/>
          </a:xfrm>
          <a:prstGeom prst="parallelogram">
            <a:avLst>
              <a:gd name="adj" fmla="val 99111"/>
            </a:avLst>
          </a:prstGeom>
          <a:solidFill>
            <a:schemeClr val="bg1"/>
          </a:solidFill>
          <a:ln w="9525">
            <a:solidFill>
              <a:schemeClr val="tx1"/>
            </a:solidFill>
            <a:miter lim="800000"/>
            <a:headEnd/>
            <a:tailEnd/>
          </a:ln>
          <a:effectLst/>
        </p:spPr>
        <p:txBody>
          <a:bodyPr wrap="none" anchor="ctr"/>
          <a:lstStyle/>
          <a:p>
            <a:pPr eaLnBrk="1" hangingPunct="1">
              <a:defRPr/>
            </a:pPr>
            <a:endParaRPr lang="en-US" sz="1800">
              <a:latin typeface="Arial" charset="0"/>
              <a:ea typeface="Arial" charset="0"/>
              <a:cs typeface="Arial" charset="0"/>
            </a:endParaRPr>
          </a:p>
        </p:txBody>
      </p:sp>
      <p:sp>
        <p:nvSpPr>
          <p:cNvPr id="7" name="Rectangle 3">
            <a:extLst>
              <a:ext uri="{FF2B5EF4-FFF2-40B4-BE49-F238E27FC236}">
                <a16:creationId xmlns:a16="http://schemas.microsoft.com/office/drawing/2014/main" id="{6C03D4FA-A713-47DE-B2C5-8AE48D3D5CAD}"/>
              </a:ext>
            </a:extLst>
          </p:cNvPr>
          <p:cNvSpPr>
            <a:spLocks noChangeArrowheads="1"/>
          </p:cNvSpPr>
          <p:nvPr/>
        </p:nvSpPr>
        <p:spPr bwMode="auto">
          <a:xfrm>
            <a:off x="836613" y="3633807"/>
            <a:ext cx="8040687" cy="749300"/>
          </a:xfrm>
          <a:prstGeom prst="rect">
            <a:avLst/>
          </a:prstGeom>
          <a:gradFill rotWithShape="0">
            <a:gsLst>
              <a:gs pos="0">
                <a:schemeClr val="bg1"/>
              </a:gs>
              <a:gs pos="100000">
                <a:srgbClr val="586E2C"/>
              </a:gs>
            </a:gsLst>
            <a:lin ang="5400000" scaled="1"/>
          </a:gradFill>
          <a:ln w="9525">
            <a:solidFill>
              <a:schemeClr val="tx1"/>
            </a:solidFill>
            <a:miter lim="800000"/>
            <a:headEnd/>
            <a:tailEnd/>
          </a:ln>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endParaRPr lang="mk-MK" altLang="mk-MK" sz="1800" b="0"/>
          </a:p>
        </p:txBody>
      </p:sp>
      <p:sp>
        <p:nvSpPr>
          <p:cNvPr id="8" name="AutoShape 5">
            <a:extLst>
              <a:ext uri="{FF2B5EF4-FFF2-40B4-BE49-F238E27FC236}">
                <a16:creationId xmlns:a16="http://schemas.microsoft.com/office/drawing/2014/main" id="{E22BBE65-5985-417C-9191-D74806FF46A5}"/>
              </a:ext>
            </a:extLst>
          </p:cNvPr>
          <p:cNvSpPr>
            <a:spLocks noChangeArrowheads="1"/>
          </p:cNvSpPr>
          <p:nvPr/>
        </p:nvSpPr>
        <p:spPr bwMode="auto">
          <a:xfrm>
            <a:off x="1079500" y="4040794"/>
            <a:ext cx="1790700" cy="812800"/>
          </a:xfrm>
          <a:prstGeom prst="cube">
            <a:avLst>
              <a:gd name="adj" fmla="val 25000"/>
            </a:avLst>
          </a:prstGeom>
          <a:solidFill>
            <a:srgbClr val="FF0000"/>
          </a:solidFill>
          <a:ln w="9525">
            <a:solidFill>
              <a:schemeClr val="tx1"/>
            </a:solidFill>
            <a:miter lim="800000"/>
            <a:headEnd/>
            <a:tailEnd/>
          </a:ln>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Индукција</a:t>
            </a:r>
            <a:endParaRPr lang="en-US" altLang="mk-MK" sz="1600" dirty="0">
              <a:latin typeface="Calibri" panose="020F0502020204030204" pitchFamily="34" charset="0"/>
              <a:cs typeface="Calibri" panose="020F0502020204030204" pitchFamily="34" charset="0"/>
            </a:endParaRPr>
          </a:p>
        </p:txBody>
      </p:sp>
      <p:sp>
        <p:nvSpPr>
          <p:cNvPr id="10" name="Text Box 7">
            <a:extLst>
              <a:ext uri="{FF2B5EF4-FFF2-40B4-BE49-F238E27FC236}">
                <a16:creationId xmlns:a16="http://schemas.microsoft.com/office/drawing/2014/main" id="{B20E0E3A-88A5-44AF-8B97-F8BC260C9B27}"/>
              </a:ext>
            </a:extLst>
          </p:cNvPr>
          <p:cNvSpPr txBox="1">
            <a:spLocks noChangeArrowheads="1"/>
          </p:cNvSpPr>
          <p:nvPr/>
        </p:nvSpPr>
        <p:spPr bwMode="auto">
          <a:xfrm>
            <a:off x="1183909" y="2667000"/>
            <a:ext cx="22796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FontTx/>
              <a:buNone/>
            </a:pPr>
            <a:r>
              <a:rPr lang="mk-MK" altLang="mk-MK" sz="1600" dirty="0" smtClean="0">
                <a:latin typeface="Calibri" panose="020F0502020204030204" pitchFamily="34" charset="0"/>
                <a:cs typeface="Calibri" panose="020F0502020204030204" pitchFamily="34" charset="0"/>
              </a:rPr>
              <a:t>Прволиниски третман</a:t>
            </a:r>
          </a:p>
          <a:p>
            <a:pPr algn="ctr" eaLnBrk="1" hangingPunct="1">
              <a:spcBef>
                <a:spcPct val="50000"/>
              </a:spcBef>
              <a:buClrTx/>
              <a:buFontTx/>
              <a:buNone/>
            </a:pPr>
            <a:r>
              <a:rPr lang="en-US" altLang="mk-MK" sz="1600" dirty="0" smtClean="0">
                <a:latin typeface="Calibri" panose="020F0502020204030204" pitchFamily="34" charset="0"/>
                <a:cs typeface="Calibri" panose="020F0502020204030204" pitchFamily="34" charset="0"/>
              </a:rPr>
              <a:t>MPT, MPR, VMP, RD/RD18</a:t>
            </a:r>
            <a:endParaRPr lang="en-US" altLang="mk-MK" sz="1600" dirty="0">
              <a:latin typeface="Calibri" panose="020F0502020204030204" pitchFamily="34" charset="0"/>
              <a:cs typeface="Calibri" panose="020F0502020204030204" pitchFamily="34" charset="0"/>
            </a:endParaRPr>
          </a:p>
        </p:txBody>
      </p:sp>
      <p:sp>
        <p:nvSpPr>
          <p:cNvPr id="12" name="AutoShape 9">
            <a:extLst>
              <a:ext uri="{FF2B5EF4-FFF2-40B4-BE49-F238E27FC236}">
                <a16:creationId xmlns:a16="http://schemas.microsoft.com/office/drawing/2014/main" id="{2C326101-C35A-4E4D-A98B-D837AF8E3F87}"/>
              </a:ext>
            </a:extLst>
          </p:cNvPr>
          <p:cNvSpPr>
            <a:spLocks noChangeArrowheads="1"/>
          </p:cNvSpPr>
          <p:nvPr/>
        </p:nvSpPr>
        <p:spPr bwMode="auto">
          <a:xfrm>
            <a:off x="6517909" y="4058670"/>
            <a:ext cx="1790700" cy="812800"/>
          </a:xfrm>
          <a:prstGeom prst="cube">
            <a:avLst>
              <a:gd name="adj" fmla="val 25000"/>
            </a:avLst>
          </a:prstGeom>
          <a:solidFill>
            <a:srgbClr val="FF9966"/>
          </a:solidFill>
          <a:ln w="9525">
            <a:solidFill>
              <a:schemeClr val="tx1"/>
            </a:solidFill>
            <a:miter lim="800000"/>
            <a:headEnd/>
            <a:tailEnd/>
          </a:ln>
        </p:spPr>
        <p:txBody>
          <a:bodyPr wrap="none" anchor="ct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Пост </a:t>
            </a:r>
          </a:p>
          <a:p>
            <a:pPr algn="ctr" eaLnBrk="1" hangingPunct="1">
              <a:spcBef>
                <a:spcPct val="0"/>
              </a:spcBef>
              <a:buClrTx/>
              <a:buFontTx/>
              <a:buNone/>
            </a:pPr>
            <a:r>
              <a:rPr lang="mk-MK" altLang="mk-MK" sz="1600" dirty="0" smtClean="0">
                <a:latin typeface="Calibri" panose="020F0502020204030204" pitchFamily="34" charset="0"/>
                <a:cs typeface="Calibri" panose="020F0502020204030204" pitchFamily="34" charset="0"/>
              </a:rPr>
              <a:t>консолидација</a:t>
            </a:r>
            <a:endParaRPr lang="en-US" altLang="mk-MK"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0BEEF3D8-6F72-45B3-909A-8DD1AA0E0667}"/>
              </a:ext>
            </a:extLst>
          </p:cNvPr>
          <p:cNvSpPr txBox="1"/>
          <p:nvPr/>
        </p:nvSpPr>
        <p:spPr>
          <a:xfrm>
            <a:off x="416291" y="5181600"/>
            <a:ext cx="8422909" cy="923330"/>
          </a:xfrm>
          <a:prstGeom prst="rect">
            <a:avLst/>
          </a:prstGeom>
          <a:noFill/>
        </p:spPr>
        <p:txBody>
          <a:bodyPr wrap="square" rtlCol="0">
            <a:spAutoFit/>
          </a:bodyPr>
          <a:lstStyle/>
          <a:p>
            <a:pPr algn="ctr"/>
            <a:r>
              <a:rPr lang="mk-MK" dirty="0" smtClean="0">
                <a:latin typeface="Calibri" panose="020F0502020204030204" pitchFamily="34" charset="0"/>
                <a:cs typeface="Calibri" panose="020F0502020204030204" pitchFamily="34" charset="0"/>
              </a:rPr>
              <a:t>Иницијалниот третман се соджи од 4</a:t>
            </a:r>
            <a:r>
              <a:rPr lang="en-US" dirty="0" smtClean="0">
                <a:latin typeface="Calibri" panose="020F0502020204030204" pitchFamily="34" charset="0"/>
                <a:cs typeface="Calibri" panose="020F0502020204030204" pitchFamily="34" charset="0"/>
              </a:rPr>
              <a:t>-6 </a:t>
            </a:r>
            <a:r>
              <a:rPr lang="mk-MK" dirty="0" smtClean="0">
                <a:latin typeface="Calibri" panose="020F0502020204030204" pitchFamily="34" charset="0"/>
                <a:cs typeface="Calibri" panose="020F0502020204030204" pitchFamily="34" charset="0"/>
              </a:rPr>
              <a:t>циклуси во времетраење од 9-18 месеци, со</a:t>
            </a:r>
            <a:r>
              <a:rPr lang="en-US" dirty="0" smtClean="0">
                <a:latin typeface="Calibri" panose="020F0502020204030204" pitchFamily="34" charset="0"/>
                <a:cs typeface="Calibri" panose="020F0502020204030204" pitchFamily="34" charset="0"/>
              </a:rPr>
              <a:t> </a:t>
            </a:r>
            <a:r>
              <a:rPr lang="mk-MK" dirty="0" smtClean="0">
                <a:latin typeface="Calibri" panose="020F0502020204030204" pitchFamily="34" charset="0"/>
                <a:cs typeface="Calibri" panose="020F0502020204030204" pitchFamily="34" charset="0"/>
              </a:rPr>
              <a:t>проценка на фитнес состојбата и дозна адаптација на терапијата за изнемоштени и кревки пациенти</a:t>
            </a:r>
            <a:endParaRPr lang="en-US" dirty="0">
              <a:latin typeface="Calibri" panose="020F0502020204030204" pitchFamily="34" charset="0"/>
              <a:cs typeface="Calibri" panose="020F0502020204030204" pitchFamily="34" charset="0"/>
            </a:endParaRPr>
          </a:p>
        </p:txBody>
      </p:sp>
      <p:sp>
        <p:nvSpPr>
          <p:cNvPr id="19" name="Text Box 7">
            <a:extLst>
              <a:ext uri="{FF2B5EF4-FFF2-40B4-BE49-F238E27FC236}">
                <a16:creationId xmlns:a16="http://schemas.microsoft.com/office/drawing/2014/main" id="{B20E0E3A-88A5-44AF-8B97-F8BC260C9B27}"/>
              </a:ext>
            </a:extLst>
          </p:cNvPr>
          <p:cNvSpPr txBox="1">
            <a:spLocks noChangeArrowheads="1"/>
          </p:cNvSpPr>
          <p:nvPr/>
        </p:nvSpPr>
        <p:spPr bwMode="auto">
          <a:xfrm>
            <a:off x="6426932" y="2971800"/>
            <a:ext cx="24503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890029"/>
              </a:buClr>
              <a:buFont typeface="Times" panose="02020603050405020304" pitchFamily="18" charset="0"/>
              <a:buChar cha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890029"/>
              </a:buClr>
              <a:buFont typeface="Times" panose="02020603050405020304" pitchFamily="18" charset="0"/>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890029"/>
              </a:buClr>
              <a:buFont typeface="Times" panose="02020603050405020304" pitchFamily="18" charset="0"/>
              <a:buChar char="•"/>
              <a:defRPr sz="20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FontTx/>
              <a:buNone/>
            </a:pPr>
            <a:r>
              <a:rPr lang="mk-MK" altLang="mk-MK" sz="1600" dirty="0" smtClean="0">
                <a:latin typeface="Calibri" panose="020F0502020204030204" pitchFamily="34" charset="0"/>
                <a:cs typeface="Calibri" panose="020F0502020204030204" pitchFamily="34" charset="0"/>
              </a:rPr>
              <a:t>Терапија на одржување</a:t>
            </a:r>
            <a:endParaRPr lang="en-US" altLang="mk-MK"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5898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3600" dirty="0" smtClean="0"/>
              <a:t>Супортивен и симптоматски третман на ММ</a:t>
            </a:r>
            <a:endParaRPr lang="mk-MK" sz="3600" dirty="0"/>
          </a:p>
        </p:txBody>
      </p:sp>
      <p:sp>
        <p:nvSpPr>
          <p:cNvPr id="5" name="TextBox 4"/>
          <p:cNvSpPr txBox="1"/>
          <p:nvPr/>
        </p:nvSpPr>
        <p:spPr>
          <a:xfrm>
            <a:off x="609600" y="2590800"/>
            <a:ext cx="7768473" cy="3970318"/>
          </a:xfrm>
          <a:prstGeom prst="rect">
            <a:avLst/>
          </a:prstGeom>
          <a:noFill/>
        </p:spPr>
        <p:txBody>
          <a:bodyPr wrap="none" rtlCol="0">
            <a:spAutoFit/>
          </a:bodyPr>
          <a:lstStyle/>
          <a:p>
            <a:pPr marL="285750" indent="-285750">
              <a:buFont typeface="Arial" panose="020B0604020202020204" pitchFamily="34" charset="0"/>
              <a:buChar char="•"/>
            </a:pPr>
            <a:r>
              <a:rPr lang="mk-MK" dirty="0" smtClean="0"/>
              <a:t>Третман на болка</a:t>
            </a:r>
            <a:r>
              <a:rPr lang="en-US" dirty="0" smtClean="0"/>
              <a:t>:</a:t>
            </a:r>
          </a:p>
          <a:p>
            <a:r>
              <a:rPr lang="en-US" dirty="0"/>
              <a:t>	</a:t>
            </a:r>
            <a:r>
              <a:rPr lang="en-US" dirty="0" smtClean="0"/>
              <a:t>- </a:t>
            </a:r>
            <a:r>
              <a:rPr lang="mk-MK" dirty="0" smtClean="0"/>
              <a:t>неопиоидни аналгетични лекови</a:t>
            </a:r>
          </a:p>
          <a:p>
            <a:r>
              <a:rPr lang="mk-MK" dirty="0"/>
              <a:t>	</a:t>
            </a:r>
            <a:r>
              <a:rPr lang="mk-MK" dirty="0" smtClean="0"/>
              <a:t>- опиоидни аналгетични лекови</a:t>
            </a:r>
          </a:p>
          <a:p>
            <a:r>
              <a:rPr lang="mk-MK" dirty="0"/>
              <a:t>	</a:t>
            </a:r>
            <a:r>
              <a:rPr lang="mk-MK" dirty="0" smtClean="0"/>
              <a:t>- ниско дозна радијациона терапија за палиација на коскена болка</a:t>
            </a:r>
          </a:p>
          <a:p>
            <a:r>
              <a:rPr lang="mk-MK" dirty="0"/>
              <a:t>	</a:t>
            </a:r>
            <a:r>
              <a:rPr lang="mk-MK" dirty="0" smtClean="0"/>
              <a:t> (30</a:t>
            </a:r>
            <a:r>
              <a:rPr lang="en-US" dirty="0" err="1" smtClean="0"/>
              <a:t>Gy</a:t>
            </a:r>
            <a:r>
              <a:rPr lang="mk-MK" dirty="0" smtClean="0"/>
              <a:t> во 10-15 фракции)</a:t>
            </a:r>
          </a:p>
          <a:p>
            <a:pPr marL="285750" indent="-285750">
              <a:buFont typeface="Arial" panose="020B0604020202020204" pitchFamily="34" charset="0"/>
              <a:buChar char="•"/>
            </a:pPr>
            <a:r>
              <a:rPr lang="mk-MK" dirty="0" smtClean="0"/>
              <a:t>Третман на сериозни коскени лезии со нестабилност</a:t>
            </a:r>
          </a:p>
          <a:p>
            <a:r>
              <a:rPr lang="mk-MK" dirty="0"/>
              <a:t>	</a:t>
            </a:r>
            <a:r>
              <a:rPr lang="mk-MK" dirty="0" smtClean="0"/>
              <a:t>- Бифосфонати</a:t>
            </a:r>
          </a:p>
          <a:p>
            <a:r>
              <a:rPr lang="mk-MK" dirty="0"/>
              <a:t>	</a:t>
            </a:r>
            <a:r>
              <a:rPr lang="mk-MK" dirty="0" smtClean="0"/>
              <a:t>- </a:t>
            </a:r>
            <a:r>
              <a:rPr lang="mk-MK" dirty="0"/>
              <a:t>ниско дозна радијациона </a:t>
            </a:r>
            <a:r>
              <a:rPr lang="mk-MK" dirty="0" smtClean="0"/>
              <a:t>терапија</a:t>
            </a:r>
          </a:p>
          <a:p>
            <a:r>
              <a:rPr lang="mk-MK" dirty="0" smtClean="0"/>
              <a:t>	- Нехируршка стабилизација (корсети)</a:t>
            </a:r>
          </a:p>
          <a:p>
            <a:r>
              <a:rPr lang="mk-MK" dirty="0"/>
              <a:t>	</a:t>
            </a:r>
            <a:r>
              <a:rPr lang="mk-MK" dirty="0" smtClean="0"/>
              <a:t>- Хируршка стабилизација (вертебропластика и кифопластика)</a:t>
            </a:r>
          </a:p>
          <a:p>
            <a:pPr marL="285750" indent="-285750">
              <a:buFont typeface="Arial" panose="020B0604020202020204" pitchFamily="34" charset="0"/>
              <a:buChar char="•"/>
            </a:pPr>
            <a:r>
              <a:rPr lang="mk-MK" dirty="0" smtClean="0"/>
              <a:t>Третман на анемијата</a:t>
            </a:r>
            <a:r>
              <a:rPr lang="en-US" dirty="0" smtClean="0"/>
              <a:t>:</a:t>
            </a:r>
          </a:p>
          <a:p>
            <a:r>
              <a:rPr lang="en-US" dirty="0"/>
              <a:t>	</a:t>
            </a:r>
            <a:r>
              <a:rPr lang="en-US" dirty="0" smtClean="0"/>
              <a:t>- </a:t>
            </a:r>
            <a:r>
              <a:rPr lang="mk-MK" dirty="0" smtClean="0"/>
              <a:t>Еритроцити</a:t>
            </a:r>
          </a:p>
          <a:p>
            <a:r>
              <a:rPr lang="mk-MK" dirty="0"/>
              <a:t>	</a:t>
            </a:r>
            <a:r>
              <a:rPr lang="mk-MK" dirty="0" smtClean="0"/>
              <a:t>- Еритропоетински стимулирачки лекови (</a:t>
            </a:r>
            <a:r>
              <a:rPr lang="en-US" dirty="0" smtClean="0"/>
              <a:t>EPO-</a:t>
            </a:r>
            <a:r>
              <a:rPr lang="en-US" dirty="0" err="1" smtClean="0"/>
              <a:t>Alpha,Beta</a:t>
            </a:r>
            <a:r>
              <a:rPr lang="en-US" dirty="0" smtClean="0"/>
              <a:t>)</a:t>
            </a:r>
          </a:p>
          <a:p>
            <a:r>
              <a:rPr lang="en-US" dirty="0"/>
              <a:t>	</a:t>
            </a:r>
            <a:r>
              <a:rPr lang="en-US" dirty="0" smtClean="0"/>
              <a:t>-</a:t>
            </a:r>
            <a:r>
              <a:rPr lang="mk-MK" dirty="0" smtClean="0"/>
              <a:t> </a:t>
            </a:r>
            <a:r>
              <a:rPr lang="en-US" dirty="0" smtClean="0"/>
              <a:t>Fe </a:t>
            </a:r>
            <a:r>
              <a:rPr lang="mk-MK" dirty="0" smtClean="0"/>
              <a:t>препарати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357" y="5637533"/>
            <a:ext cx="1215273" cy="12204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293918"/>
            <a:ext cx="1219200" cy="11838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3980050"/>
            <a:ext cx="838201" cy="1191817"/>
          </a:xfrm>
          <a:prstGeom prst="rect">
            <a:avLst/>
          </a:prstGeom>
        </p:spPr>
      </p:pic>
      <p:pic>
        <p:nvPicPr>
          <p:cNvPr id="8" name="Picture 7"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171546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433" y="534172"/>
            <a:ext cx="8229600" cy="1252728"/>
          </a:xfrm>
        </p:spPr>
        <p:txBody>
          <a:bodyPr>
            <a:noAutofit/>
          </a:bodyPr>
          <a:lstStyle/>
          <a:p>
            <a:r>
              <a:rPr lang="ru-RU" sz="2800" dirty="0"/>
              <a:t>Клиничкиот спектар се протега од асимптоматските форми до активни форми на ова заболување:</a:t>
            </a:r>
            <a:br>
              <a:rPr lang="ru-RU" sz="2800" dirty="0"/>
            </a:br>
            <a:endParaRPr lang="mk-MK" sz="2800" dirty="0"/>
          </a:p>
        </p:txBody>
      </p:sp>
      <p:sp>
        <p:nvSpPr>
          <p:cNvPr id="5" name="TextBox 12">
            <a:extLst>
              <a:ext uri="{FF2B5EF4-FFF2-40B4-BE49-F238E27FC236}">
                <a16:creationId xmlns:a16="http://schemas.microsoft.com/office/drawing/2014/main" id="{C86A9D6B-BE62-9859-C881-DB04E6B7E90C}"/>
              </a:ext>
            </a:extLst>
          </p:cNvPr>
          <p:cNvSpPr txBox="1"/>
          <p:nvPr/>
        </p:nvSpPr>
        <p:spPr>
          <a:xfrm>
            <a:off x="4876800" y="2971800"/>
            <a:ext cx="4148287" cy="286232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buFont typeface="Wingdings" panose="05000000000000000000" pitchFamily="2" charset="2"/>
              <a:buNone/>
              <a:defRPr/>
            </a:pPr>
            <a:r>
              <a:rPr lang="it-IT" sz="1800" dirty="0">
                <a:solidFill>
                  <a:srgbClr val="C00000"/>
                </a:solidFill>
                <a:latin typeface="MAC C Times" pitchFamily="18" charset="0"/>
                <a:sym typeface="Wingdings 3"/>
              </a:rPr>
              <a:t> </a:t>
            </a:r>
            <a:r>
              <a:rPr lang="mk-MK" sz="1800" dirty="0">
                <a:solidFill>
                  <a:srgbClr val="C00000"/>
                </a:solidFill>
                <a:latin typeface="Times New Roman" panose="02020603050405020304" pitchFamily="18" charset="0"/>
              </a:rPr>
              <a:t>Моноклонална гамапатија со недетерминирано значење (</a:t>
            </a:r>
            <a:r>
              <a:rPr lang="en-US" sz="1800" dirty="0">
                <a:solidFill>
                  <a:srgbClr val="C00000"/>
                </a:solidFill>
                <a:latin typeface="Times New Roman" panose="02020603050405020304" pitchFamily="18" charset="0"/>
                <a:cs typeface="Times New Roman" pitchFamily="18" charset="0"/>
              </a:rPr>
              <a:t>MGUS</a:t>
            </a:r>
            <a:r>
              <a:rPr lang="mk-MK" sz="1800" dirty="0">
                <a:solidFill>
                  <a:srgbClr val="C00000"/>
                </a:solidFill>
                <a:latin typeface="Times New Roman" panose="02020603050405020304" pitchFamily="18" charset="0"/>
                <a:cs typeface="Times New Roman" pitchFamily="18" charset="0"/>
              </a:rPr>
              <a:t>)</a:t>
            </a:r>
            <a:endParaRPr lang="en-US" sz="1800" dirty="0">
              <a:solidFill>
                <a:srgbClr val="C00000"/>
              </a:solidFill>
              <a:latin typeface="Times New Roman" panose="02020603050405020304" pitchFamily="18" charset="0"/>
              <a:cs typeface="Times New Roman" pitchFamily="18" charset="0"/>
            </a:endParaRPr>
          </a:p>
          <a:p>
            <a:pPr eaLnBrk="1" hangingPunct="1">
              <a:buFont typeface="Wingdings" panose="05000000000000000000" pitchFamily="2" charset="2"/>
              <a:buNone/>
              <a:defRPr/>
            </a:pPr>
            <a:r>
              <a:rPr lang="it-IT" sz="1800" dirty="0">
                <a:solidFill>
                  <a:srgbClr val="C00000"/>
                </a:solidFill>
                <a:latin typeface="MAC C Times" pitchFamily="18" charset="0"/>
                <a:sym typeface="Wingdings 3"/>
              </a:rPr>
              <a:t>  </a:t>
            </a:r>
            <a:r>
              <a:rPr lang="mk-MK" sz="1800" dirty="0">
                <a:solidFill>
                  <a:srgbClr val="C00000"/>
                </a:solidFill>
                <a:latin typeface="Times New Roman" panose="02020603050405020304" pitchFamily="18" charset="0"/>
              </a:rPr>
              <a:t>С</a:t>
            </a:r>
            <a:r>
              <a:rPr lang="en-US" sz="1800" dirty="0">
                <a:solidFill>
                  <a:srgbClr val="C00000"/>
                </a:solidFill>
                <a:latin typeface="MAC C Times" pitchFamily="18" charset="0"/>
              </a:rPr>
              <a:t>o</a:t>
            </a:r>
            <a:r>
              <a:rPr lang="mk-MK" sz="1800" dirty="0">
                <a:solidFill>
                  <a:srgbClr val="C00000"/>
                </a:solidFill>
                <a:latin typeface="Times New Roman" panose="02020603050405020304" pitchFamily="18" charset="0"/>
              </a:rPr>
              <a:t>литарен плазмацитом</a:t>
            </a:r>
            <a:endParaRPr lang="mk-MK" sz="1800" dirty="0">
              <a:solidFill>
                <a:srgbClr val="C00000"/>
              </a:solidFill>
            </a:endParaRPr>
          </a:p>
          <a:p>
            <a:pPr eaLnBrk="1" hangingPunct="1">
              <a:buFont typeface="Wingdings" panose="05000000000000000000" pitchFamily="2" charset="2"/>
              <a:buNone/>
              <a:defRPr/>
            </a:pPr>
            <a:r>
              <a:rPr lang="it-IT" sz="1800" dirty="0">
                <a:solidFill>
                  <a:srgbClr val="C00000"/>
                </a:solidFill>
                <a:latin typeface="MAC C Times" pitchFamily="18" charset="0"/>
                <a:sym typeface="Wingdings 3"/>
              </a:rPr>
              <a:t>  </a:t>
            </a:r>
            <a:r>
              <a:rPr lang="mk-MK" sz="1800" dirty="0">
                <a:solidFill>
                  <a:srgbClr val="C00000"/>
                </a:solidFill>
                <a:latin typeface="Times New Roman" panose="02020603050405020304" pitchFamily="18" charset="0"/>
              </a:rPr>
              <a:t>Смолдеринг или бавнопрогредирачки </a:t>
            </a:r>
            <a:r>
              <a:rPr lang="mk-MK" sz="1800" dirty="0">
                <a:solidFill>
                  <a:srgbClr val="C00000"/>
                </a:solidFill>
              </a:rPr>
              <a:t>(</a:t>
            </a:r>
            <a:r>
              <a:rPr lang="en-US" sz="1800" dirty="0">
                <a:solidFill>
                  <a:srgbClr val="C00000"/>
                </a:solidFill>
                <a:latin typeface="Times New Roman" panose="02020603050405020304" pitchFamily="18" charset="0"/>
                <a:cs typeface="Times New Roman" pitchFamily="18" charset="0"/>
              </a:rPr>
              <a:t>S</a:t>
            </a:r>
            <a:r>
              <a:rPr lang="mk-MK" sz="1800" dirty="0">
                <a:solidFill>
                  <a:srgbClr val="C00000"/>
                </a:solidFill>
                <a:latin typeface="Times New Roman" panose="02020603050405020304" pitchFamily="18" charset="0"/>
                <a:cs typeface="Times New Roman" pitchFamily="18" charset="0"/>
              </a:rPr>
              <a:t>ММ)</a:t>
            </a:r>
          </a:p>
          <a:p>
            <a:pPr eaLnBrk="1" hangingPunct="1">
              <a:buFont typeface="Wingdings" panose="05000000000000000000" pitchFamily="2" charset="2"/>
              <a:buNone/>
              <a:defRPr/>
            </a:pPr>
            <a:r>
              <a:rPr lang="it-IT" sz="1800" dirty="0">
                <a:solidFill>
                  <a:srgbClr val="C00000"/>
                </a:solidFill>
                <a:latin typeface="MAC C Times" pitchFamily="18" charset="0"/>
                <a:sym typeface="Wingdings 3"/>
              </a:rPr>
              <a:t>  </a:t>
            </a:r>
            <a:r>
              <a:rPr lang="mk-MK" sz="1800" dirty="0">
                <a:solidFill>
                  <a:srgbClr val="C00000"/>
                </a:solidFill>
                <a:latin typeface="Times New Roman" panose="02020603050405020304" pitchFamily="18" charset="0"/>
              </a:rPr>
              <a:t>Симптоматски</a:t>
            </a:r>
            <a:r>
              <a:rPr lang="mk-MK" sz="1800" dirty="0">
                <a:solidFill>
                  <a:srgbClr val="C00000"/>
                </a:solidFill>
              </a:rPr>
              <a:t> (</a:t>
            </a:r>
            <a:r>
              <a:rPr lang="mk-MK" sz="1800" dirty="0">
                <a:solidFill>
                  <a:srgbClr val="C00000"/>
                </a:solidFill>
                <a:latin typeface="Times New Roman" pitchFamily="18" charset="0"/>
                <a:cs typeface="Times New Roman" pitchFamily="18" charset="0"/>
              </a:rPr>
              <a:t>ММ)</a:t>
            </a:r>
          </a:p>
          <a:p>
            <a:pPr eaLnBrk="1" hangingPunct="1">
              <a:buFont typeface="Wingdings" panose="05000000000000000000" pitchFamily="2" charset="2"/>
              <a:buNone/>
              <a:defRPr/>
            </a:pPr>
            <a:r>
              <a:rPr lang="it-IT" sz="1800" dirty="0">
                <a:solidFill>
                  <a:srgbClr val="C00000"/>
                </a:solidFill>
                <a:latin typeface="MAC C Times" pitchFamily="18" charset="0"/>
                <a:sym typeface="Wingdings 3"/>
              </a:rPr>
              <a:t>  </a:t>
            </a:r>
            <a:r>
              <a:rPr lang="mk-MK" sz="1800" dirty="0">
                <a:solidFill>
                  <a:srgbClr val="C00000"/>
                </a:solidFill>
                <a:latin typeface="Times New Roman" panose="02020603050405020304" pitchFamily="18" charset="0"/>
              </a:rPr>
              <a:t>Примарна амилоидоза</a:t>
            </a:r>
            <a:r>
              <a:rPr lang="mk-MK" sz="1800" dirty="0">
                <a:solidFill>
                  <a:srgbClr val="C00000"/>
                </a:solidFill>
              </a:rPr>
              <a:t> (</a:t>
            </a:r>
            <a:r>
              <a:rPr lang="en-US" sz="1800" dirty="0">
                <a:solidFill>
                  <a:srgbClr val="C00000"/>
                </a:solidFill>
                <a:latin typeface="Times New Roman" panose="02020603050405020304" pitchFamily="18" charset="0"/>
                <a:cs typeface="Times New Roman" pitchFamily="18" charset="0"/>
              </a:rPr>
              <a:t>AL</a:t>
            </a:r>
            <a:r>
              <a:rPr lang="mk-MK" sz="1800" dirty="0">
                <a:solidFill>
                  <a:srgbClr val="C00000"/>
                </a:solidFill>
                <a:latin typeface="Times New Roman" panose="02020603050405020304" pitchFamily="18" charset="0"/>
                <a:cs typeface="Times New Roman" pitchFamily="18" charset="0"/>
              </a:rPr>
              <a:t>)</a:t>
            </a:r>
            <a:endParaRPr lang="en-US" sz="1800" dirty="0">
              <a:solidFill>
                <a:srgbClr val="C00000"/>
              </a:solidFill>
              <a:latin typeface="Times New Roman" panose="02020603050405020304" pitchFamily="18" charset="0"/>
              <a:cs typeface="Times New Roman" pitchFamily="18" charset="0"/>
            </a:endParaRPr>
          </a:p>
          <a:p>
            <a:pPr eaLnBrk="1" hangingPunct="1">
              <a:defRPr/>
            </a:pPr>
            <a:r>
              <a:rPr lang="it-IT" sz="1800" dirty="0">
                <a:solidFill>
                  <a:srgbClr val="C00000"/>
                </a:solidFill>
                <a:latin typeface="MAC C Times" pitchFamily="18" charset="0"/>
                <a:sym typeface="Wingdings 3"/>
              </a:rPr>
              <a:t> </a:t>
            </a:r>
            <a:r>
              <a:rPr lang="mk-MK" sz="1800" dirty="0">
                <a:solidFill>
                  <a:srgbClr val="C00000"/>
                </a:solidFill>
                <a:latin typeface="MAC C Times" pitchFamily="18" charset="0"/>
                <a:sym typeface="Wingdings 3"/>
              </a:rPr>
              <a:t> </a:t>
            </a:r>
            <a:r>
              <a:rPr lang="en-US" sz="1800" dirty="0" err="1">
                <a:solidFill>
                  <a:srgbClr val="C00000"/>
                </a:solidFill>
                <a:latin typeface="Times New Roman" panose="02020603050405020304" pitchFamily="18" charset="0"/>
                <a:cs typeface="Times New Roman" pitchFamily="18" charset="0"/>
              </a:rPr>
              <a:t>Waldenstrom</a:t>
            </a:r>
            <a:r>
              <a:rPr lang="en-US" sz="1800" dirty="0">
                <a:solidFill>
                  <a:srgbClr val="C00000"/>
                </a:solidFill>
                <a:latin typeface="MAC C Swiss" pitchFamily="34" charset="0"/>
              </a:rPr>
              <a:t> </a:t>
            </a:r>
            <a:r>
              <a:rPr lang="mk-MK" sz="1800" dirty="0">
                <a:solidFill>
                  <a:srgbClr val="C00000"/>
                </a:solidFill>
                <a:latin typeface="Times New Roman" panose="02020603050405020304" pitchFamily="18" charset="0"/>
              </a:rPr>
              <a:t>макроглобулинемиа</a:t>
            </a:r>
            <a:r>
              <a:rPr lang="en-US" sz="1800" dirty="0">
                <a:solidFill>
                  <a:srgbClr val="C00000"/>
                </a:solidFill>
                <a:latin typeface="MAC C Swiss" pitchFamily="34" charset="0"/>
              </a:rPr>
              <a:t> </a:t>
            </a:r>
            <a:r>
              <a:rPr lang="mk-MK" sz="1800" dirty="0">
                <a:solidFill>
                  <a:srgbClr val="C00000"/>
                </a:solidFill>
                <a:latin typeface="Times New Roman" panose="02020603050405020304" pitchFamily="18" charset="0"/>
              </a:rPr>
              <a:t>(</a:t>
            </a:r>
            <a:r>
              <a:rPr lang="en-US" sz="1800" dirty="0">
                <a:solidFill>
                  <a:srgbClr val="C00000"/>
                </a:solidFill>
                <a:latin typeface="Times New Roman" panose="02020603050405020304" pitchFamily="18" charset="0"/>
                <a:cs typeface="Times New Roman" pitchFamily="18" charset="0"/>
              </a:rPr>
              <a:t>WM</a:t>
            </a:r>
            <a:r>
              <a:rPr lang="mk-MK" sz="1800" dirty="0">
                <a:solidFill>
                  <a:srgbClr val="C00000"/>
                </a:solidFill>
                <a:latin typeface="Times New Roman" panose="02020603050405020304" pitchFamily="18" charset="0"/>
                <a:cs typeface="Times New Roman" pitchFamily="18" charset="0"/>
              </a:rPr>
              <a:t>)</a:t>
            </a:r>
          </a:p>
          <a:p>
            <a:pPr marL="285750" indent="-285750" eaLnBrk="1" hangingPunct="1">
              <a:buFont typeface="Wingdings 3" panose="05040102010807070707" pitchFamily="18" charset="2"/>
              <a:buChar char="}"/>
              <a:defRPr/>
            </a:pPr>
            <a:endParaRPr lang="en-US" sz="18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336492B4-8EBF-49F9-BF7B-01DAB8D6EEA8}"/>
              </a:ext>
            </a:extLst>
          </p:cNvPr>
          <p:cNvPicPr>
            <a:picLocks noChangeAspect="1"/>
          </p:cNvPicPr>
          <p:nvPr/>
        </p:nvPicPr>
        <p:blipFill rotWithShape="1">
          <a:blip r:embed="rId2"/>
          <a:srcRect l="19611" t="26667" r="20252" b="17675"/>
          <a:stretch/>
        </p:blipFill>
        <p:spPr>
          <a:xfrm>
            <a:off x="127050" y="3130461"/>
            <a:ext cx="4521150" cy="2353688"/>
          </a:xfrm>
          <a:prstGeom prst="rect">
            <a:avLst/>
          </a:prstGeom>
        </p:spPr>
      </p:pic>
      <p:pic>
        <p:nvPicPr>
          <p:cNvPr id="7" name="Picture 6"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127119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5" name="Title 1"/>
          <p:cNvSpPr>
            <a:spLocks noGrp="1"/>
          </p:cNvSpPr>
          <p:nvPr>
            <p:ph type="title"/>
          </p:nvPr>
        </p:nvSpPr>
        <p:spPr/>
        <p:txBody>
          <a:bodyPr>
            <a:normAutofit/>
          </a:bodyPr>
          <a:lstStyle/>
          <a:p>
            <a:r>
              <a:rPr lang="mk-MK" sz="3600" dirty="0" smtClean="0"/>
              <a:t>Супортивен и симптоматски третман на ММ</a:t>
            </a:r>
            <a:endParaRPr lang="mk-MK" sz="3600" dirty="0"/>
          </a:p>
        </p:txBody>
      </p:sp>
      <p:sp>
        <p:nvSpPr>
          <p:cNvPr id="6" name="TextBox 5"/>
          <p:cNvSpPr txBox="1"/>
          <p:nvPr/>
        </p:nvSpPr>
        <p:spPr>
          <a:xfrm>
            <a:off x="457200" y="3213080"/>
            <a:ext cx="8459367" cy="3416320"/>
          </a:xfrm>
          <a:prstGeom prst="rect">
            <a:avLst/>
          </a:prstGeom>
          <a:noFill/>
        </p:spPr>
        <p:txBody>
          <a:bodyPr wrap="none" rtlCol="0">
            <a:spAutoFit/>
          </a:bodyPr>
          <a:lstStyle/>
          <a:p>
            <a:pPr marL="285750" indent="-285750">
              <a:buFont typeface="Arial" panose="020B0604020202020204" pitchFamily="34" charset="0"/>
              <a:buChar char="•"/>
            </a:pPr>
            <a:r>
              <a:rPr lang="mk-MK" dirty="0" smtClean="0"/>
              <a:t>Третман на бубр</a:t>
            </a:r>
            <a:r>
              <a:rPr lang="en-US" dirty="0" smtClean="0"/>
              <a:t>e</a:t>
            </a:r>
            <a:r>
              <a:rPr lang="mk-MK" dirty="0" smtClean="0"/>
              <a:t>жно оштетување</a:t>
            </a:r>
            <a:r>
              <a:rPr lang="en-US" dirty="0" smtClean="0"/>
              <a:t>:</a:t>
            </a:r>
          </a:p>
          <a:p>
            <a:r>
              <a:rPr lang="en-US" dirty="0"/>
              <a:t>	</a:t>
            </a:r>
            <a:r>
              <a:rPr lang="en-US" dirty="0" smtClean="0"/>
              <a:t>- </a:t>
            </a:r>
            <a:r>
              <a:rPr lang="mk-MK" dirty="0" smtClean="0"/>
              <a:t>Адекватна хидратација</a:t>
            </a:r>
          </a:p>
          <a:p>
            <a:r>
              <a:rPr lang="mk-MK" dirty="0"/>
              <a:t>	</a:t>
            </a:r>
            <a:r>
              <a:rPr lang="mk-MK" dirty="0" smtClean="0"/>
              <a:t>- Алкализација на урина</a:t>
            </a:r>
          </a:p>
          <a:p>
            <a:r>
              <a:rPr lang="mk-MK" dirty="0" smtClean="0"/>
              <a:t>	- Третман на хиперкалцемиј</a:t>
            </a:r>
            <a:r>
              <a:rPr lang="en-US" dirty="0" smtClean="0"/>
              <a:t>a (</a:t>
            </a:r>
            <a:r>
              <a:rPr lang="mk-MK" dirty="0" smtClean="0"/>
              <a:t>кортикостероиди и бифосфонати)</a:t>
            </a:r>
          </a:p>
          <a:p>
            <a:r>
              <a:rPr lang="mk-MK" dirty="0"/>
              <a:t>	</a:t>
            </a:r>
            <a:r>
              <a:rPr lang="mk-MK" dirty="0" smtClean="0"/>
              <a:t>- Хемодијализата е препорачана </a:t>
            </a:r>
            <a:r>
              <a:rPr lang="en-US" dirty="0" smtClean="0"/>
              <a:t>( </a:t>
            </a:r>
            <a:r>
              <a:rPr lang="mk-MK" dirty="0" smtClean="0"/>
              <a:t>конвенционална </a:t>
            </a:r>
            <a:r>
              <a:rPr lang="en-US" dirty="0" smtClean="0"/>
              <a:t>vs high cut off dialysis</a:t>
            </a:r>
            <a:r>
              <a:rPr lang="mk-MK" dirty="0" smtClean="0"/>
              <a:t>)</a:t>
            </a:r>
          </a:p>
          <a:p>
            <a:pPr marL="285750" indent="-285750">
              <a:buFont typeface="Arial" panose="020B0604020202020204" pitchFamily="34" charset="0"/>
              <a:buChar char="•"/>
            </a:pPr>
            <a:r>
              <a:rPr lang="mk-MK" dirty="0" smtClean="0"/>
              <a:t>Третман на хипервискозен синдром </a:t>
            </a:r>
          </a:p>
          <a:p>
            <a:pPr lvl="1"/>
            <a:r>
              <a:rPr lang="mk-MK" dirty="0"/>
              <a:t>	</a:t>
            </a:r>
            <a:r>
              <a:rPr lang="mk-MK" dirty="0" smtClean="0"/>
              <a:t>- плазмафереза</a:t>
            </a:r>
          </a:p>
          <a:p>
            <a:pPr lvl="1"/>
            <a:r>
              <a:rPr lang="mk-MK" dirty="0"/>
              <a:t>	</a:t>
            </a:r>
            <a:r>
              <a:rPr lang="mk-MK" dirty="0" smtClean="0"/>
              <a:t>- дијализа </a:t>
            </a:r>
          </a:p>
          <a:p>
            <a:pPr marL="285750" lvl="1" indent="-285750">
              <a:buFont typeface="Arial" panose="020B0604020202020204" pitchFamily="34" charset="0"/>
              <a:buChar char="•"/>
            </a:pPr>
            <a:r>
              <a:rPr lang="mk-MK" dirty="0" smtClean="0"/>
              <a:t>Третман </a:t>
            </a:r>
            <a:r>
              <a:rPr lang="mk-MK" dirty="0"/>
              <a:t>на </a:t>
            </a:r>
            <a:r>
              <a:rPr lang="mk-MK" dirty="0" smtClean="0"/>
              <a:t>хиперурикемија (антихиперурикемици, форсирана диуреза)</a:t>
            </a:r>
            <a:endParaRPr lang="mk-MK" dirty="0"/>
          </a:p>
          <a:p>
            <a:pPr marL="285750" lvl="1" indent="-285750">
              <a:buFont typeface="Arial" panose="020B0604020202020204" pitchFamily="34" charset="0"/>
              <a:buChar char="•"/>
            </a:pPr>
            <a:r>
              <a:rPr lang="mk-MK" dirty="0" smtClean="0"/>
              <a:t>Третман на инфективен синдром</a:t>
            </a:r>
          </a:p>
          <a:p>
            <a:pPr marL="0" lvl="1"/>
            <a:r>
              <a:rPr lang="mk-MK" dirty="0"/>
              <a:t>	</a:t>
            </a:r>
            <a:r>
              <a:rPr lang="mk-MK" dirty="0" smtClean="0"/>
              <a:t> (антибиотици, антимикотици и антивирусни лекови)</a:t>
            </a:r>
          </a:p>
          <a:p>
            <a:pPr marL="285750" lvl="1" indent="-285750">
              <a:buFont typeface="Arial" panose="020B0604020202020204" pitchFamily="34" charset="0"/>
              <a:buChar char="•"/>
            </a:pPr>
            <a:r>
              <a:rPr lang="mk-MK" dirty="0" smtClean="0"/>
              <a:t>Превенција </a:t>
            </a:r>
            <a:r>
              <a:rPr lang="mk-MK" dirty="0"/>
              <a:t>на коскени лезии со </a:t>
            </a:r>
            <a:r>
              <a:rPr lang="en-US" dirty="0"/>
              <a:t>Ca </a:t>
            </a:r>
            <a:r>
              <a:rPr lang="mk-MK" dirty="0"/>
              <a:t>и витамин </a:t>
            </a:r>
            <a:r>
              <a:rPr lang="en-US" dirty="0"/>
              <a:t>D3</a:t>
            </a:r>
            <a:endParaRPr lang="mk-MK" dirty="0"/>
          </a:p>
        </p:txBody>
      </p:sp>
      <p:pic>
        <p:nvPicPr>
          <p:cNvPr id="4" name="Picture 2" descr="Acute Renal Failure: Overview and More">
            <a:extLst>
              <a:ext uri="{FF2B5EF4-FFF2-40B4-BE49-F238E27FC236}">
                <a16:creationId xmlns:a16="http://schemas.microsoft.com/office/drawing/2014/main" id="{19C29B3B-017A-194A-1744-94B14D82A9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861293"/>
            <a:ext cx="3463466" cy="194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359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2" name="Title 1"/>
          <p:cNvSpPr>
            <a:spLocks noGrp="1"/>
          </p:cNvSpPr>
          <p:nvPr>
            <p:ph type="title"/>
          </p:nvPr>
        </p:nvSpPr>
        <p:spPr>
          <a:xfrm>
            <a:off x="587435" y="259491"/>
            <a:ext cx="8229600" cy="1252728"/>
          </a:xfrm>
        </p:spPr>
        <p:txBody>
          <a:bodyPr>
            <a:normAutofit/>
          </a:bodyPr>
          <a:lstStyle/>
          <a:p>
            <a:pPr algn="ctr"/>
            <a:r>
              <a:rPr lang="mk-MK" sz="3600" dirty="0" smtClean="0"/>
              <a:t>МИЕЛОМА КЛЕТКИ</a:t>
            </a:r>
            <a:endParaRPr lang="en-US" sz="3600" dirty="0"/>
          </a:p>
        </p:txBody>
      </p:sp>
      <p:cxnSp>
        <p:nvCxnSpPr>
          <p:cNvPr id="6" name="Straight Arrow Connector 5"/>
          <p:cNvCxnSpPr/>
          <p:nvPr/>
        </p:nvCxnSpPr>
        <p:spPr>
          <a:xfrm flipH="1">
            <a:off x="1387300" y="1219200"/>
            <a:ext cx="1203500" cy="855133"/>
          </a:xfrm>
          <a:prstGeom prst="straightConnector1">
            <a:avLst/>
          </a:prstGeom>
          <a:ln w="50800">
            <a:solidFill>
              <a:schemeClr val="accent2"/>
            </a:solidFill>
            <a:tailEnd type="arrow"/>
          </a:ln>
        </p:spPr>
        <p:style>
          <a:lnRef idx="3">
            <a:schemeClr val="accent2"/>
          </a:lnRef>
          <a:fillRef idx="0">
            <a:schemeClr val="accent2"/>
          </a:fillRef>
          <a:effectRef idx="2">
            <a:schemeClr val="accent2"/>
          </a:effectRef>
          <a:fontRef idx="minor">
            <a:schemeClr val="tx1"/>
          </a:fontRef>
        </p:style>
      </p:cxnSp>
      <p:pic>
        <p:nvPicPr>
          <p:cNvPr id="8" name="Content Placeholder 6"/>
          <p:cNvPicPr>
            <a:picLocks noGrp="1" noChangeAspect="1"/>
          </p:cNvPicPr>
          <p:nvPr>
            <p:ph idx="1"/>
          </p:nvPr>
        </p:nvPicPr>
        <p:blipFill>
          <a:blip r:embed="rId4"/>
          <a:srcRect t="9450" b="9450"/>
          <a:stretch>
            <a:fillRect/>
          </a:stretch>
        </p:blipFill>
        <p:spPr>
          <a:xfrm>
            <a:off x="719465" y="2198700"/>
            <a:ext cx="2021075" cy="1294230"/>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p:nvPr/>
        </p:nvCxnSpPr>
        <p:spPr>
          <a:xfrm>
            <a:off x="457200" y="3840672"/>
            <a:ext cx="0" cy="1472161"/>
          </a:xfrm>
          <a:prstGeom prst="straightConnector1">
            <a:avLst/>
          </a:prstGeom>
          <a:ln w="50800">
            <a:solidFill>
              <a:schemeClr val="accent2"/>
            </a:solidFill>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2772054" y="3883004"/>
            <a:ext cx="0" cy="329161"/>
          </a:xfrm>
          <a:prstGeom prst="straightConnector1">
            <a:avLst/>
          </a:prstGeom>
          <a:ln w="50800">
            <a:solidFill>
              <a:schemeClr val="accent2"/>
            </a:solidFill>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1168837" y="4212165"/>
            <a:ext cx="3860363" cy="646331"/>
          </a:xfrm>
          <a:prstGeom prst="rect">
            <a:avLst/>
          </a:prstGeom>
          <a:noFill/>
        </p:spPr>
        <p:txBody>
          <a:bodyPr wrap="square" rtlCol="0">
            <a:spAutoFit/>
          </a:bodyPr>
          <a:lstStyle/>
          <a:p>
            <a:pPr algn="ctr"/>
            <a:r>
              <a:rPr lang="mk-MK" b="1" dirty="0" smtClean="0">
                <a:solidFill>
                  <a:schemeClr val="accent6">
                    <a:lumMod val="75000"/>
                  </a:schemeClr>
                </a:solidFill>
              </a:rPr>
              <a:t>Знаци и симптоми поврзани со промените во  коскената срцевина</a:t>
            </a:r>
            <a:endParaRPr lang="en-US" b="1" dirty="0">
              <a:solidFill>
                <a:schemeClr val="accent6">
                  <a:lumMod val="75000"/>
                </a:schemeClr>
              </a:solidFill>
            </a:endParaRPr>
          </a:p>
        </p:txBody>
      </p:sp>
      <p:cxnSp>
        <p:nvCxnSpPr>
          <p:cNvPr id="22" name="Straight Arrow Connector 21"/>
          <p:cNvCxnSpPr/>
          <p:nvPr/>
        </p:nvCxnSpPr>
        <p:spPr>
          <a:xfrm>
            <a:off x="5715000" y="1295400"/>
            <a:ext cx="0" cy="778932"/>
          </a:xfrm>
          <a:prstGeom prst="straightConnector1">
            <a:avLst/>
          </a:prstGeom>
          <a:ln w="50800">
            <a:solidFill>
              <a:schemeClr val="accent2"/>
            </a:solidFill>
            <a:tailEnd type="arrow"/>
          </a:ln>
        </p:spPr>
        <p:style>
          <a:lnRef idx="3">
            <a:schemeClr val="accent2"/>
          </a:lnRef>
          <a:fillRef idx="0">
            <a:schemeClr val="accent2"/>
          </a:fillRef>
          <a:effectRef idx="2">
            <a:schemeClr val="accent2"/>
          </a:effectRef>
          <a:fontRef idx="minor">
            <a:schemeClr val="tx1"/>
          </a:fontRef>
        </p:style>
      </p:cxnSp>
      <p:sp>
        <p:nvSpPr>
          <p:cNvPr id="23" name="TextBox 22"/>
          <p:cNvSpPr txBox="1"/>
          <p:nvPr/>
        </p:nvSpPr>
        <p:spPr>
          <a:xfrm>
            <a:off x="4072611" y="2449870"/>
            <a:ext cx="2434166" cy="369332"/>
          </a:xfrm>
          <a:prstGeom prst="rect">
            <a:avLst/>
          </a:prstGeom>
          <a:noFill/>
        </p:spPr>
        <p:txBody>
          <a:bodyPr wrap="square" rtlCol="0">
            <a:spAutoFit/>
          </a:bodyPr>
          <a:lstStyle/>
          <a:p>
            <a:pPr algn="ctr"/>
            <a:r>
              <a:rPr lang="mk-MK" b="1" dirty="0" smtClean="0">
                <a:solidFill>
                  <a:schemeClr val="accent6">
                    <a:lumMod val="75000"/>
                  </a:schemeClr>
                </a:solidFill>
              </a:rPr>
              <a:t>Нарушен имун систем</a:t>
            </a:r>
            <a:endParaRPr lang="en-US" b="1" dirty="0">
              <a:solidFill>
                <a:schemeClr val="accent6">
                  <a:lumMod val="75000"/>
                </a:schemeClr>
              </a:solidFill>
            </a:endParaRPr>
          </a:p>
        </p:txBody>
      </p:sp>
      <p:cxnSp>
        <p:nvCxnSpPr>
          <p:cNvPr id="24" name="Straight Arrow Connector 23"/>
          <p:cNvCxnSpPr/>
          <p:nvPr/>
        </p:nvCxnSpPr>
        <p:spPr>
          <a:xfrm>
            <a:off x="5715000" y="2860362"/>
            <a:ext cx="0" cy="2549838"/>
          </a:xfrm>
          <a:prstGeom prst="straightConnector1">
            <a:avLst/>
          </a:prstGeom>
          <a:ln w="50800">
            <a:solidFill>
              <a:schemeClr val="accent2"/>
            </a:solidFill>
            <a:tailEnd type="arrow"/>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301911" y="3471340"/>
            <a:ext cx="3123273" cy="369332"/>
          </a:xfrm>
          <a:prstGeom prst="rect">
            <a:avLst/>
          </a:prstGeom>
          <a:noFill/>
        </p:spPr>
        <p:txBody>
          <a:bodyPr wrap="square" rtlCol="0">
            <a:spAutoFit/>
          </a:bodyPr>
          <a:lstStyle/>
          <a:p>
            <a:r>
              <a:rPr lang="mk-MK" b="1" dirty="0" smtClean="0">
                <a:solidFill>
                  <a:schemeClr val="accent6">
                    <a:lumMod val="75000"/>
                  </a:schemeClr>
                </a:solidFill>
              </a:rPr>
              <a:t>Раст во коскена срцевина</a:t>
            </a:r>
            <a:endParaRPr lang="en-US" b="1" dirty="0">
              <a:solidFill>
                <a:schemeClr val="accent6">
                  <a:lumMod val="75000"/>
                </a:schemeClr>
              </a:solidFill>
            </a:endParaRPr>
          </a:p>
        </p:txBody>
      </p:sp>
      <p:cxnSp>
        <p:nvCxnSpPr>
          <p:cNvPr id="29" name="Straight Arrow Connector 28"/>
          <p:cNvCxnSpPr/>
          <p:nvPr/>
        </p:nvCxnSpPr>
        <p:spPr>
          <a:xfrm>
            <a:off x="6706956" y="1219200"/>
            <a:ext cx="1010428" cy="215899"/>
          </a:xfrm>
          <a:prstGeom prst="straightConnector1">
            <a:avLst/>
          </a:prstGeom>
          <a:ln w="50800">
            <a:solidFill>
              <a:schemeClr val="accent2"/>
            </a:solidFill>
            <a:tailEnd type="arrow"/>
          </a:ln>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5943600" y="1447800"/>
            <a:ext cx="3076166" cy="1477328"/>
          </a:xfrm>
          <a:prstGeom prst="rect">
            <a:avLst/>
          </a:prstGeom>
          <a:noFill/>
        </p:spPr>
        <p:txBody>
          <a:bodyPr wrap="square" rtlCol="0">
            <a:spAutoFit/>
          </a:bodyPr>
          <a:lstStyle/>
          <a:p>
            <a:pPr lvl="0" algn="ctr"/>
            <a:r>
              <a:rPr lang="mk-MK" b="1" dirty="0" smtClean="0"/>
              <a:t>Продукција </a:t>
            </a:r>
            <a:r>
              <a:rPr lang="mk-MK" b="1" dirty="0"/>
              <a:t>и ослободување на клонални имуноглобулини во крвта и/или урината</a:t>
            </a:r>
            <a:endParaRPr lang="en-US" b="1" dirty="0"/>
          </a:p>
          <a:p>
            <a:pPr algn="ctr"/>
            <a:endParaRPr lang="en-US" b="1" dirty="0">
              <a:solidFill>
                <a:schemeClr val="accent6">
                  <a:lumMod val="75000"/>
                </a:schemeClr>
              </a:solidFill>
            </a:endParaRPr>
          </a:p>
        </p:txBody>
      </p:sp>
      <p:cxnSp>
        <p:nvCxnSpPr>
          <p:cNvPr id="39" name="Straight Arrow Connector 38"/>
          <p:cNvCxnSpPr/>
          <p:nvPr/>
        </p:nvCxnSpPr>
        <p:spPr>
          <a:xfrm>
            <a:off x="7010400" y="2649796"/>
            <a:ext cx="0" cy="2742169"/>
          </a:xfrm>
          <a:prstGeom prst="straightConnector1">
            <a:avLst/>
          </a:prstGeom>
          <a:ln w="50800">
            <a:solidFill>
              <a:schemeClr val="accent2"/>
            </a:solidFill>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p:nvPr/>
        </p:nvCxnSpPr>
        <p:spPr>
          <a:xfrm>
            <a:off x="8437318" y="2579130"/>
            <a:ext cx="0" cy="2742169"/>
          </a:xfrm>
          <a:prstGeom prst="straightConnector1">
            <a:avLst/>
          </a:prstGeom>
          <a:ln w="50800">
            <a:solidFill>
              <a:schemeClr val="accent2"/>
            </a:solidFill>
            <a:tailEnd type="arrow"/>
          </a:ln>
        </p:spPr>
        <p:style>
          <a:lnRef idx="3">
            <a:schemeClr val="accent2"/>
          </a:lnRef>
          <a:fillRef idx="0">
            <a:schemeClr val="accent2"/>
          </a:fillRef>
          <a:effectRef idx="2">
            <a:schemeClr val="accent2"/>
          </a:effectRef>
          <a:fontRef idx="minor">
            <a:schemeClr val="tx1"/>
          </a:fontRef>
        </p:style>
      </p:cxnSp>
      <p:grpSp>
        <p:nvGrpSpPr>
          <p:cNvPr id="3" name="Group 2"/>
          <p:cNvGrpSpPr/>
          <p:nvPr/>
        </p:nvGrpSpPr>
        <p:grpSpPr>
          <a:xfrm>
            <a:off x="0" y="4858496"/>
            <a:ext cx="9190382" cy="1709298"/>
            <a:chOff x="0" y="4858496"/>
            <a:chExt cx="9190382" cy="1709298"/>
          </a:xfrm>
        </p:grpSpPr>
        <p:cxnSp>
          <p:nvCxnSpPr>
            <p:cNvPr id="15" name="Straight Arrow Connector 14"/>
            <p:cNvCxnSpPr/>
            <p:nvPr/>
          </p:nvCxnSpPr>
          <p:spPr>
            <a:xfrm>
              <a:off x="1863548" y="4858496"/>
              <a:ext cx="0" cy="454337"/>
            </a:xfrm>
            <a:prstGeom prst="straightConnector1">
              <a:avLst/>
            </a:prstGeom>
            <a:ln w="50800">
              <a:solidFill>
                <a:schemeClr val="accent2"/>
              </a:solidFill>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a:off x="2971800" y="4895853"/>
              <a:ext cx="0" cy="454337"/>
            </a:xfrm>
            <a:prstGeom prst="straightConnector1">
              <a:avLst/>
            </a:prstGeom>
            <a:ln w="50800">
              <a:solidFill>
                <a:schemeClr val="accent2"/>
              </a:solidFill>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a:off x="4267200" y="4866962"/>
              <a:ext cx="0" cy="454337"/>
            </a:xfrm>
            <a:prstGeom prst="straightConnector1">
              <a:avLst/>
            </a:prstGeom>
            <a:ln w="50800">
              <a:solidFill>
                <a:schemeClr val="accent2"/>
              </a:solidFill>
              <a:tailEnd type="arrow"/>
            </a:ln>
          </p:spPr>
          <p:style>
            <a:lnRef idx="3">
              <a:schemeClr val="accent2"/>
            </a:lnRef>
            <a:fillRef idx="0">
              <a:schemeClr val="accent2"/>
            </a:fillRef>
            <a:effectRef idx="2">
              <a:schemeClr val="accent2"/>
            </a:effectRef>
            <a:fontRef idx="minor">
              <a:schemeClr val="tx1"/>
            </a:fontRef>
          </p:style>
        </p:cxnSp>
        <p:sp>
          <p:nvSpPr>
            <p:cNvPr id="43" name="TextBox 42"/>
            <p:cNvSpPr txBox="1"/>
            <p:nvPr/>
          </p:nvSpPr>
          <p:spPr>
            <a:xfrm>
              <a:off x="0" y="5391965"/>
              <a:ext cx="1257300" cy="646331"/>
            </a:xfrm>
            <a:prstGeom prst="rect">
              <a:avLst/>
            </a:prstGeom>
            <a:noFill/>
          </p:spPr>
          <p:txBody>
            <a:bodyPr wrap="square" rtlCol="0">
              <a:spAutoFit/>
            </a:bodyPr>
            <a:lstStyle/>
            <a:p>
              <a:pPr algn="ctr"/>
              <a:r>
                <a:rPr lang="mk-MK" b="1" dirty="0" smtClean="0"/>
                <a:t>Анемија</a:t>
              </a:r>
              <a:endParaRPr lang="en-US" b="1" dirty="0" smtClean="0"/>
            </a:p>
            <a:p>
              <a:pPr algn="ctr"/>
              <a:r>
                <a:rPr lang="mk-MK" b="1" dirty="0" smtClean="0"/>
                <a:t>50</a:t>
              </a:r>
              <a:r>
                <a:rPr lang="en-US" b="1" dirty="0" smtClean="0"/>
                <a:t>-</a:t>
              </a:r>
              <a:r>
                <a:rPr lang="mk-MK" b="1" dirty="0" smtClean="0"/>
                <a:t>70</a:t>
              </a:r>
              <a:r>
                <a:rPr lang="en-US" b="1" dirty="0" smtClean="0"/>
                <a:t>%</a:t>
              </a:r>
              <a:endParaRPr lang="en-US" b="1" dirty="0"/>
            </a:p>
          </p:txBody>
        </p:sp>
        <p:sp>
          <p:nvSpPr>
            <p:cNvPr id="44" name="TextBox 43"/>
            <p:cNvSpPr txBox="1"/>
            <p:nvPr/>
          </p:nvSpPr>
          <p:spPr>
            <a:xfrm>
              <a:off x="457200" y="5321299"/>
              <a:ext cx="2624667" cy="923330"/>
            </a:xfrm>
            <a:prstGeom prst="rect">
              <a:avLst/>
            </a:prstGeom>
            <a:noFill/>
          </p:spPr>
          <p:txBody>
            <a:bodyPr wrap="square" rtlCol="0">
              <a:spAutoFit/>
            </a:bodyPr>
            <a:lstStyle/>
            <a:p>
              <a:pPr algn="ctr"/>
              <a:r>
                <a:rPr lang="mk-MK" b="1" dirty="0" smtClean="0"/>
                <a:t>Литички </a:t>
              </a:r>
            </a:p>
            <a:p>
              <a:pPr algn="ctr"/>
              <a:r>
                <a:rPr lang="mk-MK" b="1" dirty="0" smtClean="0"/>
                <a:t>лезии</a:t>
              </a:r>
              <a:endParaRPr lang="en-US" b="1" dirty="0" smtClean="0"/>
            </a:p>
            <a:p>
              <a:pPr algn="ctr"/>
              <a:r>
                <a:rPr lang="mk-MK" b="1" dirty="0"/>
                <a:t>8</a:t>
              </a:r>
              <a:r>
                <a:rPr lang="en-US" b="1" dirty="0" smtClean="0"/>
                <a:t>0%</a:t>
              </a:r>
              <a:endParaRPr lang="en-US" b="1" dirty="0"/>
            </a:p>
          </p:txBody>
        </p:sp>
        <p:sp>
          <p:nvSpPr>
            <p:cNvPr id="45" name="TextBox 44"/>
            <p:cNvSpPr txBox="1"/>
            <p:nvPr/>
          </p:nvSpPr>
          <p:spPr>
            <a:xfrm>
              <a:off x="2034930" y="5321299"/>
              <a:ext cx="1535020" cy="923330"/>
            </a:xfrm>
            <a:prstGeom prst="rect">
              <a:avLst/>
            </a:prstGeom>
            <a:noFill/>
          </p:spPr>
          <p:txBody>
            <a:bodyPr wrap="square" rtlCol="0">
              <a:spAutoFit/>
            </a:bodyPr>
            <a:lstStyle/>
            <a:p>
              <a:pPr algn="ctr"/>
              <a:r>
                <a:rPr lang="mk-MK" b="1" dirty="0" smtClean="0"/>
                <a:t>Болки </a:t>
              </a:r>
            </a:p>
            <a:p>
              <a:pPr algn="ctr"/>
              <a:r>
                <a:rPr lang="mk-MK" b="1" dirty="0" smtClean="0"/>
                <a:t>во коските</a:t>
              </a:r>
              <a:endParaRPr lang="en-US" b="1" dirty="0" smtClean="0"/>
            </a:p>
            <a:p>
              <a:pPr algn="ctr"/>
              <a:r>
                <a:rPr lang="en-US" b="1" dirty="0" smtClean="0"/>
                <a:t>50%</a:t>
              </a:r>
              <a:endParaRPr lang="en-US" b="1" dirty="0"/>
            </a:p>
          </p:txBody>
        </p:sp>
        <p:sp>
          <p:nvSpPr>
            <p:cNvPr id="46" name="TextBox 45"/>
            <p:cNvSpPr txBox="1"/>
            <p:nvPr/>
          </p:nvSpPr>
          <p:spPr>
            <a:xfrm>
              <a:off x="3321862" y="5367465"/>
              <a:ext cx="1890675" cy="1200329"/>
            </a:xfrm>
            <a:prstGeom prst="rect">
              <a:avLst/>
            </a:prstGeom>
            <a:noFill/>
          </p:spPr>
          <p:txBody>
            <a:bodyPr wrap="square" rtlCol="0">
              <a:spAutoFit/>
            </a:bodyPr>
            <a:lstStyle/>
            <a:p>
              <a:pPr algn="ctr"/>
              <a:r>
                <a:rPr lang="mk-MK" b="1" dirty="0" smtClean="0"/>
                <a:t>Високо ниво на калциум во крвта</a:t>
              </a:r>
              <a:endParaRPr lang="en-US" b="1" dirty="0" smtClean="0"/>
            </a:p>
            <a:p>
              <a:pPr algn="ctr"/>
              <a:r>
                <a:rPr lang="mk-MK" b="1" dirty="0"/>
                <a:t>3</a:t>
              </a:r>
              <a:r>
                <a:rPr lang="en-US" b="1" dirty="0" smtClean="0"/>
                <a:t>0%</a:t>
              </a:r>
              <a:endParaRPr lang="en-US" b="1" dirty="0"/>
            </a:p>
          </p:txBody>
        </p:sp>
        <p:sp>
          <p:nvSpPr>
            <p:cNvPr id="47" name="TextBox 46"/>
            <p:cNvSpPr txBox="1"/>
            <p:nvPr/>
          </p:nvSpPr>
          <p:spPr>
            <a:xfrm>
              <a:off x="5068559" y="5488689"/>
              <a:ext cx="1292881" cy="646331"/>
            </a:xfrm>
            <a:prstGeom prst="rect">
              <a:avLst/>
            </a:prstGeom>
            <a:noFill/>
          </p:spPr>
          <p:txBody>
            <a:bodyPr wrap="square" rtlCol="0">
              <a:spAutoFit/>
            </a:bodyPr>
            <a:lstStyle/>
            <a:p>
              <a:pPr algn="ctr"/>
              <a:r>
                <a:rPr lang="mk-MK" b="1" dirty="0" smtClean="0"/>
                <a:t>Инфекции</a:t>
              </a:r>
              <a:endParaRPr lang="en-US" b="1" dirty="0" smtClean="0"/>
            </a:p>
            <a:p>
              <a:pPr algn="ctr"/>
              <a:r>
                <a:rPr lang="en-US" b="1" dirty="0" smtClean="0"/>
                <a:t>15%</a:t>
              </a:r>
              <a:endParaRPr lang="en-US" b="1" dirty="0"/>
            </a:p>
          </p:txBody>
        </p:sp>
        <p:sp>
          <p:nvSpPr>
            <p:cNvPr id="48" name="TextBox 47"/>
            <p:cNvSpPr txBox="1"/>
            <p:nvPr/>
          </p:nvSpPr>
          <p:spPr>
            <a:xfrm>
              <a:off x="7717384" y="5442862"/>
              <a:ext cx="1472998" cy="646331"/>
            </a:xfrm>
            <a:prstGeom prst="rect">
              <a:avLst/>
            </a:prstGeom>
            <a:noFill/>
          </p:spPr>
          <p:txBody>
            <a:bodyPr wrap="square" rtlCol="0">
              <a:spAutoFit/>
            </a:bodyPr>
            <a:lstStyle/>
            <a:p>
              <a:pPr algn="ctr"/>
              <a:r>
                <a:rPr lang="mk-MK" b="1" dirty="0" smtClean="0"/>
                <a:t>Невропатија</a:t>
              </a:r>
              <a:endParaRPr lang="en-US" b="1" dirty="0" smtClean="0"/>
            </a:p>
            <a:p>
              <a:pPr algn="ctr"/>
              <a:r>
                <a:rPr lang="en-US" b="1" dirty="0" smtClean="0"/>
                <a:t>5%</a:t>
              </a:r>
              <a:endParaRPr lang="en-US" b="1" dirty="0"/>
            </a:p>
          </p:txBody>
        </p:sp>
        <p:sp>
          <p:nvSpPr>
            <p:cNvPr id="49" name="TextBox 48"/>
            <p:cNvSpPr txBox="1"/>
            <p:nvPr/>
          </p:nvSpPr>
          <p:spPr>
            <a:xfrm>
              <a:off x="6248400" y="5350190"/>
              <a:ext cx="1600200" cy="923330"/>
            </a:xfrm>
            <a:prstGeom prst="rect">
              <a:avLst/>
            </a:prstGeom>
            <a:noFill/>
          </p:spPr>
          <p:txBody>
            <a:bodyPr wrap="square" rtlCol="0">
              <a:spAutoFit/>
            </a:bodyPr>
            <a:lstStyle/>
            <a:p>
              <a:pPr algn="ctr"/>
              <a:r>
                <a:rPr lang="mk-MK" b="1" dirty="0" smtClean="0"/>
                <a:t>Откажување на бубрезите</a:t>
              </a:r>
              <a:endParaRPr lang="en-US" b="1" dirty="0" smtClean="0"/>
            </a:p>
            <a:p>
              <a:pPr algn="ctr"/>
              <a:r>
                <a:rPr lang="en-US" b="1" dirty="0" smtClean="0"/>
                <a:t>25-30%</a:t>
              </a:r>
              <a:endParaRPr lang="en-US" b="1" dirty="0"/>
            </a:p>
          </p:txBody>
        </p:sp>
      </p:grpSp>
      <p:pic>
        <p:nvPicPr>
          <p:cNvPr id="28" name="Picture 27">
            <a:extLst>
              <a:ext uri="{FF2B5EF4-FFF2-40B4-BE49-F238E27FC236}">
                <a16:creationId xmlns:a16="http://schemas.microsoft.com/office/drawing/2014/main" id="{59E56409-0064-4A93-9120-E722A8352093}"/>
              </a:ext>
            </a:extLst>
          </p:cNvPr>
          <p:cNvPicPr>
            <a:picLocks noChangeAspect="1"/>
          </p:cNvPicPr>
          <p:nvPr/>
        </p:nvPicPr>
        <p:blipFill>
          <a:blip r:embed="rId5"/>
          <a:stretch>
            <a:fillRect/>
          </a:stretch>
        </p:blipFill>
        <p:spPr>
          <a:xfrm>
            <a:off x="3097973" y="6012913"/>
            <a:ext cx="704279" cy="7042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29">
            <a:extLst>
              <a:ext uri="{FF2B5EF4-FFF2-40B4-BE49-F238E27FC236}">
                <a16:creationId xmlns:a16="http://schemas.microsoft.com/office/drawing/2014/main" id="{2E828B35-A883-4A05-9A14-389604095159}"/>
              </a:ext>
            </a:extLst>
          </p:cNvPr>
          <p:cNvPicPr>
            <a:picLocks noChangeAspect="1"/>
          </p:cNvPicPr>
          <p:nvPr/>
        </p:nvPicPr>
        <p:blipFill>
          <a:blip r:embed="rId6"/>
          <a:stretch>
            <a:fillRect/>
          </a:stretch>
        </p:blipFill>
        <p:spPr>
          <a:xfrm>
            <a:off x="7391400" y="2919102"/>
            <a:ext cx="756908" cy="7384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2" descr="Couple elderly sneezing and coughing . Old person influenza patients. The elderly are at risk of being infected with Covid 19. Concepts of patients with respiratory symptoms. Vector illustration. - 146506605">
            <a:extLst>
              <a:ext uri="{FF2B5EF4-FFF2-40B4-BE49-F238E27FC236}">
                <a16:creationId xmlns:a16="http://schemas.microsoft.com/office/drawing/2014/main" id="{C883BF5E-7018-4C54-AAE3-60E4F72399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7924" y="2842285"/>
            <a:ext cx="1080876" cy="91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73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4" name="Title 3"/>
          <p:cNvSpPr>
            <a:spLocks noGrp="1"/>
          </p:cNvSpPr>
          <p:nvPr>
            <p:ph type="title"/>
          </p:nvPr>
        </p:nvSpPr>
        <p:spPr/>
        <p:txBody>
          <a:bodyPr>
            <a:noAutofit/>
          </a:bodyPr>
          <a:lstStyle/>
          <a:p>
            <a:r>
              <a:rPr lang="mk-MK" sz="3000" dirty="0" smtClean="0"/>
              <a:t>КОЛКАВ Е БРОЈОТ НА НОВОДИЈАГНОСТИЦИРАНИ СО ММ?</a:t>
            </a:r>
            <a:endParaRPr lang="en-US" sz="3000" dirty="0"/>
          </a:p>
        </p:txBody>
      </p:sp>
      <p:pic>
        <p:nvPicPr>
          <p:cNvPr id="6" name="Content Placeholder 5"/>
          <p:cNvPicPr>
            <a:picLocks noGrp="1" noChangeAspect="1"/>
          </p:cNvPicPr>
          <p:nvPr>
            <p:ph idx="1"/>
          </p:nvPr>
        </p:nvPicPr>
        <p:blipFill>
          <a:blip r:embed="rId3"/>
          <a:stretch>
            <a:fillRect/>
          </a:stretch>
        </p:blipFill>
        <p:spPr>
          <a:xfrm>
            <a:off x="304800" y="1981200"/>
            <a:ext cx="3900283" cy="2057399"/>
          </a:xfrm>
          <a:prstGeom prst="rect">
            <a:avLst/>
          </a:prstGeom>
          <a:effectLst>
            <a:outerShdw blurRad="50800" dist="76200" dir="2700000" algn="tl" rotWithShape="0">
              <a:srgbClr val="000000">
                <a:alpha val="43000"/>
              </a:srgbClr>
            </a:outerShdw>
          </a:effectLst>
        </p:spPr>
      </p:pic>
      <p:sp>
        <p:nvSpPr>
          <p:cNvPr id="7" name="TextBox 6"/>
          <p:cNvSpPr txBox="1"/>
          <p:nvPr/>
        </p:nvSpPr>
        <p:spPr>
          <a:xfrm>
            <a:off x="762000" y="2286000"/>
            <a:ext cx="2590800" cy="954107"/>
          </a:xfrm>
          <a:prstGeom prst="rect">
            <a:avLst/>
          </a:prstGeom>
          <a:noFill/>
        </p:spPr>
        <p:txBody>
          <a:bodyPr wrap="square" rtlCol="0">
            <a:spAutoFit/>
          </a:bodyPr>
          <a:lstStyle/>
          <a:p>
            <a:pPr algn="ctr"/>
            <a:r>
              <a:rPr lang="en-US" sz="2800" b="1" dirty="0" smtClean="0"/>
              <a:t>≈</a:t>
            </a:r>
            <a:r>
              <a:rPr lang="mk-MK" sz="2800" b="1" dirty="0" smtClean="0"/>
              <a:t>30 </a:t>
            </a:r>
            <a:r>
              <a:rPr lang="en-US" sz="2800" b="1" dirty="0" smtClean="0"/>
              <a:t>000</a:t>
            </a:r>
          </a:p>
          <a:p>
            <a:pPr algn="ctr"/>
            <a:r>
              <a:rPr lang="en-US" sz="2800" b="1" dirty="0" smtClean="0"/>
              <a:t>MM </a:t>
            </a:r>
            <a:r>
              <a:rPr lang="mk-MK" sz="2800" b="1" dirty="0" smtClean="0"/>
              <a:t>пациенти</a:t>
            </a:r>
            <a:endParaRPr lang="en-US" sz="2800" b="1" dirty="0"/>
          </a:p>
        </p:txBody>
      </p:sp>
      <p:pic>
        <p:nvPicPr>
          <p:cNvPr id="1026" name="Picture 2" descr="Ð ÐµÐ·ÑÐ»ÑÐ°Ñ ÑÐ¾ ÑÐ»Ð¸ÐºÐ° Ð·Ð° ÐÐÐÐÐÐÐÐÐ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2633" y="1442885"/>
            <a:ext cx="1974167" cy="15507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636433" y="1670017"/>
            <a:ext cx="1902364" cy="707886"/>
          </a:xfrm>
          <a:prstGeom prst="rect">
            <a:avLst/>
          </a:prstGeom>
          <a:noFill/>
        </p:spPr>
        <p:txBody>
          <a:bodyPr wrap="square" rtlCol="0">
            <a:spAutoFit/>
          </a:bodyPr>
          <a:lstStyle/>
          <a:p>
            <a:pPr algn="ctr"/>
            <a:r>
              <a:rPr lang="en-US" sz="2000" b="1" dirty="0" smtClean="0"/>
              <a:t>≈</a:t>
            </a:r>
            <a:r>
              <a:rPr lang="mk-MK" sz="2000" b="1" dirty="0" smtClean="0"/>
              <a:t>4</a:t>
            </a:r>
            <a:r>
              <a:rPr lang="en-US" sz="2000" b="1" dirty="0" smtClean="0"/>
              <a:t>5</a:t>
            </a:r>
          </a:p>
          <a:p>
            <a:pPr algn="ctr"/>
            <a:r>
              <a:rPr lang="en-US" sz="2000" b="1" dirty="0" smtClean="0"/>
              <a:t>MM </a:t>
            </a:r>
            <a:r>
              <a:rPr lang="mk-MK" sz="2000" b="1" dirty="0" smtClean="0"/>
              <a:t>пациенти</a:t>
            </a:r>
            <a:endParaRPr lang="en-US" sz="2000" b="1" dirty="0"/>
          </a:p>
        </p:txBody>
      </p:sp>
      <p:pic>
        <p:nvPicPr>
          <p:cNvPr id="5122" name="Picture 2" descr="ÐÐ¾Ð²ÑÐ·Ð°Ð½Ð° ÑÐ»Ð¸Ðº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91000"/>
            <a:ext cx="3167743" cy="2463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5087780"/>
            <a:ext cx="2057400" cy="830997"/>
          </a:xfrm>
          <a:prstGeom prst="rect">
            <a:avLst/>
          </a:prstGeom>
          <a:noFill/>
        </p:spPr>
        <p:txBody>
          <a:bodyPr wrap="square" rtlCol="0">
            <a:spAutoFit/>
          </a:bodyPr>
          <a:lstStyle/>
          <a:p>
            <a:pPr algn="ctr"/>
            <a:r>
              <a:rPr lang="en-US" sz="2400" b="1" dirty="0" smtClean="0">
                <a:solidFill>
                  <a:srgbClr val="FFFF00"/>
                </a:solidFill>
              </a:rPr>
              <a:t>≈</a:t>
            </a:r>
            <a:r>
              <a:rPr lang="mk-MK" sz="2400" b="1" dirty="0" smtClean="0">
                <a:solidFill>
                  <a:srgbClr val="FFFF00"/>
                </a:solidFill>
              </a:rPr>
              <a:t>3</a:t>
            </a:r>
            <a:r>
              <a:rPr lang="en-US" sz="2400" b="1" dirty="0" smtClean="0">
                <a:solidFill>
                  <a:srgbClr val="FFFF00"/>
                </a:solidFill>
              </a:rPr>
              <a:t>9</a:t>
            </a:r>
            <a:r>
              <a:rPr lang="mk-MK" sz="2400" b="1" dirty="0" smtClean="0">
                <a:solidFill>
                  <a:srgbClr val="FFFF00"/>
                </a:solidFill>
              </a:rPr>
              <a:t> </a:t>
            </a:r>
            <a:r>
              <a:rPr lang="en-US" sz="2400" b="1" dirty="0" smtClean="0">
                <a:solidFill>
                  <a:srgbClr val="FFFF00"/>
                </a:solidFill>
              </a:rPr>
              <a:t>000</a:t>
            </a:r>
          </a:p>
          <a:p>
            <a:pPr algn="ctr"/>
            <a:r>
              <a:rPr lang="en-US" sz="2400" b="1" dirty="0" smtClean="0">
                <a:solidFill>
                  <a:srgbClr val="FFFF00"/>
                </a:solidFill>
              </a:rPr>
              <a:t>MM </a:t>
            </a:r>
            <a:r>
              <a:rPr lang="mk-MK" sz="2400" b="1" dirty="0" smtClean="0">
                <a:solidFill>
                  <a:srgbClr val="FFFF00"/>
                </a:solidFill>
              </a:rPr>
              <a:t>пациенти</a:t>
            </a:r>
            <a:endParaRPr lang="en-US" sz="2400" b="1" dirty="0">
              <a:solidFill>
                <a:srgbClr val="FFFF00"/>
              </a:solidFill>
            </a:endParaRPr>
          </a:p>
        </p:txBody>
      </p:sp>
      <p:sp>
        <p:nvSpPr>
          <p:cNvPr id="18" name="Content Placeholder 2"/>
          <p:cNvSpPr txBox="1">
            <a:spLocks/>
          </p:cNvSpPr>
          <p:nvPr/>
        </p:nvSpPr>
        <p:spPr>
          <a:xfrm>
            <a:off x="3853346" y="3048000"/>
            <a:ext cx="5029200" cy="3302000"/>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Wingdings 2" panose="05020102010507070707" pitchFamily="18" charset="2"/>
              <a:buChar char=""/>
            </a:pPr>
            <a:r>
              <a:rPr lang="mk-MK" altLang="mk-MK" dirty="0" smtClean="0">
                <a:solidFill>
                  <a:schemeClr val="tx1"/>
                </a:solidFill>
              </a:rPr>
              <a:t>Неизлечива неоплазма</a:t>
            </a:r>
            <a:r>
              <a:rPr lang="en-US" altLang="mk-MK" dirty="0" smtClean="0">
                <a:solidFill>
                  <a:schemeClr val="tx1"/>
                </a:solidFill>
              </a:rPr>
              <a:t>,</a:t>
            </a:r>
            <a:r>
              <a:rPr lang="mk-MK" altLang="mk-MK" dirty="0" smtClean="0">
                <a:solidFill>
                  <a:schemeClr val="tx1"/>
                </a:solidFill>
              </a:rPr>
              <a:t> 13% од сите малигни хематолошки неоплазми</a:t>
            </a:r>
            <a:endParaRPr lang="en-US" altLang="mk-MK" dirty="0" smtClean="0">
              <a:solidFill>
                <a:schemeClr val="tx1"/>
              </a:solidFill>
            </a:endParaRPr>
          </a:p>
          <a:p>
            <a:pPr>
              <a:buFont typeface="Wingdings 2" panose="05020102010507070707" pitchFamily="18" charset="2"/>
              <a:buChar char=""/>
            </a:pPr>
            <a:r>
              <a:rPr lang="ru-RU" altLang="mk-MK" dirty="0" smtClean="0">
                <a:solidFill>
                  <a:schemeClr val="tx1"/>
                </a:solidFill>
              </a:rPr>
              <a:t>Инциденцата </a:t>
            </a:r>
            <a:r>
              <a:rPr lang="ru-RU" altLang="mk-MK" dirty="0">
                <a:solidFill>
                  <a:schemeClr val="tx1"/>
                </a:solidFill>
              </a:rPr>
              <a:t>расте со </a:t>
            </a:r>
            <a:r>
              <a:rPr lang="ru-RU" altLang="mk-MK" dirty="0" smtClean="0">
                <a:solidFill>
                  <a:schemeClr val="tx1"/>
                </a:solidFill>
              </a:rPr>
              <a:t>возраста </a:t>
            </a:r>
            <a:r>
              <a:rPr lang="ru-RU" altLang="mk-MK" dirty="0">
                <a:solidFill>
                  <a:schemeClr val="tx1"/>
                </a:solidFill>
              </a:rPr>
              <a:t>4,3</a:t>
            </a:r>
            <a:r>
              <a:rPr lang="ru-RU" altLang="mk-MK" dirty="0" smtClean="0">
                <a:solidFill>
                  <a:schemeClr val="tx1"/>
                </a:solidFill>
              </a:rPr>
              <a:t>%</a:t>
            </a:r>
            <a:r>
              <a:rPr lang="en-US" altLang="mk-MK" dirty="0" smtClean="0">
                <a:solidFill>
                  <a:schemeClr val="tx1"/>
                </a:solidFill>
              </a:rPr>
              <a:t>-6,0%</a:t>
            </a:r>
            <a:r>
              <a:rPr lang="ru-RU" altLang="mk-MK" dirty="0" smtClean="0">
                <a:solidFill>
                  <a:schemeClr val="tx1"/>
                </a:solidFill>
              </a:rPr>
              <a:t> </a:t>
            </a:r>
            <a:r>
              <a:rPr lang="ru-RU" altLang="mk-MK" dirty="0">
                <a:solidFill>
                  <a:schemeClr val="tx1"/>
                </a:solidFill>
              </a:rPr>
              <a:t>/</a:t>
            </a:r>
            <a:r>
              <a:rPr lang="ru-RU" altLang="mk-MK" dirty="0" smtClean="0">
                <a:solidFill>
                  <a:schemeClr val="tx1"/>
                </a:solidFill>
              </a:rPr>
              <a:t>100.000 </a:t>
            </a:r>
          </a:p>
          <a:p>
            <a:pPr>
              <a:buFont typeface="Wingdings 2" panose="05020102010507070707" pitchFamily="18" charset="2"/>
              <a:buChar char=""/>
            </a:pPr>
            <a:r>
              <a:rPr lang="ru-RU" altLang="mk-MK" dirty="0" smtClean="0">
                <a:solidFill>
                  <a:schemeClr val="tx1"/>
                </a:solidFill>
              </a:rPr>
              <a:t>средна </a:t>
            </a:r>
            <a:r>
              <a:rPr lang="ru-RU" altLang="mk-MK" dirty="0">
                <a:solidFill>
                  <a:schemeClr val="tx1"/>
                </a:solidFill>
              </a:rPr>
              <a:t>возраст 66 год. само 2% се помлади од 40 год</a:t>
            </a:r>
            <a:r>
              <a:rPr lang="ru-RU" altLang="mk-MK" dirty="0" smtClean="0">
                <a:solidFill>
                  <a:schemeClr val="tx1"/>
                </a:solidFill>
              </a:rPr>
              <a:t>., почест е кај мажи во однос на жени (1,6</a:t>
            </a:r>
            <a:r>
              <a:rPr lang="en-US" altLang="mk-MK" dirty="0" smtClean="0">
                <a:solidFill>
                  <a:schemeClr val="tx1"/>
                </a:solidFill>
              </a:rPr>
              <a:t>:1)</a:t>
            </a:r>
            <a:r>
              <a:rPr lang="ru-RU" altLang="mk-MK" dirty="0" smtClean="0">
                <a:solidFill>
                  <a:schemeClr val="tx1"/>
                </a:solidFill>
              </a:rPr>
              <a:t> и кај црната раса во однос на бела и жолта</a:t>
            </a:r>
            <a:endParaRPr lang="ru-RU" altLang="mk-MK" dirty="0">
              <a:solidFill>
                <a:schemeClr val="tx1"/>
              </a:solidFill>
            </a:endParaRPr>
          </a:p>
          <a:p>
            <a:pPr>
              <a:buFont typeface="Wingdings 2" panose="05020102010507070707" pitchFamily="18" charset="2"/>
              <a:buChar char=""/>
            </a:pPr>
            <a:r>
              <a:rPr lang="mk-MK" altLang="mk-MK" dirty="0" smtClean="0">
                <a:solidFill>
                  <a:schemeClr val="tx1"/>
                </a:solidFill>
              </a:rPr>
              <a:t>Порано преживување -</a:t>
            </a:r>
            <a:r>
              <a:rPr lang="en-US" altLang="mk-MK" dirty="0" smtClean="0">
                <a:solidFill>
                  <a:schemeClr val="tx1"/>
                </a:solidFill>
              </a:rPr>
              <a:t>40 </a:t>
            </a:r>
            <a:r>
              <a:rPr lang="mk-MK" altLang="mk-MK" dirty="0" smtClean="0">
                <a:solidFill>
                  <a:schemeClr val="tx1"/>
                </a:solidFill>
              </a:rPr>
              <a:t>месеци</a:t>
            </a:r>
            <a:endParaRPr lang="en-US" altLang="mk-MK" dirty="0" smtClean="0">
              <a:solidFill>
                <a:schemeClr val="tx1"/>
              </a:solidFill>
            </a:endParaRPr>
          </a:p>
          <a:p>
            <a:pPr marL="0" indent="0">
              <a:buNone/>
            </a:pPr>
            <a:endParaRPr lang="en-US" altLang="mk-MK" dirty="0" smtClean="0">
              <a:solidFill>
                <a:srgbClr val="FF0000"/>
              </a:solidFill>
            </a:endParaRPr>
          </a:p>
        </p:txBody>
      </p:sp>
    </p:spTree>
    <p:extLst>
      <p:ext uri="{BB962C8B-B14F-4D97-AF65-F5344CB8AC3E}">
        <p14:creationId xmlns:p14="http://schemas.microsoft.com/office/powerpoint/2010/main" val="139529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81000" y="3813646"/>
            <a:ext cx="5029200" cy="2891954"/>
          </a:xfrm>
          <a:prstGeom prst="rect">
            <a:avLst/>
          </a:prstGeom>
        </p:spPr>
      </p:pic>
      <p:sp>
        <p:nvSpPr>
          <p:cNvPr id="7" name="Title 1"/>
          <p:cNvSpPr>
            <a:spLocks noGrp="1"/>
          </p:cNvSpPr>
          <p:nvPr>
            <p:ph type="title"/>
          </p:nvPr>
        </p:nvSpPr>
        <p:spPr>
          <a:xfrm>
            <a:off x="587435" y="259491"/>
            <a:ext cx="8229600" cy="1252728"/>
          </a:xfrm>
        </p:spPr>
        <p:txBody>
          <a:bodyPr>
            <a:normAutofit/>
          </a:bodyPr>
          <a:lstStyle/>
          <a:p>
            <a:r>
              <a:rPr lang="ru-RU" sz="3200" dirty="0"/>
              <a:t>Веројатни етиолошки ризик фактори за развој на MM</a:t>
            </a:r>
          </a:p>
        </p:txBody>
      </p:sp>
      <p:sp>
        <p:nvSpPr>
          <p:cNvPr id="8" name="Rectangle 7"/>
          <p:cNvSpPr/>
          <p:nvPr/>
        </p:nvSpPr>
        <p:spPr>
          <a:xfrm>
            <a:off x="457200" y="1387004"/>
            <a:ext cx="4191000" cy="2346796"/>
          </a:xfrm>
          <a:prstGeom prst="rect">
            <a:avLst/>
          </a:prstGeom>
        </p:spPr>
        <p:txBody>
          <a:bodyPr wrap="square">
            <a:spAutoFit/>
          </a:bodyPr>
          <a:lstStyle/>
          <a:p>
            <a:pPr marL="171450" indent="-171450">
              <a:lnSpc>
                <a:spcPct val="107000"/>
              </a:lnSpc>
              <a:spcAft>
                <a:spcPts val="800"/>
              </a:spcAft>
              <a:buFontTx/>
              <a:buChar char="-"/>
            </a:pPr>
            <a:r>
              <a:rPr lang="mk-MK" sz="1400" b="1" dirty="0"/>
              <a:t>возраста,</a:t>
            </a:r>
          </a:p>
          <a:p>
            <a:pPr marL="171450" indent="-171450">
              <a:lnSpc>
                <a:spcPct val="107000"/>
              </a:lnSpc>
              <a:spcAft>
                <a:spcPts val="800"/>
              </a:spcAft>
              <a:buFontTx/>
              <a:buChar char="-"/>
            </a:pPr>
            <a:r>
              <a:rPr lang="mk-MK" sz="1400" b="1" dirty="0"/>
              <a:t> расната припадност, </a:t>
            </a:r>
          </a:p>
          <a:p>
            <a:pPr marL="171450" indent="-171450">
              <a:lnSpc>
                <a:spcPct val="107000"/>
              </a:lnSpc>
              <a:spcAft>
                <a:spcPts val="800"/>
              </a:spcAft>
              <a:buFontTx/>
              <a:buChar char="-"/>
            </a:pPr>
            <a:r>
              <a:rPr lang="mk-MK" sz="1400" b="1" dirty="0"/>
              <a:t>полот (машки), </a:t>
            </a:r>
          </a:p>
          <a:p>
            <a:pPr marL="171450" indent="-171450">
              <a:lnSpc>
                <a:spcPct val="107000"/>
              </a:lnSpc>
              <a:spcAft>
                <a:spcPts val="800"/>
              </a:spcAft>
              <a:buFontTx/>
              <a:buChar char="-"/>
            </a:pPr>
            <a:r>
              <a:rPr lang="mk-MK" sz="1400" b="1" dirty="0"/>
              <a:t>фамилијарната генетска предиспозиција и позитивната историја за MGUS</a:t>
            </a:r>
          </a:p>
          <a:p>
            <a:pPr marL="171450" indent="-171450">
              <a:lnSpc>
                <a:spcPct val="107000"/>
              </a:lnSpc>
              <a:spcAft>
                <a:spcPts val="800"/>
              </a:spcAft>
              <a:buFontTx/>
              <a:buChar char="-"/>
            </a:pPr>
            <a:r>
              <a:rPr lang="mk-MK" sz="1400" b="1" dirty="0"/>
              <a:t>имуната дисфункција(автоимуните заболувања, инфекција со ХИВ и Херпес вирус,  и  по спроведена трансплантација)</a:t>
            </a:r>
          </a:p>
        </p:txBody>
      </p:sp>
      <p:sp>
        <p:nvSpPr>
          <p:cNvPr id="10" name="Rectangle 9"/>
          <p:cNvSpPr/>
          <p:nvPr/>
        </p:nvSpPr>
        <p:spPr>
          <a:xfrm>
            <a:off x="5334000" y="1512219"/>
            <a:ext cx="3726180" cy="3729867"/>
          </a:xfrm>
          <a:prstGeom prst="rect">
            <a:avLst/>
          </a:prstGeom>
        </p:spPr>
        <p:txBody>
          <a:bodyPr wrap="square">
            <a:spAutoFit/>
          </a:bodyPr>
          <a:lstStyle/>
          <a:p>
            <a:pPr marL="285750" indent="-285750">
              <a:lnSpc>
                <a:spcPct val="107000"/>
              </a:lnSpc>
              <a:spcAft>
                <a:spcPts val="800"/>
              </a:spcAft>
              <a:buFontTx/>
              <a:buChar char="-"/>
            </a:pPr>
            <a:r>
              <a:rPr lang="mk-MK" sz="1400" b="1" dirty="0" smtClean="0"/>
              <a:t>повторливи инфекции,</a:t>
            </a:r>
          </a:p>
          <a:p>
            <a:pPr marL="285750" indent="-285750">
              <a:lnSpc>
                <a:spcPct val="107000"/>
              </a:lnSpc>
              <a:spcAft>
                <a:spcPts val="800"/>
              </a:spcAft>
              <a:buFontTx/>
              <a:buChar char="-"/>
            </a:pPr>
            <a:r>
              <a:rPr lang="mk-MK" sz="1400" b="1" dirty="0" smtClean="0"/>
              <a:t>дебелината</a:t>
            </a:r>
            <a:r>
              <a:rPr lang="mk-MK" sz="1400" b="1" dirty="0"/>
              <a:t>, </a:t>
            </a:r>
            <a:endParaRPr lang="mk-MK" sz="1400" b="1" dirty="0" smtClean="0"/>
          </a:p>
          <a:p>
            <a:pPr marL="285750" indent="-285750">
              <a:lnSpc>
                <a:spcPct val="107000"/>
              </a:lnSpc>
              <a:spcAft>
                <a:spcPts val="800"/>
              </a:spcAft>
              <a:buFontTx/>
              <a:buChar char="-"/>
            </a:pPr>
            <a:r>
              <a:rPr lang="mk-MK" sz="1400" b="1" dirty="0" smtClean="0"/>
              <a:t>преголемата </a:t>
            </a:r>
            <a:r>
              <a:rPr lang="mk-MK" sz="1400" b="1" dirty="0"/>
              <a:t>изложеност на јонизирачко зрачење од околината, изложеност на агрокултурни или индустриски загадувачи, хемикалии и пестициди како (формалдехид, епихлорохидрин, азбест, спреј со боја, често третирање со бои за коса</a:t>
            </a:r>
            <a:r>
              <a:rPr lang="mk-MK" sz="1400" b="1" dirty="0" smtClean="0"/>
              <a:t>).</a:t>
            </a:r>
          </a:p>
          <a:p>
            <a:pPr marL="285750" indent="-285750">
              <a:lnSpc>
                <a:spcPct val="107000"/>
              </a:lnSpc>
              <a:spcAft>
                <a:spcPts val="800"/>
              </a:spcAft>
              <a:buFontTx/>
              <a:buChar char="-"/>
            </a:pPr>
            <a:r>
              <a:rPr lang="mk-MK" sz="1400" b="1" dirty="0" smtClean="0"/>
              <a:t>нееднаквиот </a:t>
            </a:r>
            <a:r>
              <a:rPr lang="mk-MK" sz="1400" b="1" dirty="0"/>
              <a:t>пристап до соодветна нега и здравствена заштита, </a:t>
            </a:r>
            <a:endParaRPr lang="mk-MK" sz="1400" b="1" dirty="0" smtClean="0"/>
          </a:p>
          <a:p>
            <a:pPr marL="285750" indent="-285750">
              <a:lnSpc>
                <a:spcPct val="107000"/>
              </a:lnSpc>
              <a:spcAft>
                <a:spcPts val="800"/>
              </a:spcAft>
              <a:buFontTx/>
              <a:buChar char="-"/>
            </a:pPr>
            <a:r>
              <a:rPr lang="mk-MK" sz="1400" b="1" dirty="0" smtClean="0"/>
              <a:t>погрешно </a:t>
            </a:r>
            <a:r>
              <a:rPr lang="mk-MK" sz="1400" b="1" dirty="0"/>
              <a:t>индивидуално </a:t>
            </a:r>
            <a:r>
              <a:rPr lang="mk-MK" sz="1400" b="1" dirty="0" smtClean="0"/>
              <a:t>однесување (конзумирање на алкохол, цигари и наркотици)</a:t>
            </a:r>
            <a:endParaRPr lang="mk-MK" sz="1400" b="1" dirty="0"/>
          </a:p>
        </p:txBody>
      </p:sp>
      <p:pic>
        <p:nvPicPr>
          <p:cNvPr id="6" name="Picture 5"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352691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3" name="Title 2"/>
          <p:cNvSpPr>
            <a:spLocks noGrp="1"/>
          </p:cNvSpPr>
          <p:nvPr>
            <p:ph type="title"/>
          </p:nvPr>
        </p:nvSpPr>
        <p:spPr/>
        <p:txBody>
          <a:bodyPr>
            <a:normAutofit/>
          </a:bodyPr>
          <a:lstStyle/>
          <a:p>
            <a:r>
              <a:rPr lang="mk-MK" sz="3600" dirty="0" smtClean="0"/>
              <a:t>Клинички симптоми кај ММ</a:t>
            </a:r>
            <a:endParaRPr lang="mk-MK" sz="3600" dirty="0"/>
          </a:p>
        </p:txBody>
      </p:sp>
      <p:pic>
        <p:nvPicPr>
          <p:cNvPr id="4" name="Picture 3"/>
          <p:cNvPicPr/>
          <p:nvPr/>
        </p:nvPicPr>
        <p:blipFill>
          <a:blip r:embed="rId4"/>
          <a:stretch>
            <a:fillRect/>
          </a:stretch>
        </p:blipFill>
        <p:spPr>
          <a:xfrm>
            <a:off x="4876800" y="2286000"/>
            <a:ext cx="3905250" cy="2228850"/>
          </a:xfrm>
          <a:prstGeom prst="rect">
            <a:avLst/>
          </a:prstGeom>
        </p:spPr>
      </p:pic>
      <p:sp>
        <p:nvSpPr>
          <p:cNvPr id="5" name="TextBox 4"/>
          <p:cNvSpPr txBox="1"/>
          <p:nvPr/>
        </p:nvSpPr>
        <p:spPr>
          <a:xfrm>
            <a:off x="609600" y="2035712"/>
            <a:ext cx="4419600" cy="1169551"/>
          </a:xfrm>
          <a:prstGeom prst="rect">
            <a:avLst/>
          </a:prstGeom>
          <a:noFill/>
        </p:spPr>
        <p:txBody>
          <a:bodyPr wrap="square" rtlCol="0">
            <a:spAutoFit/>
          </a:bodyPr>
          <a:lstStyle/>
          <a:p>
            <a:r>
              <a:rPr lang="mk-MK" sz="1400" dirty="0" smtClean="0">
                <a:latin typeface="Calibri" panose="020F0502020204030204" pitchFamily="34" charset="0"/>
                <a:cs typeface="Calibri" panose="020F0502020204030204" pitchFamily="34" charset="0"/>
              </a:rPr>
              <a:t>- </a:t>
            </a:r>
            <a:r>
              <a:rPr lang="mk-MK" sz="1400" b="1" dirty="0">
                <a:latin typeface="Calibri" panose="020F0502020204030204" pitchFamily="34" charset="0"/>
                <a:cs typeface="Calibri" panose="020F0502020204030204" pitchFamily="34" charset="0"/>
              </a:rPr>
              <a:t>З</a:t>
            </a:r>
            <a:r>
              <a:rPr lang="mk-MK" sz="1400" b="1" dirty="0" smtClean="0">
                <a:latin typeface="Calibri" panose="020F0502020204030204" pitchFamily="34" charset="0"/>
                <a:cs typeface="Calibri" panose="020F0502020204030204" pitchFamily="34" charset="0"/>
              </a:rPr>
              <a:t>амор </a:t>
            </a:r>
            <a:r>
              <a:rPr lang="mk-MK" sz="1400" b="1" dirty="0">
                <a:latin typeface="Calibri" panose="020F0502020204030204" pitchFamily="34" charset="0"/>
                <a:cs typeface="Calibri" panose="020F0502020204030204" pitchFamily="34" charset="0"/>
              </a:rPr>
              <a:t>и болка</a:t>
            </a:r>
            <a:r>
              <a:rPr lang="mk-MK" sz="1400" dirty="0">
                <a:latin typeface="Calibri" panose="020F0502020204030204" pitchFamily="34" charset="0"/>
                <a:cs typeface="Calibri" panose="020F0502020204030204" pitchFamily="34" charset="0"/>
              </a:rPr>
              <a:t> во </a:t>
            </a:r>
            <a:r>
              <a:rPr lang="mk-MK" sz="1400" dirty="0" smtClean="0">
                <a:latin typeface="Calibri" panose="020F0502020204030204" pitchFamily="34" charset="0"/>
                <a:cs typeface="Calibri" panose="020F0502020204030204" pitchFamily="34" charset="0"/>
              </a:rPr>
              <a:t>коските (коскените </a:t>
            </a:r>
            <a:r>
              <a:rPr lang="mk-MK" sz="1400" dirty="0">
                <a:latin typeface="Calibri" panose="020F0502020204030204" pitchFamily="34" charset="0"/>
                <a:cs typeface="Calibri" panose="020F0502020204030204" pitchFamily="34" charset="0"/>
              </a:rPr>
              <a:t>болки може да се постојани или да се потенцираат со </a:t>
            </a:r>
            <a:r>
              <a:rPr lang="mk-MK" sz="1400" dirty="0" smtClean="0">
                <a:latin typeface="Calibri" panose="020F0502020204030204" pitchFamily="34" charset="0"/>
                <a:cs typeface="Calibri" panose="020F0502020204030204" pitchFamily="34" charset="0"/>
              </a:rPr>
              <a:t>движење, пропратени со вкочанетост</a:t>
            </a:r>
            <a:r>
              <a:rPr lang="mk-MK" sz="1400" dirty="0">
                <a:latin typeface="Calibri" panose="020F0502020204030204" pitchFamily="34" charset="0"/>
                <a:cs typeface="Calibri" panose="020F0502020204030204" pitchFamily="34" charset="0"/>
              </a:rPr>
              <a:t>, трнење, </a:t>
            </a:r>
            <a:r>
              <a:rPr lang="mk-MK" sz="1400" dirty="0" smtClean="0">
                <a:latin typeface="Calibri" panose="020F0502020204030204" pitchFamily="34" charset="0"/>
                <a:cs typeface="Calibri" panose="020F0502020204030204" pitchFamily="34" charset="0"/>
              </a:rPr>
              <a:t>слабост и </a:t>
            </a:r>
            <a:r>
              <a:rPr lang="mk-MK" sz="1400" dirty="0">
                <a:latin typeface="Calibri" panose="020F0502020204030204" pitchFamily="34" charset="0"/>
                <a:cs typeface="Calibri" panose="020F0502020204030204" pitchFamily="34" charset="0"/>
              </a:rPr>
              <a:t>ненадејна </a:t>
            </a:r>
            <a:r>
              <a:rPr lang="mk-MK" sz="1400" dirty="0" smtClean="0">
                <a:latin typeface="Calibri" panose="020F0502020204030204" pitchFamily="34" charset="0"/>
                <a:cs typeface="Calibri" panose="020F0502020204030204" pitchFamily="34" charset="0"/>
              </a:rPr>
              <a:t>болка). Најчесто </a:t>
            </a:r>
            <a:r>
              <a:rPr lang="mk-MK" sz="1400" dirty="0">
                <a:latin typeface="Calibri" panose="020F0502020204030204" pitchFamily="34" charset="0"/>
                <a:cs typeface="Calibri" panose="020F0502020204030204" pitchFamily="34" charset="0"/>
              </a:rPr>
              <a:t>се засегнати големите коски на грбот, градниот кош и карлицата. </a:t>
            </a:r>
            <a:endParaRPr lang="mk-MK" sz="2000" dirty="0">
              <a:latin typeface="Calibri" panose="020F0502020204030204" pitchFamily="34" charset="0"/>
              <a:cs typeface="Calibri" panose="020F0502020204030204" pitchFamily="34" charset="0"/>
            </a:endParaRPr>
          </a:p>
        </p:txBody>
      </p:sp>
      <p:pic>
        <p:nvPicPr>
          <p:cNvPr id="6" name="Picture 5"/>
          <p:cNvPicPr/>
          <p:nvPr/>
        </p:nvPicPr>
        <p:blipFill>
          <a:blip r:embed="rId5"/>
          <a:stretch>
            <a:fillRect/>
          </a:stretch>
        </p:blipFill>
        <p:spPr>
          <a:xfrm>
            <a:off x="683895" y="3810000"/>
            <a:ext cx="3857625" cy="2428875"/>
          </a:xfrm>
          <a:prstGeom prst="rect">
            <a:avLst/>
          </a:prstGeom>
        </p:spPr>
      </p:pic>
      <p:sp>
        <p:nvSpPr>
          <p:cNvPr id="7" name="TextBox 6"/>
          <p:cNvSpPr txBox="1"/>
          <p:nvPr/>
        </p:nvSpPr>
        <p:spPr>
          <a:xfrm>
            <a:off x="4876801" y="4819471"/>
            <a:ext cx="3905250" cy="1600438"/>
          </a:xfrm>
          <a:prstGeom prst="rect">
            <a:avLst/>
          </a:prstGeom>
          <a:noFill/>
        </p:spPr>
        <p:txBody>
          <a:bodyPr wrap="square" rtlCol="0">
            <a:spAutoFit/>
          </a:bodyPr>
          <a:lstStyle/>
          <a:p>
            <a:r>
              <a:rPr lang="mk-MK" sz="1400" dirty="0">
                <a:latin typeface="Calibri" panose="020F0502020204030204" pitchFamily="34" charset="0"/>
                <a:cs typeface="Calibri" panose="020F0502020204030204" pitchFamily="34" charset="0"/>
              </a:rPr>
              <a:t>Остеолитичките лезии на коските доведуваат до </a:t>
            </a:r>
            <a:r>
              <a:rPr lang="mk-MK" sz="1400" b="1" dirty="0">
                <a:latin typeface="Calibri" panose="020F0502020204030204" pitchFamily="34" charset="0"/>
                <a:cs typeface="Calibri" panose="020F0502020204030204" pitchFamily="34" charset="0"/>
              </a:rPr>
              <a:t>хиперкалцемија</a:t>
            </a:r>
            <a:r>
              <a:rPr lang="mk-MK" sz="1400" dirty="0">
                <a:latin typeface="Calibri" panose="020F0502020204030204" pitchFamily="34" charset="0"/>
                <a:cs typeface="Calibri" panose="020F0502020204030204" pitchFamily="34" charset="0"/>
              </a:rPr>
              <a:t> во крвта. Овој симптом е присутен кај 30 % од пациентите и се манифестира како чувство на жед пропратено со екстремно мокрење, гадење, констипација, болки во стомак со губиток на апетит и конфузност.  </a:t>
            </a:r>
          </a:p>
        </p:txBody>
      </p:sp>
    </p:spTree>
    <p:extLst>
      <p:ext uri="{BB962C8B-B14F-4D97-AF65-F5344CB8AC3E}">
        <p14:creationId xmlns:p14="http://schemas.microsoft.com/office/powerpoint/2010/main" val="7705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
        <p:nvSpPr>
          <p:cNvPr id="3" name="Title 2"/>
          <p:cNvSpPr>
            <a:spLocks noGrp="1"/>
          </p:cNvSpPr>
          <p:nvPr>
            <p:ph type="title"/>
          </p:nvPr>
        </p:nvSpPr>
        <p:spPr>
          <a:xfrm>
            <a:off x="457200" y="338328"/>
            <a:ext cx="8229600" cy="728472"/>
          </a:xfrm>
        </p:spPr>
        <p:txBody>
          <a:bodyPr>
            <a:normAutofit/>
          </a:bodyPr>
          <a:lstStyle/>
          <a:p>
            <a:r>
              <a:rPr lang="mk-MK" sz="3600" dirty="0"/>
              <a:t>Клинички симптоми кај ММ</a:t>
            </a:r>
          </a:p>
        </p:txBody>
      </p:sp>
      <p:pic>
        <p:nvPicPr>
          <p:cNvPr id="4" name="Picture 3"/>
          <p:cNvPicPr/>
          <p:nvPr/>
        </p:nvPicPr>
        <p:blipFill>
          <a:blip r:embed="rId4"/>
          <a:stretch>
            <a:fillRect/>
          </a:stretch>
        </p:blipFill>
        <p:spPr>
          <a:xfrm>
            <a:off x="5076825" y="1714500"/>
            <a:ext cx="3838575" cy="2400300"/>
          </a:xfrm>
          <a:prstGeom prst="rect">
            <a:avLst/>
          </a:prstGeom>
        </p:spPr>
      </p:pic>
      <p:sp>
        <p:nvSpPr>
          <p:cNvPr id="5" name="TextBox 4"/>
          <p:cNvSpPr txBox="1"/>
          <p:nvPr/>
        </p:nvSpPr>
        <p:spPr>
          <a:xfrm>
            <a:off x="324353" y="2202418"/>
            <a:ext cx="4423859" cy="738664"/>
          </a:xfrm>
          <a:prstGeom prst="rect">
            <a:avLst/>
          </a:prstGeom>
          <a:noFill/>
        </p:spPr>
        <p:txBody>
          <a:bodyPr wrap="square" rtlCol="0">
            <a:spAutoFit/>
          </a:bodyPr>
          <a:lstStyle/>
          <a:p>
            <a:r>
              <a:rPr lang="mk-MK" sz="1400" dirty="0" smtClean="0">
                <a:latin typeface="Calibri" panose="020F0502020204030204" pitchFamily="34" charset="0"/>
                <a:cs typeface="Calibri" panose="020F0502020204030204" pitchFamily="34" charset="0"/>
              </a:rPr>
              <a:t>- </a:t>
            </a:r>
            <a:r>
              <a:rPr lang="mk-MK" sz="1400" b="1" dirty="0" smtClean="0">
                <a:latin typeface="Calibri" panose="020F0502020204030204" pitchFamily="34" charset="0"/>
                <a:cs typeface="Calibri" panose="020F0502020204030204" pitchFamily="34" charset="0"/>
              </a:rPr>
              <a:t>анемија </a:t>
            </a:r>
            <a:r>
              <a:rPr lang="mk-MK" sz="1400" dirty="0" smtClean="0">
                <a:latin typeface="Calibri" panose="020F0502020204030204" pitchFamily="34" charset="0"/>
                <a:cs typeface="Calibri" panose="020F0502020204030204" pitchFamily="34" charset="0"/>
              </a:rPr>
              <a:t>( </a:t>
            </a:r>
            <a:r>
              <a:rPr lang="mk-MK" sz="1400" dirty="0">
                <a:latin typeface="Calibri" panose="020F0502020204030204" pitchFamily="34" charset="0"/>
                <a:cs typeface="Calibri" panose="020F0502020204030204" pitchFamily="34" charset="0"/>
              </a:rPr>
              <a:t>50 до 70 </a:t>
            </a:r>
            <a:r>
              <a:rPr lang="mk-MK" sz="1400" dirty="0" smtClean="0">
                <a:latin typeface="Calibri" panose="020F0502020204030204" pitchFamily="34" charset="0"/>
                <a:cs typeface="Calibri" panose="020F0502020204030204" pitchFamily="34" charset="0"/>
              </a:rPr>
              <a:t>% ) клинички се </a:t>
            </a:r>
            <a:r>
              <a:rPr lang="mk-MK" sz="1400" dirty="0">
                <a:latin typeface="Calibri" panose="020F0502020204030204" pitchFamily="34" charset="0"/>
                <a:cs typeface="Calibri" panose="020F0502020204030204" pitchFamily="34" charset="0"/>
              </a:rPr>
              <a:t>презентира како замор, слабост, малаксаност, бледило, срцебиење и вртоглавица. </a:t>
            </a:r>
          </a:p>
        </p:txBody>
      </p:sp>
      <p:pic>
        <p:nvPicPr>
          <p:cNvPr id="6" name="Picture 5"/>
          <p:cNvPicPr/>
          <p:nvPr/>
        </p:nvPicPr>
        <p:blipFill>
          <a:blip r:embed="rId5"/>
          <a:stretch>
            <a:fillRect/>
          </a:stretch>
        </p:blipFill>
        <p:spPr>
          <a:xfrm>
            <a:off x="381000" y="3886200"/>
            <a:ext cx="3771900" cy="2381250"/>
          </a:xfrm>
          <a:prstGeom prst="rect">
            <a:avLst/>
          </a:prstGeom>
        </p:spPr>
      </p:pic>
      <p:sp>
        <p:nvSpPr>
          <p:cNvPr id="7" name="TextBox 6"/>
          <p:cNvSpPr txBox="1"/>
          <p:nvPr/>
        </p:nvSpPr>
        <p:spPr>
          <a:xfrm>
            <a:off x="4419600" y="4343162"/>
            <a:ext cx="4724400" cy="1600438"/>
          </a:xfrm>
          <a:prstGeom prst="rect">
            <a:avLst/>
          </a:prstGeom>
          <a:noFill/>
        </p:spPr>
        <p:txBody>
          <a:bodyPr wrap="square" rtlCol="0">
            <a:spAutoFit/>
          </a:bodyPr>
          <a:lstStyle/>
          <a:p>
            <a:r>
              <a:rPr lang="mk-MK" sz="1400" b="1" dirty="0" smtClean="0">
                <a:latin typeface="Calibri" panose="020F0502020204030204" pitchFamily="34" charset="0"/>
                <a:cs typeface="Calibri" panose="020F0502020204030204" pitchFamily="34" charset="0"/>
              </a:rPr>
              <a:t>- Засегање на бубрезите (</a:t>
            </a:r>
            <a:r>
              <a:rPr lang="mk-MK" sz="1400" dirty="0" smtClean="0">
                <a:latin typeface="Calibri" panose="020F0502020204030204" pitchFamily="34" charset="0"/>
                <a:cs typeface="Calibri" panose="020F0502020204030204" pitchFamily="34" charset="0"/>
              </a:rPr>
              <a:t>30 </a:t>
            </a:r>
            <a:r>
              <a:rPr lang="mk-MK" sz="1400" dirty="0">
                <a:latin typeface="Calibri" panose="020F0502020204030204" pitchFamily="34" charset="0"/>
                <a:cs typeface="Calibri" panose="020F0502020204030204" pitchFamily="34" charset="0"/>
              </a:rPr>
              <a:t>до 40 </a:t>
            </a:r>
            <a:r>
              <a:rPr lang="mk-MK" sz="1400" dirty="0" smtClean="0">
                <a:latin typeface="Calibri" panose="020F0502020204030204" pitchFamily="34" charset="0"/>
                <a:cs typeface="Calibri" panose="020F0502020204030204" pitchFamily="34" charset="0"/>
              </a:rPr>
              <a:t>%)</a:t>
            </a:r>
            <a:endParaRPr lang="mk-MK"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a:t>
            </a:r>
            <a:r>
              <a:rPr lang="mk-MK" sz="1400" dirty="0" smtClean="0">
                <a:latin typeface="Calibri" panose="020F0502020204030204" pitchFamily="34" charset="0"/>
                <a:cs typeface="Calibri" panose="020F0502020204030204" pitchFamily="34" charset="0"/>
              </a:rPr>
              <a:t>- имаат </a:t>
            </a:r>
            <a:r>
              <a:rPr lang="mk-MK" sz="1400" dirty="0">
                <a:latin typeface="Calibri" panose="020F0502020204030204" pitchFamily="34" charset="0"/>
                <a:cs typeface="Calibri" panose="020F0502020204030204" pitchFamily="34" charset="0"/>
              </a:rPr>
              <a:t>задршка на течност, сол и деградациони продукти (urea, kreatinin, kalium) и развиваат клиничка слика на хипертензија, отежнато дишење, отечени стапала со глуждови, слабост, чешање и конфузност пропратена со когнитивни промени. Неретко пациентите завршуваат на хемодијализа</a:t>
            </a:r>
          </a:p>
        </p:txBody>
      </p:sp>
    </p:spTree>
    <p:extLst>
      <p:ext uri="{BB962C8B-B14F-4D97-AF65-F5344CB8AC3E}">
        <p14:creationId xmlns:p14="http://schemas.microsoft.com/office/powerpoint/2010/main" val="384144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mk-MK" sz="3600" dirty="0"/>
              <a:t>Клинички симптоми кај ММ</a:t>
            </a:r>
          </a:p>
        </p:txBody>
      </p:sp>
      <p:sp>
        <p:nvSpPr>
          <p:cNvPr id="4" name="Rectangle 3"/>
          <p:cNvSpPr/>
          <p:nvPr/>
        </p:nvSpPr>
        <p:spPr>
          <a:xfrm>
            <a:off x="381000" y="1981200"/>
            <a:ext cx="4572000" cy="1169551"/>
          </a:xfrm>
          <a:prstGeom prst="rect">
            <a:avLst/>
          </a:prstGeom>
        </p:spPr>
        <p:txBody>
          <a:bodyPr>
            <a:spAutoFit/>
          </a:bodyPr>
          <a:lstStyle/>
          <a:p>
            <a:r>
              <a:rPr lang="ru-RU" sz="1400" dirty="0">
                <a:latin typeface="Calibri" panose="020F0502020204030204" pitchFamily="34" charset="0"/>
                <a:cs typeface="Calibri" panose="020F0502020204030204" pitchFamily="34" charset="0"/>
              </a:rPr>
              <a:t>Поради инфилтрација на нефукционални миеломски клетки во коскената срцевина, нема создавање на функционални антитела, </a:t>
            </a:r>
            <a:r>
              <a:rPr lang="mk-MK" sz="1400" dirty="0" smtClean="0">
                <a:latin typeface="Calibri" panose="020F0502020204030204" pitchFamily="34" charset="0"/>
                <a:cs typeface="Calibri" panose="020F0502020204030204" pitchFamily="34" charset="0"/>
              </a:rPr>
              <a:t>со </a:t>
            </a:r>
            <a:r>
              <a:rPr lang="ru-RU" sz="1400" dirty="0" smtClean="0">
                <a:latin typeface="Calibri" panose="020F0502020204030204" pitchFamily="34" charset="0"/>
                <a:cs typeface="Calibri" panose="020F0502020204030204" pitchFamily="34" charset="0"/>
              </a:rPr>
              <a:t>развој </a:t>
            </a:r>
            <a:r>
              <a:rPr lang="ru-RU" sz="1400" dirty="0">
                <a:latin typeface="Calibri" panose="020F0502020204030204" pitchFamily="34" charset="0"/>
                <a:cs typeface="Calibri" panose="020F0502020204030204" pitchFamily="34" charset="0"/>
              </a:rPr>
              <a:t>на леукопенија, последователно пациентите имаат склоност кон </a:t>
            </a:r>
            <a:r>
              <a:rPr lang="ru-RU" sz="1400" b="1" dirty="0" smtClean="0">
                <a:latin typeface="Calibri" panose="020F0502020204030204" pitchFamily="34" charset="0"/>
                <a:cs typeface="Calibri" panose="020F0502020204030204" pitchFamily="34" charset="0"/>
              </a:rPr>
              <a:t>инфекции</a:t>
            </a:r>
            <a:r>
              <a:rPr lang="ru-RU" sz="1400" dirty="0">
                <a:latin typeface="Calibri" panose="020F0502020204030204" pitchFamily="34" charset="0"/>
                <a:cs typeface="Calibri" panose="020F0502020204030204" pitchFamily="34" charset="0"/>
              </a:rPr>
              <a:t> </a:t>
            </a:r>
            <a:r>
              <a:rPr lang="ru-RU" sz="1400" dirty="0" smtClean="0">
                <a:latin typeface="Calibri" panose="020F0502020204030204" pitchFamily="34" charset="0"/>
                <a:cs typeface="Calibri" panose="020F0502020204030204" pitchFamily="34" charset="0"/>
              </a:rPr>
              <a:t> (кај </a:t>
            </a:r>
            <a:r>
              <a:rPr lang="ru-RU" sz="1400" dirty="0">
                <a:latin typeface="Calibri" panose="020F0502020204030204" pitchFamily="34" charset="0"/>
                <a:cs typeface="Calibri" panose="020F0502020204030204" pitchFamily="34" charset="0"/>
              </a:rPr>
              <a:t>15 </a:t>
            </a:r>
            <a:r>
              <a:rPr lang="ru-RU" sz="1400" dirty="0" smtClean="0">
                <a:latin typeface="Calibri" panose="020F0502020204030204" pitchFamily="34" charset="0"/>
                <a:cs typeface="Calibri" panose="020F0502020204030204" pitchFamily="34" charset="0"/>
              </a:rPr>
              <a:t>%) </a:t>
            </a:r>
            <a:r>
              <a:rPr lang="ru-RU" sz="1400" dirty="0">
                <a:latin typeface="Calibri" panose="020F0502020204030204" pitchFamily="34" charset="0"/>
                <a:cs typeface="Calibri" panose="020F0502020204030204" pitchFamily="34" charset="0"/>
              </a:rPr>
              <a:t>од ММ </a:t>
            </a:r>
            <a:r>
              <a:rPr lang="ru-RU" sz="1400" dirty="0" smtClean="0">
                <a:latin typeface="Calibri" panose="020F0502020204030204" pitchFamily="34" charset="0"/>
                <a:cs typeface="Calibri" panose="020F0502020204030204" pitchFamily="34" charset="0"/>
              </a:rPr>
              <a:t>пациентите</a:t>
            </a:r>
            <a:endParaRPr lang="mk-MK" sz="1400" dirty="0">
              <a:latin typeface="Calibri" panose="020F0502020204030204" pitchFamily="34" charset="0"/>
              <a:cs typeface="Calibri" panose="020F0502020204030204" pitchFamily="34" charset="0"/>
            </a:endParaRPr>
          </a:p>
        </p:txBody>
      </p:sp>
      <p:pic>
        <p:nvPicPr>
          <p:cNvPr id="5" name="Picture 2" descr="Couple elderly sneezing and coughing . Old person influenza patients. The elderly are at risk of being infected with Covid 19. Concepts of patients with respiratory symptoms. Vector illustration. - 146506605">
            <a:extLst>
              <a:ext uri="{FF2B5EF4-FFF2-40B4-BE49-F238E27FC236}">
                <a16:creationId xmlns:a16="http://schemas.microsoft.com/office/drawing/2014/main" id="{C883BF5E-7018-4C54-AAE3-60E4F72399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547614"/>
            <a:ext cx="1752600" cy="14909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91000" y="4469249"/>
            <a:ext cx="4572000" cy="1169551"/>
          </a:xfrm>
          <a:prstGeom prst="rect">
            <a:avLst/>
          </a:prstGeom>
        </p:spPr>
        <p:txBody>
          <a:bodyPr>
            <a:spAutoFit/>
          </a:bodyPr>
          <a:lstStyle/>
          <a:p>
            <a:r>
              <a:rPr lang="ru-RU" sz="1400" dirty="0" smtClean="0">
                <a:latin typeface="Calibri" panose="020F0502020204030204" pitchFamily="34" charset="0"/>
                <a:cs typeface="Calibri" panose="020F0502020204030204" pitchFamily="34" charset="0"/>
              </a:rPr>
              <a:t>Поретко </a:t>
            </a:r>
            <a:r>
              <a:rPr lang="ru-RU" sz="1400" dirty="0">
                <a:latin typeface="Calibri" panose="020F0502020204030204" pitchFamily="34" charset="0"/>
                <a:cs typeface="Calibri" panose="020F0502020204030204" pitchFamily="34" charset="0"/>
              </a:rPr>
              <a:t>се јавува </a:t>
            </a:r>
            <a:r>
              <a:rPr lang="ru-RU" sz="1400" b="1" dirty="0">
                <a:latin typeface="Calibri" panose="020F0502020204030204" pitchFamily="34" charset="0"/>
                <a:cs typeface="Calibri" panose="020F0502020204030204" pitchFamily="34" charset="0"/>
              </a:rPr>
              <a:t>хипервискозен синдром </a:t>
            </a:r>
            <a:r>
              <a:rPr lang="ru-RU" sz="1400" dirty="0">
                <a:latin typeface="Calibri" panose="020F0502020204030204" pitchFamily="34" charset="0"/>
                <a:cs typeface="Calibri" panose="020F0502020204030204" pitchFamily="34" charset="0"/>
              </a:rPr>
              <a:t>во крвта како последица на голема секреција на М-протеин кој го забавува протокот на крвта во мозокот и предизвикува клинички симптоми на мозочен удар како збунетост, конфузност и нејасен говор</a:t>
            </a:r>
            <a:endParaRPr lang="mk-MK" sz="1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423583"/>
            <a:ext cx="3160337" cy="2215217"/>
          </a:xfrm>
          <a:prstGeom prst="rect">
            <a:avLst/>
          </a:prstGeom>
        </p:spPr>
      </p:pic>
      <p:pic>
        <p:nvPicPr>
          <p:cNvPr id="8" name="Picture 7" descr="Shape, logo&#10;&#10;Description automatically generated with medium confidence">
            <a:extLst>
              <a:ext uri="{FF2B5EF4-FFF2-40B4-BE49-F238E27FC236}">
                <a16:creationId xmlns:a16="http://schemas.microsoft.com/office/drawing/2014/main" id="{89D5274E-C73B-4473-AA5F-2133D3EB9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417" y="5638799"/>
            <a:ext cx="1047566" cy="1047566"/>
          </a:xfrm>
          <a:prstGeom prst="rect">
            <a:avLst/>
          </a:prstGeom>
        </p:spPr>
      </p:pic>
    </p:spTree>
    <p:extLst>
      <p:ext uri="{BB962C8B-B14F-4D97-AF65-F5344CB8AC3E}">
        <p14:creationId xmlns:p14="http://schemas.microsoft.com/office/powerpoint/2010/main" val="3991572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2462</TotalTime>
  <Words>2061</Words>
  <Application>Microsoft Office PowerPoint</Application>
  <PresentationFormat>On-screen Show (4:3)</PresentationFormat>
  <Paragraphs>342</Paragraphs>
  <Slides>30</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MS PGothic</vt:lpstr>
      <vt:lpstr>Arial</vt:lpstr>
      <vt:lpstr>Calibri</vt:lpstr>
      <vt:lpstr>Cambria Math</vt:lpstr>
      <vt:lpstr>Candara</vt:lpstr>
      <vt:lpstr>Franklin Gothic Book</vt:lpstr>
      <vt:lpstr>Helvetica</vt:lpstr>
      <vt:lpstr>MAC C Swiss</vt:lpstr>
      <vt:lpstr>MAC C Times</vt:lpstr>
      <vt:lpstr>Symbol</vt:lpstr>
      <vt:lpstr>Times New Roman</vt:lpstr>
      <vt:lpstr>Wingdings</vt:lpstr>
      <vt:lpstr>Wingdings 2</vt:lpstr>
      <vt:lpstr>Wingdings 3</vt:lpstr>
      <vt:lpstr>Waveform</vt:lpstr>
      <vt:lpstr>Дијагноза, клинички карактеристики и  третман на ММ</vt:lpstr>
      <vt:lpstr>Дефиниција</vt:lpstr>
      <vt:lpstr>Клиничкиот спектар се протега од асимптоматските форми до активни форми на ова заболување: </vt:lpstr>
      <vt:lpstr>МИЕЛОМА КЛЕТКИ</vt:lpstr>
      <vt:lpstr>КОЛКАВ Е БРОЈОТ НА НОВОДИЈАГНОСТИЦИРАНИ СО ММ?</vt:lpstr>
      <vt:lpstr>Веројатни етиолошки ризик фактори за развој на MM</vt:lpstr>
      <vt:lpstr>Клинички симптоми кај ММ</vt:lpstr>
      <vt:lpstr>Клинички симптоми кај ММ</vt:lpstr>
      <vt:lpstr>Клинички симптоми кај ММ</vt:lpstr>
      <vt:lpstr>Клинички симптоми кај ММ</vt:lpstr>
      <vt:lpstr>Клинички приказ на пациент со ММ со хеморагии, рагади  на усна празнина</vt:lpstr>
      <vt:lpstr>Дијагностички критериуми за третман</vt:lpstr>
      <vt:lpstr>Durie-Salmon staging систем за MM (DS)  (1975) </vt:lpstr>
      <vt:lpstr> Ревидиран International staging system за ММ (RISS) (2005/2015)  </vt:lpstr>
      <vt:lpstr>Ревидирани дијагностички критериуми за симптоматски ММ IMWG (2014 г)</vt:lpstr>
      <vt:lpstr>Дијагноза на активен ММ:</vt:lpstr>
      <vt:lpstr>Дијагноза на активен ММ:</vt:lpstr>
      <vt:lpstr>Дијагноза на ММ</vt:lpstr>
      <vt:lpstr>Дополнителни дијагностички алатки  кај ММ</vt:lpstr>
      <vt:lpstr>Имиџинг техники при дијагноза на MM </vt:lpstr>
      <vt:lpstr>PET scan и MRI дијагностички процедури кај новодијагностициран MM</vt:lpstr>
      <vt:lpstr>PowerPoint Presentation</vt:lpstr>
      <vt:lpstr>Историографија на третман на ММ</vt:lpstr>
      <vt:lpstr>Одлука за третман</vt:lpstr>
      <vt:lpstr>Клинички аспекти при одлука за иницијален третман</vt:lpstr>
      <vt:lpstr>Иницијален третман на ММ и аспекти кои треба да се земат предвид</vt:lpstr>
      <vt:lpstr>Иницијален третман кај ММ пациенти подобни за трансплантација </vt:lpstr>
      <vt:lpstr>Цели на континуирана терапија кај неподобни за трансплантација</vt:lpstr>
      <vt:lpstr>Супортивен и симптоматски третман на ММ</vt:lpstr>
      <vt:lpstr>Супортивен и симптоматски третман на ММ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Tanja</dc:creator>
  <cp:lastModifiedBy>sanja</cp:lastModifiedBy>
  <cp:revision>292</cp:revision>
  <cp:lastPrinted>2018-11-15T15:41:38Z</cp:lastPrinted>
  <dcterms:created xsi:type="dcterms:W3CDTF">2006-08-16T00:00:00Z</dcterms:created>
  <dcterms:modified xsi:type="dcterms:W3CDTF">2022-11-15T07:29:30Z</dcterms:modified>
</cp:coreProperties>
</file>