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89" r:id="rId3"/>
    <p:sldId id="257" r:id="rId4"/>
    <p:sldId id="260" r:id="rId5"/>
    <p:sldId id="259" r:id="rId6"/>
    <p:sldId id="258" r:id="rId7"/>
    <p:sldId id="264" r:id="rId8"/>
    <p:sldId id="265" r:id="rId9"/>
    <p:sldId id="266" r:id="rId10"/>
    <p:sldId id="273" r:id="rId11"/>
    <p:sldId id="278" r:id="rId12"/>
    <p:sldId id="267" r:id="rId13"/>
    <p:sldId id="269" r:id="rId14"/>
    <p:sldId id="270" r:id="rId15"/>
    <p:sldId id="272" r:id="rId16"/>
    <p:sldId id="276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7" r:id="rId25"/>
    <p:sldId id="286" r:id="rId26"/>
    <p:sldId id="288" r:id="rId27"/>
    <p:sldId id="2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60"/>
  </p:normalViewPr>
  <p:slideViewPr>
    <p:cSldViewPr>
      <p:cViewPr varScale="1">
        <p:scale>
          <a:sx n="110" d="100"/>
          <a:sy n="110" d="100"/>
        </p:scale>
        <p:origin x="6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Hb g/L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76</c:v>
                </c:pt>
                <c:pt idx="1">
                  <c:v>96</c:v>
                </c:pt>
                <c:pt idx="2">
                  <c:v>91</c:v>
                </c:pt>
                <c:pt idx="3">
                  <c:v>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E2-43C1-9A7E-557B12A03B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9056896"/>
        <c:axId val="169062784"/>
      </c:lineChart>
      <c:catAx>
        <c:axId val="16905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9062784"/>
        <c:crosses val="autoZero"/>
        <c:auto val="1"/>
        <c:lblAlgn val="ctr"/>
        <c:lblOffset val="100"/>
        <c:noMultiLvlLbl val="0"/>
      </c:catAx>
      <c:valAx>
        <c:axId val="169062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90568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1325196850393699"/>
          <c:y val="0.28529631164525487"/>
          <c:w val="0.32164421114027442"/>
          <c:h val="0.182599979278905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WBC 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0.12000000000000002</c:v>
                </c:pt>
                <c:pt idx="1">
                  <c:v>0.5</c:v>
                </c:pt>
                <c:pt idx="2">
                  <c:v>4.3</c:v>
                </c:pt>
                <c:pt idx="3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68-4D5F-8C13-3884C9F17B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9624704"/>
        <c:axId val="169626240"/>
      </c:lineChart>
      <c:catAx>
        <c:axId val="16962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9626240"/>
        <c:crosses val="autoZero"/>
        <c:auto val="1"/>
        <c:lblAlgn val="ctr"/>
        <c:lblOffset val="100"/>
        <c:noMultiLvlLbl val="0"/>
      </c:catAx>
      <c:valAx>
        <c:axId val="169626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962470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PLT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PLT 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</c:v>
                </c:pt>
                <c:pt idx="1">
                  <c:v>29</c:v>
                </c:pt>
                <c:pt idx="2">
                  <c:v>77</c:v>
                </c:pt>
                <c:pt idx="3">
                  <c:v>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5C-47E6-A810-00B8D6412D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8910208"/>
        <c:axId val="168920192"/>
      </c:lineChart>
      <c:catAx>
        <c:axId val="16891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8920192"/>
        <c:crosses val="autoZero"/>
        <c:auto val="1"/>
        <c:lblAlgn val="ctr"/>
        <c:lblOffset val="100"/>
        <c:noMultiLvlLbl val="0"/>
      </c:catAx>
      <c:valAx>
        <c:axId val="168920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891020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708AE8-5E4E-441C-B7AA-D9051E840737}" type="doc">
      <dgm:prSet loTypeId="urn:microsoft.com/office/officeart/2005/8/layout/process4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5DF7D42-CDB6-490F-BFBD-706F64B29CD5}">
      <dgm:prSet phldrT="[Text]" custT="1"/>
      <dgm:spPr/>
      <dgm:t>
        <a:bodyPr/>
        <a:lstStyle/>
        <a:p>
          <a:r>
            <a:rPr lang="en-US" sz="2000" b="1" dirty="0" smtClean="0"/>
            <a:t>01.02.2021</a:t>
          </a:r>
          <a:endParaRPr lang="en-US" sz="2000" b="1" dirty="0"/>
        </a:p>
      </dgm:t>
    </dgm:pt>
    <dgm:pt modelId="{DCF8C9FD-F316-4ABE-9010-B8F9C91FF9DC}" type="parTrans" cxnId="{6254FFCF-5407-4AAF-B60A-6AB0A6E89247}">
      <dgm:prSet/>
      <dgm:spPr/>
      <dgm:t>
        <a:bodyPr/>
        <a:lstStyle/>
        <a:p>
          <a:endParaRPr lang="en-US"/>
        </a:p>
      </dgm:t>
    </dgm:pt>
    <dgm:pt modelId="{E6C29750-6F3C-42AB-8313-7DAE17263DBE}" type="sibTrans" cxnId="{6254FFCF-5407-4AAF-B60A-6AB0A6E89247}">
      <dgm:prSet/>
      <dgm:spPr/>
      <dgm:t>
        <a:bodyPr/>
        <a:lstStyle/>
        <a:p>
          <a:endParaRPr lang="en-US"/>
        </a:p>
      </dgm:t>
    </dgm:pt>
    <dgm:pt modelId="{9B9A76BD-7341-4748-A115-215B511A239D}">
      <dgm:prSet phldrT="[Text]" custT="1"/>
      <dgm:spPr/>
      <dgm:t>
        <a:bodyPr/>
        <a:lstStyle/>
        <a:p>
          <a:r>
            <a:rPr lang="en-US" sz="2000" b="1" dirty="0" smtClean="0"/>
            <a:t>FNA:</a:t>
          </a:r>
          <a:endParaRPr lang="en-US" sz="2000" b="1" dirty="0"/>
        </a:p>
      </dgm:t>
    </dgm:pt>
    <dgm:pt modelId="{A4D42DB1-916B-4D2C-A40A-E49F0539414D}" type="parTrans" cxnId="{34F3A49A-C7C6-4381-B5D0-EE9299673BCC}">
      <dgm:prSet/>
      <dgm:spPr/>
      <dgm:t>
        <a:bodyPr/>
        <a:lstStyle/>
        <a:p>
          <a:endParaRPr lang="en-US"/>
        </a:p>
      </dgm:t>
    </dgm:pt>
    <dgm:pt modelId="{6FFE27C9-F157-4920-A765-C2FEE474F3C3}" type="sibTrans" cxnId="{34F3A49A-C7C6-4381-B5D0-EE9299673BCC}">
      <dgm:prSet/>
      <dgm:spPr/>
      <dgm:t>
        <a:bodyPr/>
        <a:lstStyle/>
        <a:p>
          <a:endParaRPr lang="en-US"/>
        </a:p>
      </dgm:t>
    </dgm:pt>
    <dgm:pt modelId="{B0AF6919-4061-489C-B7AA-E10FA6FB0320}">
      <dgm:prSet phldrT="[Text]" custT="1"/>
      <dgm:spPr/>
      <dgm:t>
        <a:bodyPr/>
        <a:lstStyle/>
        <a:p>
          <a:pPr algn="l"/>
          <a:r>
            <a:rPr lang="en-US" sz="1800" b="1" dirty="0" smtClean="0"/>
            <a:t>V </a:t>
          </a:r>
          <a:r>
            <a:rPr lang="mk-MK" sz="1800" b="1" dirty="0" smtClean="0"/>
            <a:t>класификациона група</a:t>
          </a:r>
          <a:endParaRPr lang="en-US" sz="1800" b="1" dirty="0"/>
        </a:p>
      </dgm:t>
    </dgm:pt>
    <dgm:pt modelId="{069200F4-534C-4BED-859B-3CF849943DCF}" type="parTrans" cxnId="{643C9FDB-DB27-4AC6-908B-4E1537D4BF17}">
      <dgm:prSet/>
      <dgm:spPr/>
      <dgm:t>
        <a:bodyPr/>
        <a:lstStyle/>
        <a:p>
          <a:endParaRPr lang="en-US"/>
        </a:p>
      </dgm:t>
    </dgm:pt>
    <dgm:pt modelId="{01791342-CC33-4618-96B6-B9AC57DA9018}" type="sibTrans" cxnId="{643C9FDB-DB27-4AC6-908B-4E1537D4BF17}">
      <dgm:prSet/>
      <dgm:spPr/>
      <dgm:t>
        <a:bodyPr/>
        <a:lstStyle/>
        <a:p>
          <a:endParaRPr lang="en-US"/>
        </a:p>
      </dgm:t>
    </dgm:pt>
    <dgm:pt modelId="{69808E62-4ADB-42CD-8750-6BBCB01C46CA}">
      <dgm:prSet phldrT="[Text]"/>
      <dgm:spPr/>
      <dgm:t>
        <a:bodyPr/>
        <a:lstStyle/>
        <a:p>
          <a:r>
            <a:rPr lang="mk-MK" b="1" dirty="0" smtClean="0"/>
            <a:t>10.02.2021</a:t>
          </a:r>
          <a:endParaRPr lang="en-US" b="1" dirty="0"/>
        </a:p>
      </dgm:t>
    </dgm:pt>
    <dgm:pt modelId="{F4281D98-1464-43DE-A372-687C32FAA187}" type="parTrans" cxnId="{61BCFDE4-5B8A-447C-9114-A542AAC6AC25}">
      <dgm:prSet/>
      <dgm:spPr/>
      <dgm:t>
        <a:bodyPr/>
        <a:lstStyle/>
        <a:p>
          <a:endParaRPr lang="en-US"/>
        </a:p>
      </dgm:t>
    </dgm:pt>
    <dgm:pt modelId="{9290BF42-FC59-40BA-A728-BEA88883D60E}" type="sibTrans" cxnId="{61BCFDE4-5B8A-447C-9114-A542AAC6AC25}">
      <dgm:prSet/>
      <dgm:spPr/>
      <dgm:t>
        <a:bodyPr/>
        <a:lstStyle/>
        <a:p>
          <a:endParaRPr lang="en-US"/>
        </a:p>
      </dgm:t>
    </dgm:pt>
    <dgm:pt modelId="{6702A187-C709-4108-B9B3-28AD2602AA4C}">
      <dgm:prSet phldrT="[Text]" custT="1"/>
      <dgm:spPr/>
      <dgm:t>
        <a:bodyPr/>
        <a:lstStyle/>
        <a:p>
          <a:r>
            <a:rPr lang="mk-MK" sz="2000" b="1" dirty="0" smtClean="0"/>
            <a:t>Хируршка ексцизиона биопсија на вратна лимфна жлезда</a:t>
          </a:r>
          <a:r>
            <a:rPr lang="en-US" sz="2000" b="1" dirty="0" smtClean="0"/>
            <a:t>:</a:t>
          </a:r>
          <a:endParaRPr lang="en-US" sz="2000" b="1" dirty="0"/>
        </a:p>
      </dgm:t>
    </dgm:pt>
    <dgm:pt modelId="{3190F265-4E05-491F-A1A3-0B5499E367D0}" type="parTrans" cxnId="{99D98EDA-6BD1-4890-9BB8-3A4A1806FEF4}">
      <dgm:prSet/>
      <dgm:spPr/>
      <dgm:t>
        <a:bodyPr/>
        <a:lstStyle/>
        <a:p>
          <a:endParaRPr lang="en-US"/>
        </a:p>
      </dgm:t>
    </dgm:pt>
    <dgm:pt modelId="{821FBA61-AC44-4941-9E41-0366FE487BC4}" type="sibTrans" cxnId="{99D98EDA-6BD1-4890-9BB8-3A4A1806FEF4}">
      <dgm:prSet/>
      <dgm:spPr/>
      <dgm:t>
        <a:bodyPr/>
        <a:lstStyle/>
        <a:p>
          <a:endParaRPr lang="en-US"/>
        </a:p>
      </dgm:t>
    </dgm:pt>
    <dgm:pt modelId="{D6C4D85A-83B0-4B2A-AB22-DDBA907E06AE}">
      <dgm:prSet phldrT="[Text]" custT="1"/>
      <dgm:spPr/>
      <dgm:t>
        <a:bodyPr/>
        <a:lstStyle/>
        <a:p>
          <a:pPr algn="l"/>
          <a:r>
            <a:rPr lang="mk-MK" sz="2000" b="1" dirty="0" smtClean="0">
              <a:solidFill>
                <a:schemeClr val="accent1">
                  <a:lumMod val="75000"/>
                </a:schemeClr>
              </a:solidFill>
            </a:rPr>
            <a:t>Хистопатолошки наод за </a:t>
          </a:r>
          <a:r>
            <a:rPr lang="it-IT" sz="2000" b="1" dirty="0" smtClean="0">
              <a:solidFill>
                <a:schemeClr val="accent1">
                  <a:lumMod val="75000"/>
                </a:schemeClr>
              </a:solidFill>
            </a:rPr>
            <a:t>NHL </a:t>
          </a:r>
          <a:r>
            <a:rPr lang="en-US" sz="2000" b="1" dirty="0" smtClean="0">
              <a:solidFill>
                <a:schemeClr val="accent1">
                  <a:lumMod val="75000"/>
                </a:schemeClr>
              </a:solidFill>
            </a:rPr>
            <a:t>–DLBCL</a:t>
          </a:r>
          <a:endParaRPr lang="en-US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D4A2A96D-DB03-43BB-B480-D97B4E7A0CED}" type="parTrans" cxnId="{AE33E322-4B82-4F4B-AC84-0EC46BECD87E}">
      <dgm:prSet/>
      <dgm:spPr/>
      <dgm:t>
        <a:bodyPr/>
        <a:lstStyle/>
        <a:p>
          <a:endParaRPr lang="en-US"/>
        </a:p>
      </dgm:t>
    </dgm:pt>
    <dgm:pt modelId="{14BBECD2-4C36-46A0-8563-9AA7F7DD1156}" type="sibTrans" cxnId="{AE33E322-4B82-4F4B-AC84-0EC46BECD87E}">
      <dgm:prSet/>
      <dgm:spPr/>
      <dgm:t>
        <a:bodyPr/>
        <a:lstStyle/>
        <a:p>
          <a:endParaRPr lang="en-US"/>
        </a:p>
      </dgm:t>
    </dgm:pt>
    <dgm:pt modelId="{FB68AEDE-B808-4288-84F2-B1F03F504BA5}">
      <dgm:prSet phldrT="[Text]" custT="1"/>
      <dgm:spPr/>
      <dgm:t>
        <a:bodyPr/>
        <a:lstStyle/>
        <a:p>
          <a:r>
            <a:rPr lang="en-US" sz="2000" b="1" dirty="0" smtClean="0"/>
            <a:t>25.02.2021</a:t>
          </a:r>
          <a:endParaRPr lang="en-US" sz="2000" b="1" dirty="0"/>
        </a:p>
      </dgm:t>
    </dgm:pt>
    <dgm:pt modelId="{02E92229-CC2E-4F2B-A70E-A97E32CB71A5}" type="parTrans" cxnId="{112B5DDA-D41A-4755-84E9-1FCE0137AF35}">
      <dgm:prSet/>
      <dgm:spPr/>
      <dgm:t>
        <a:bodyPr/>
        <a:lstStyle/>
        <a:p>
          <a:endParaRPr lang="en-US"/>
        </a:p>
      </dgm:t>
    </dgm:pt>
    <dgm:pt modelId="{4B6367A2-0BC1-4587-85A8-BCAFE957DAF3}" type="sibTrans" cxnId="{112B5DDA-D41A-4755-84E9-1FCE0137AF35}">
      <dgm:prSet/>
      <dgm:spPr/>
      <dgm:t>
        <a:bodyPr/>
        <a:lstStyle/>
        <a:p>
          <a:endParaRPr lang="en-US"/>
        </a:p>
      </dgm:t>
    </dgm:pt>
    <dgm:pt modelId="{6E8E1A14-62D2-41EA-AD4B-75BB48634F19}">
      <dgm:prSet phldrT="[Text]" custT="1"/>
      <dgm:spPr/>
      <dgm:t>
        <a:bodyPr/>
        <a:lstStyle/>
        <a:p>
          <a:r>
            <a:rPr lang="mk-MK" sz="2000" b="1" dirty="0" smtClean="0"/>
            <a:t>Иницијален </a:t>
          </a:r>
          <a:r>
            <a:rPr lang="en-US" sz="2000" b="1" dirty="0" smtClean="0"/>
            <a:t>PET scan:</a:t>
          </a:r>
          <a:endParaRPr lang="en-US" sz="2000" b="1" dirty="0"/>
        </a:p>
      </dgm:t>
    </dgm:pt>
    <dgm:pt modelId="{75602369-67F7-4D9B-9ADE-D05D215CE45C}" type="parTrans" cxnId="{C07BB2BF-F87A-400F-BBE2-FB107C7DDBEB}">
      <dgm:prSet/>
      <dgm:spPr/>
      <dgm:t>
        <a:bodyPr/>
        <a:lstStyle/>
        <a:p>
          <a:endParaRPr lang="en-US"/>
        </a:p>
      </dgm:t>
    </dgm:pt>
    <dgm:pt modelId="{5831B201-36D8-48F4-ABA4-416EDFA0325A}" type="sibTrans" cxnId="{C07BB2BF-F87A-400F-BBE2-FB107C7DDBEB}">
      <dgm:prSet/>
      <dgm:spPr/>
      <dgm:t>
        <a:bodyPr/>
        <a:lstStyle/>
        <a:p>
          <a:endParaRPr lang="en-US"/>
        </a:p>
      </dgm:t>
    </dgm:pt>
    <dgm:pt modelId="{C9AD00D0-72FD-4040-9C23-5DB28474AF38}">
      <dgm:prSet phldrT="[Text]" custT="1"/>
      <dgm:spPr/>
      <dgm:t>
        <a:bodyPr/>
        <a:lstStyle/>
        <a:p>
          <a:pPr algn="l"/>
          <a:r>
            <a:rPr lang="en-US" sz="2000" b="1" dirty="0" smtClean="0"/>
            <a:t>Stage IV</a:t>
          </a:r>
          <a:endParaRPr lang="en-US" sz="2000" b="1" dirty="0"/>
        </a:p>
      </dgm:t>
    </dgm:pt>
    <dgm:pt modelId="{F56D8FE9-5608-4726-B777-B79EBB131A5F}" type="parTrans" cxnId="{41827B51-359C-40A0-9507-A7B07193395B}">
      <dgm:prSet/>
      <dgm:spPr/>
      <dgm:t>
        <a:bodyPr/>
        <a:lstStyle/>
        <a:p>
          <a:endParaRPr lang="en-US"/>
        </a:p>
      </dgm:t>
    </dgm:pt>
    <dgm:pt modelId="{4209F9CF-B763-4B52-9744-73B3CEC1AE09}" type="sibTrans" cxnId="{41827B51-359C-40A0-9507-A7B07193395B}">
      <dgm:prSet/>
      <dgm:spPr/>
      <dgm:t>
        <a:bodyPr/>
        <a:lstStyle/>
        <a:p>
          <a:endParaRPr lang="en-US"/>
        </a:p>
      </dgm:t>
    </dgm:pt>
    <dgm:pt modelId="{F603B869-63AB-47C7-99F2-FC84392524AE}">
      <dgm:prSet phldrT="[Text]" custT="1"/>
      <dgm:spPr/>
      <dgm:t>
        <a:bodyPr/>
        <a:lstStyle/>
        <a:p>
          <a:r>
            <a:rPr lang="en-US" sz="2000" b="1" dirty="0" smtClean="0"/>
            <a:t>27.02.2021 – </a:t>
          </a:r>
          <a:r>
            <a:rPr lang="mk-MK" sz="2000" b="1" dirty="0" smtClean="0"/>
            <a:t>Почеток на лекување</a:t>
          </a:r>
          <a:endParaRPr lang="en-US" sz="2000" b="1" dirty="0"/>
        </a:p>
      </dgm:t>
    </dgm:pt>
    <dgm:pt modelId="{51D5A773-7E64-4C76-936C-4B72062A3272}" type="parTrans" cxnId="{A6653C28-E3CB-48CD-A3EB-B7FAE0F833B3}">
      <dgm:prSet/>
      <dgm:spPr/>
      <dgm:t>
        <a:bodyPr/>
        <a:lstStyle/>
        <a:p>
          <a:endParaRPr lang="en-US"/>
        </a:p>
      </dgm:t>
    </dgm:pt>
    <dgm:pt modelId="{89AE5858-4724-42F8-800F-F22116D46268}" type="sibTrans" cxnId="{A6653C28-E3CB-48CD-A3EB-B7FAE0F833B3}">
      <dgm:prSet/>
      <dgm:spPr/>
      <dgm:t>
        <a:bodyPr/>
        <a:lstStyle/>
        <a:p>
          <a:endParaRPr lang="en-US"/>
        </a:p>
      </dgm:t>
    </dgm:pt>
    <dgm:pt modelId="{51FC6109-B7AE-483C-A117-D2ECBB83A8B9}" type="pres">
      <dgm:prSet presAssocID="{70708AE8-5E4E-441C-B7AA-D9051E8407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8FC86C-3B9E-4407-B248-65E175D860EC}" type="pres">
      <dgm:prSet presAssocID="{F603B869-63AB-47C7-99F2-FC84392524AE}" presName="boxAndChildren" presStyleCnt="0"/>
      <dgm:spPr/>
    </dgm:pt>
    <dgm:pt modelId="{86D6A1C7-1EC9-443B-86C0-8962552027C5}" type="pres">
      <dgm:prSet presAssocID="{F603B869-63AB-47C7-99F2-FC84392524AE}" presName="parentTextBox" presStyleLbl="node1" presStyleIdx="0" presStyleCnt="4"/>
      <dgm:spPr/>
      <dgm:t>
        <a:bodyPr/>
        <a:lstStyle/>
        <a:p>
          <a:endParaRPr lang="en-US"/>
        </a:p>
      </dgm:t>
    </dgm:pt>
    <dgm:pt modelId="{4AD45060-70C5-4A55-9433-284283A25C1B}" type="pres">
      <dgm:prSet presAssocID="{4B6367A2-0BC1-4587-85A8-BCAFE957DAF3}" presName="sp" presStyleCnt="0"/>
      <dgm:spPr/>
    </dgm:pt>
    <dgm:pt modelId="{16AFE684-9F3D-483D-9BF0-38432279D151}" type="pres">
      <dgm:prSet presAssocID="{FB68AEDE-B808-4288-84F2-B1F03F504BA5}" presName="arrowAndChildren" presStyleCnt="0"/>
      <dgm:spPr/>
    </dgm:pt>
    <dgm:pt modelId="{231FFF90-755A-40C5-A2F5-4E173E8C7674}" type="pres">
      <dgm:prSet presAssocID="{FB68AEDE-B808-4288-84F2-B1F03F504BA5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E8C94F00-F07F-4499-B03D-2A0FC9F57B2E}" type="pres">
      <dgm:prSet presAssocID="{FB68AEDE-B808-4288-84F2-B1F03F504BA5}" presName="arrow" presStyleLbl="node1" presStyleIdx="1" presStyleCnt="4" custScaleY="111483"/>
      <dgm:spPr/>
      <dgm:t>
        <a:bodyPr/>
        <a:lstStyle/>
        <a:p>
          <a:endParaRPr lang="en-US"/>
        </a:p>
      </dgm:t>
    </dgm:pt>
    <dgm:pt modelId="{CFB81D42-9787-4BD2-ACE7-898BD1BBA601}" type="pres">
      <dgm:prSet presAssocID="{FB68AEDE-B808-4288-84F2-B1F03F504BA5}" presName="descendantArrow" presStyleCnt="0"/>
      <dgm:spPr/>
    </dgm:pt>
    <dgm:pt modelId="{F48F845F-6E78-4957-9689-1B7591882092}" type="pres">
      <dgm:prSet presAssocID="{6E8E1A14-62D2-41EA-AD4B-75BB48634F19}" presName="childTextArrow" presStyleLbl="fgAccFollowNode1" presStyleIdx="0" presStyleCnt="6" custScaleX="53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02A0C-0037-43BF-A434-F13113F34787}" type="pres">
      <dgm:prSet presAssocID="{C9AD00D0-72FD-4040-9C23-5DB28474AF38}" presName="childTextArrow" presStyleLbl="fgAccFollowNode1" presStyleIdx="1" presStyleCnt="6" custScaleY="946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814FA-A8B3-4951-8CCB-907E21E944CA}" type="pres">
      <dgm:prSet presAssocID="{9290BF42-FC59-40BA-A728-BEA88883D60E}" presName="sp" presStyleCnt="0"/>
      <dgm:spPr/>
    </dgm:pt>
    <dgm:pt modelId="{044C9507-001D-43B9-B8E1-FA9D02381E89}" type="pres">
      <dgm:prSet presAssocID="{69808E62-4ADB-42CD-8750-6BBCB01C46CA}" presName="arrowAndChildren" presStyleCnt="0"/>
      <dgm:spPr/>
    </dgm:pt>
    <dgm:pt modelId="{CCACC1CB-C930-42EC-9D36-0BD8273EE019}" type="pres">
      <dgm:prSet presAssocID="{69808E62-4ADB-42CD-8750-6BBCB01C46CA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FA8DFCE7-CEEA-4DB1-9129-5E00A2D478EA}" type="pres">
      <dgm:prSet presAssocID="{69808E62-4ADB-42CD-8750-6BBCB01C46CA}" presName="arrow" presStyleLbl="node1" presStyleIdx="2" presStyleCnt="4" custScaleY="116306"/>
      <dgm:spPr/>
      <dgm:t>
        <a:bodyPr/>
        <a:lstStyle/>
        <a:p>
          <a:endParaRPr lang="en-US"/>
        </a:p>
      </dgm:t>
    </dgm:pt>
    <dgm:pt modelId="{23402077-BC8F-4C9A-A1DB-9E618362704D}" type="pres">
      <dgm:prSet presAssocID="{69808E62-4ADB-42CD-8750-6BBCB01C46CA}" presName="descendantArrow" presStyleCnt="0"/>
      <dgm:spPr/>
    </dgm:pt>
    <dgm:pt modelId="{43D60D7B-E6E9-4B2B-A5C7-257CEEEEFC20}" type="pres">
      <dgm:prSet presAssocID="{6702A187-C709-4108-B9B3-28AD2602AA4C}" presName="childTextArrow" presStyleLbl="fgAccFollowNode1" presStyleIdx="2" presStyleCnt="6" custScaleY="125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F75A8-2A25-4EC1-BDDF-90F4D7EE7D76}" type="pres">
      <dgm:prSet presAssocID="{D6C4D85A-83B0-4B2A-AB22-DDBA907E06AE}" presName="childTextArrow" presStyleLbl="fgAccFollowNode1" presStyleIdx="3" presStyleCnt="6" custScaleY="125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CFF3F-071D-4872-B427-45E2120011AC}" type="pres">
      <dgm:prSet presAssocID="{E6C29750-6F3C-42AB-8313-7DAE17263DBE}" presName="sp" presStyleCnt="0"/>
      <dgm:spPr/>
    </dgm:pt>
    <dgm:pt modelId="{1313F0B0-FD5E-4219-BBCF-67185FF26AAE}" type="pres">
      <dgm:prSet presAssocID="{D5DF7D42-CDB6-490F-BFBD-706F64B29CD5}" presName="arrowAndChildren" presStyleCnt="0"/>
      <dgm:spPr/>
    </dgm:pt>
    <dgm:pt modelId="{5327BA7D-4CE7-41E3-A606-8430638B6160}" type="pres">
      <dgm:prSet presAssocID="{D5DF7D42-CDB6-490F-BFBD-706F64B29CD5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5A21339E-05EE-4EF0-9EC0-CE6E0B91BF82}" type="pres">
      <dgm:prSet presAssocID="{D5DF7D42-CDB6-490F-BFBD-706F64B29CD5}" presName="arrow" presStyleLbl="node1" presStyleIdx="3" presStyleCnt="4" custScaleY="91026" custLinFactNeighborX="-2813" custLinFactNeighborY="-46"/>
      <dgm:spPr/>
      <dgm:t>
        <a:bodyPr/>
        <a:lstStyle/>
        <a:p>
          <a:endParaRPr lang="en-US"/>
        </a:p>
      </dgm:t>
    </dgm:pt>
    <dgm:pt modelId="{6D919BF1-E285-494B-A42C-00202DB0D03B}" type="pres">
      <dgm:prSet presAssocID="{D5DF7D42-CDB6-490F-BFBD-706F64B29CD5}" presName="descendantArrow" presStyleCnt="0"/>
      <dgm:spPr/>
    </dgm:pt>
    <dgm:pt modelId="{A43AD5FA-C95D-46CC-A254-DE75833BF188}" type="pres">
      <dgm:prSet presAssocID="{9B9A76BD-7341-4748-A115-215B511A239D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AD667-B97E-4AEF-B0AF-DEE3A2D7ED38}" type="pres">
      <dgm:prSet presAssocID="{B0AF6919-4061-489C-B7AA-E10FA6FB0320}" presName="childTextArrow" presStyleLbl="fgAccFollowNode1" presStyleIdx="5" presStyleCnt="6" custScaleX="3325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51365B-2915-4B62-ABB7-D8E58C2C9223}" type="presOf" srcId="{FB68AEDE-B808-4288-84F2-B1F03F504BA5}" destId="{E8C94F00-F07F-4499-B03D-2A0FC9F57B2E}" srcOrd="1" destOrd="0" presId="urn:microsoft.com/office/officeart/2005/8/layout/process4"/>
    <dgm:cxn modelId="{3A24448D-F41D-4490-A929-6C8E9EA9B6B7}" type="presOf" srcId="{C9AD00D0-72FD-4040-9C23-5DB28474AF38}" destId="{D3F02A0C-0037-43BF-A434-F13113F34787}" srcOrd="0" destOrd="0" presId="urn:microsoft.com/office/officeart/2005/8/layout/process4"/>
    <dgm:cxn modelId="{112B5DDA-D41A-4755-84E9-1FCE0137AF35}" srcId="{70708AE8-5E4E-441C-B7AA-D9051E840737}" destId="{FB68AEDE-B808-4288-84F2-B1F03F504BA5}" srcOrd="2" destOrd="0" parTransId="{02E92229-CC2E-4F2B-A70E-A97E32CB71A5}" sibTransId="{4B6367A2-0BC1-4587-85A8-BCAFE957DAF3}"/>
    <dgm:cxn modelId="{D9A1D788-C7CD-4081-B395-F2D8141A8BAB}" type="presOf" srcId="{70708AE8-5E4E-441C-B7AA-D9051E840737}" destId="{51FC6109-B7AE-483C-A117-D2ECBB83A8B9}" srcOrd="0" destOrd="0" presId="urn:microsoft.com/office/officeart/2005/8/layout/process4"/>
    <dgm:cxn modelId="{8D2CB261-CFCB-4D7D-A8BE-AD30395E82C0}" type="presOf" srcId="{69808E62-4ADB-42CD-8750-6BBCB01C46CA}" destId="{CCACC1CB-C930-42EC-9D36-0BD8273EE019}" srcOrd="0" destOrd="0" presId="urn:microsoft.com/office/officeart/2005/8/layout/process4"/>
    <dgm:cxn modelId="{41827B51-359C-40A0-9507-A7B07193395B}" srcId="{FB68AEDE-B808-4288-84F2-B1F03F504BA5}" destId="{C9AD00D0-72FD-4040-9C23-5DB28474AF38}" srcOrd="1" destOrd="0" parTransId="{F56D8FE9-5608-4726-B777-B79EBB131A5F}" sibTransId="{4209F9CF-B763-4B52-9744-73B3CEC1AE09}"/>
    <dgm:cxn modelId="{99D98EDA-6BD1-4890-9BB8-3A4A1806FEF4}" srcId="{69808E62-4ADB-42CD-8750-6BBCB01C46CA}" destId="{6702A187-C709-4108-B9B3-28AD2602AA4C}" srcOrd="0" destOrd="0" parTransId="{3190F265-4E05-491F-A1A3-0B5499E367D0}" sibTransId="{821FBA61-AC44-4941-9E41-0366FE487BC4}"/>
    <dgm:cxn modelId="{34F3A49A-C7C6-4381-B5D0-EE9299673BCC}" srcId="{D5DF7D42-CDB6-490F-BFBD-706F64B29CD5}" destId="{9B9A76BD-7341-4748-A115-215B511A239D}" srcOrd="0" destOrd="0" parTransId="{A4D42DB1-916B-4D2C-A40A-E49F0539414D}" sibTransId="{6FFE27C9-F157-4920-A765-C2FEE474F3C3}"/>
    <dgm:cxn modelId="{AE33E322-4B82-4F4B-AC84-0EC46BECD87E}" srcId="{69808E62-4ADB-42CD-8750-6BBCB01C46CA}" destId="{D6C4D85A-83B0-4B2A-AB22-DDBA907E06AE}" srcOrd="1" destOrd="0" parTransId="{D4A2A96D-DB03-43BB-B480-D97B4E7A0CED}" sibTransId="{14BBECD2-4C36-46A0-8563-9AA7F7DD1156}"/>
    <dgm:cxn modelId="{E5471905-055D-4C86-8E26-D198F986EB72}" type="presOf" srcId="{F603B869-63AB-47C7-99F2-FC84392524AE}" destId="{86D6A1C7-1EC9-443B-86C0-8962552027C5}" srcOrd="0" destOrd="0" presId="urn:microsoft.com/office/officeart/2005/8/layout/process4"/>
    <dgm:cxn modelId="{23784087-3450-4BFB-BDBE-71FD32878DE1}" type="presOf" srcId="{B0AF6919-4061-489C-B7AA-E10FA6FB0320}" destId="{534AD667-B97E-4AEF-B0AF-DEE3A2D7ED38}" srcOrd="0" destOrd="0" presId="urn:microsoft.com/office/officeart/2005/8/layout/process4"/>
    <dgm:cxn modelId="{AB7900BB-D357-4704-97EF-E01004979565}" type="presOf" srcId="{69808E62-4ADB-42CD-8750-6BBCB01C46CA}" destId="{FA8DFCE7-CEEA-4DB1-9129-5E00A2D478EA}" srcOrd="1" destOrd="0" presId="urn:microsoft.com/office/officeart/2005/8/layout/process4"/>
    <dgm:cxn modelId="{FC78169B-381C-4FF1-AB8B-C7AD9CD1B966}" type="presOf" srcId="{FB68AEDE-B808-4288-84F2-B1F03F504BA5}" destId="{231FFF90-755A-40C5-A2F5-4E173E8C7674}" srcOrd="0" destOrd="0" presId="urn:microsoft.com/office/officeart/2005/8/layout/process4"/>
    <dgm:cxn modelId="{C07BB2BF-F87A-400F-BBE2-FB107C7DDBEB}" srcId="{FB68AEDE-B808-4288-84F2-B1F03F504BA5}" destId="{6E8E1A14-62D2-41EA-AD4B-75BB48634F19}" srcOrd="0" destOrd="0" parTransId="{75602369-67F7-4D9B-9ADE-D05D215CE45C}" sibTransId="{5831B201-36D8-48F4-ABA4-416EDFA0325A}"/>
    <dgm:cxn modelId="{3BBDA405-4C8D-4EB3-82DF-6D6C1573575E}" type="presOf" srcId="{6E8E1A14-62D2-41EA-AD4B-75BB48634F19}" destId="{F48F845F-6E78-4957-9689-1B7591882092}" srcOrd="0" destOrd="0" presId="urn:microsoft.com/office/officeart/2005/8/layout/process4"/>
    <dgm:cxn modelId="{643C9FDB-DB27-4AC6-908B-4E1537D4BF17}" srcId="{D5DF7D42-CDB6-490F-BFBD-706F64B29CD5}" destId="{B0AF6919-4061-489C-B7AA-E10FA6FB0320}" srcOrd="1" destOrd="0" parTransId="{069200F4-534C-4BED-859B-3CF849943DCF}" sibTransId="{01791342-CC33-4618-96B6-B9AC57DA9018}"/>
    <dgm:cxn modelId="{61BCFDE4-5B8A-447C-9114-A542AAC6AC25}" srcId="{70708AE8-5E4E-441C-B7AA-D9051E840737}" destId="{69808E62-4ADB-42CD-8750-6BBCB01C46CA}" srcOrd="1" destOrd="0" parTransId="{F4281D98-1464-43DE-A372-687C32FAA187}" sibTransId="{9290BF42-FC59-40BA-A728-BEA88883D60E}"/>
    <dgm:cxn modelId="{9B4BB8B3-D385-408E-9367-D6618FE50C87}" type="presOf" srcId="{6702A187-C709-4108-B9B3-28AD2602AA4C}" destId="{43D60D7B-E6E9-4B2B-A5C7-257CEEEEFC20}" srcOrd="0" destOrd="0" presId="urn:microsoft.com/office/officeart/2005/8/layout/process4"/>
    <dgm:cxn modelId="{A6653C28-E3CB-48CD-A3EB-B7FAE0F833B3}" srcId="{70708AE8-5E4E-441C-B7AA-D9051E840737}" destId="{F603B869-63AB-47C7-99F2-FC84392524AE}" srcOrd="3" destOrd="0" parTransId="{51D5A773-7E64-4C76-936C-4B72062A3272}" sibTransId="{89AE5858-4724-42F8-800F-F22116D46268}"/>
    <dgm:cxn modelId="{9055BC7C-7AB3-42B3-956C-794414287680}" type="presOf" srcId="{9B9A76BD-7341-4748-A115-215B511A239D}" destId="{A43AD5FA-C95D-46CC-A254-DE75833BF188}" srcOrd="0" destOrd="0" presId="urn:microsoft.com/office/officeart/2005/8/layout/process4"/>
    <dgm:cxn modelId="{9CC9A664-B1A9-4B26-80F3-F7608D30F885}" type="presOf" srcId="{D6C4D85A-83B0-4B2A-AB22-DDBA907E06AE}" destId="{529F75A8-2A25-4EC1-BDDF-90F4D7EE7D76}" srcOrd="0" destOrd="0" presId="urn:microsoft.com/office/officeart/2005/8/layout/process4"/>
    <dgm:cxn modelId="{6254FFCF-5407-4AAF-B60A-6AB0A6E89247}" srcId="{70708AE8-5E4E-441C-B7AA-D9051E840737}" destId="{D5DF7D42-CDB6-490F-BFBD-706F64B29CD5}" srcOrd="0" destOrd="0" parTransId="{DCF8C9FD-F316-4ABE-9010-B8F9C91FF9DC}" sibTransId="{E6C29750-6F3C-42AB-8313-7DAE17263DBE}"/>
    <dgm:cxn modelId="{B7FFEA8D-6B25-4099-BD7D-66928CB4DCFC}" type="presOf" srcId="{D5DF7D42-CDB6-490F-BFBD-706F64B29CD5}" destId="{5A21339E-05EE-4EF0-9EC0-CE6E0B91BF82}" srcOrd="1" destOrd="0" presId="urn:microsoft.com/office/officeart/2005/8/layout/process4"/>
    <dgm:cxn modelId="{7F554468-BC2B-44A6-B27E-03E4DFC52A9D}" type="presOf" srcId="{D5DF7D42-CDB6-490F-BFBD-706F64B29CD5}" destId="{5327BA7D-4CE7-41E3-A606-8430638B6160}" srcOrd="0" destOrd="0" presId="urn:microsoft.com/office/officeart/2005/8/layout/process4"/>
    <dgm:cxn modelId="{B59D041D-0D29-4E02-B1BA-1A82E849626C}" type="presParOf" srcId="{51FC6109-B7AE-483C-A117-D2ECBB83A8B9}" destId="{0B8FC86C-3B9E-4407-B248-65E175D860EC}" srcOrd="0" destOrd="0" presId="urn:microsoft.com/office/officeart/2005/8/layout/process4"/>
    <dgm:cxn modelId="{F9509CD3-691B-45D9-A9E2-573A0F3449BE}" type="presParOf" srcId="{0B8FC86C-3B9E-4407-B248-65E175D860EC}" destId="{86D6A1C7-1EC9-443B-86C0-8962552027C5}" srcOrd="0" destOrd="0" presId="urn:microsoft.com/office/officeart/2005/8/layout/process4"/>
    <dgm:cxn modelId="{444D941D-A7D3-4812-A343-5CF322869300}" type="presParOf" srcId="{51FC6109-B7AE-483C-A117-D2ECBB83A8B9}" destId="{4AD45060-70C5-4A55-9433-284283A25C1B}" srcOrd="1" destOrd="0" presId="urn:microsoft.com/office/officeart/2005/8/layout/process4"/>
    <dgm:cxn modelId="{EB6F1606-4ECA-4734-97C7-97976ADFD146}" type="presParOf" srcId="{51FC6109-B7AE-483C-A117-D2ECBB83A8B9}" destId="{16AFE684-9F3D-483D-9BF0-38432279D151}" srcOrd="2" destOrd="0" presId="urn:microsoft.com/office/officeart/2005/8/layout/process4"/>
    <dgm:cxn modelId="{091A7F14-D064-4BB0-A6BB-283D4A5DA837}" type="presParOf" srcId="{16AFE684-9F3D-483D-9BF0-38432279D151}" destId="{231FFF90-755A-40C5-A2F5-4E173E8C7674}" srcOrd="0" destOrd="0" presId="urn:microsoft.com/office/officeart/2005/8/layout/process4"/>
    <dgm:cxn modelId="{1040E4E6-A045-4A82-915A-E82ACAB17214}" type="presParOf" srcId="{16AFE684-9F3D-483D-9BF0-38432279D151}" destId="{E8C94F00-F07F-4499-B03D-2A0FC9F57B2E}" srcOrd="1" destOrd="0" presId="urn:microsoft.com/office/officeart/2005/8/layout/process4"/>
    <dgm:cxn modelId="{40963685-05C8-47E8-976A-6A36D35C015E}" type="presParOf" srcId="{16AFE684-9F3D-483D-9BF0-38432279D151}" destId="{CFB81D42-9787-4BD2-ACE7-898BD1BBA601}" srcOrd="2" destOrd="0" presId="urn:microsoft.com/office/officeart/2005/8/layout/process4"/>
    <dgm:cxn modelId="{6A38E048-47D8-4081-B6D3-281082987735}" type="presParOf" srcId="{CFB81D42-9787-4BD2-ACE7-898BD1BBA601}" destId="{F48F845F-6E78-4957-9689-1B7591882092}" srcOrd="0" destOrd="0" presId="urn:microsoft.com/office/officeart/2005/8/layout/process4"/>
    <dgm:cxn modelId="{87EE46D7-3C82-4101-B051-0664C7D49C1E}" type="presParOf" srcId="{CFB81D42-9787-4BD2-ACE7-898BD1BBA601}" destId="{D3F02A0C-0037-43BF-A434-F13113F34787}" srcOrd="1" destOrd="0" presId="urn:microsoft.com/office/officeart/2005/8/layout/process4"/>
    <dgm:cxn modelId="{4840B3D4-E2E4-4182-87A1-2BE8191F7709}" type="presParOf" srcId="{51FC6109-B7AE-483C-A117-D2ECBB83A8B9}" destId="{5C7814FA-A8B3-4951-8CCB-907E21E944CA}" srcOrd="3" destOrd="0" presId="urn:microsoft.com/office/officeart/2005/8/layout/process4"/>
    <dgm:cxn modelId="{80759083-1213-4A81-96FC-21B0375BF188}" type="presParOf" srcId="{51FC6109-B7AE-483C-A117-D2ECBB83A8B9}" destId="{044C9507-001D-43B9-B8E1-FA9D02381E89}" srcOrd="4" destOrd="0" presId="urn:microsoft.com/office/officeart/2005/8/layout/process4"/>
    <dgm:cxn modelId="{AD4199AB-5AAA-4CD2-AECA-1032F26459B3}" type="presParOf" srcId="{044C9507-001D-43B9-B8E1-FA9D02381E89}" destId="{CCACC1CB-C930-42EC-9D36-0BD8273EE019}" srcOrd="0" destOrd="0" presId="urn:microsoft.com/office/officeart/2005/8/layout/process4"/>
    <dgm:cxn modelId="{E1041088-F238-4DDD-A338-9B7F9AC1972A}" type="presParOf" srcId="{044C9507-001D-43B9-B8E1-FA9D02381E89}" destId="{FA8DFCE7-CEEA-4DB1-9129-5E00A2D478EA}" srcOrd="1" destOrd="0" presId="urn:microsoft.com/office/officeart/2005/8/layout/process4"/>
    <dgm:cxn modelId="{CDC77BE6-CE5B-4F4A-97C2-48C607081516}" type="presParOf" srcId="{044C9507-001D-43B9-B8E1-FA9D02381E89}" destId="{23402077-BC8F-4C9A-A1DB-9E618362704D}" srcOrd="2" destOrd="0" presId="urn:microsoft.com/office/officeart/2005/8/layout/process4"/>
    <dgm:cxn modelId="{F982AB98-D2DA-48E9-B99C-70CD2C05C9D8}" type="presParOf" srcId="{23402077-BC8F-4C9A-A1DB-9E618362704D}" destId="{43D60D7B-E6E9-4B2B-A5C7-257CEEEEFC20}" srcOrd="0" destOrd="0" presId="urn:microsoft.com/office/officeart/2005/8/layout/process4"/>
    <dgm:cxn modelId="{0E5414AF-88E3-437A-911C-91FF181C7761}" type="presParOf" srcId="{23402077-BC8F-4C9A-A1DB-9E618362704D}" destId="{529F75A8-2A25-4EC1-BDDF-90F4D7EE7D76}" srcOrd="1" destOrd="0" presId="urn:microsoft.com/office/officeart/2005/8/layout/process4"/>
    <dgm:cxn modelId="{4FA3F5F3-EBFF-4174-BB71-072A7921C723}" type="presParOf" srcId="{51FC6109-B7AE-483C-A117-D2ECBB83A8B9}" destId="{9A6CFF3F-071D-4872-B427-45E2120011AC}" srcOrd="5" destOrd="0" presId="urn:microsoft.com/office/officeart/2005/8/layout/process4"/>
    <dgm:cxn modelId="{75737A2A-729C-4A6A-9B00-AAF16CEB645A}" type="presParOf" srcId="{51FC6109-B7AE-483C-A117-D2ECBB83A8B9}" destId="{1313F0B0-FD5E-4219-BBCF-67185FF26AAE}" srcOrd="6" destOrd="0" presId="urn:microsoft.com/office/officeart/2005/8/layout/process4"/>
    <dgm:cxn modelId="{C56AA44F-8C9E-41BB-AA90-A73533FC0177}" type="presParOf" srcId="{1313F0B0-FD5E-4219-BBCF-67185FF26AAE}" destId="{5327BA7D-4CE7-41E3-A606-8430638B6160}" srcOrd="0" destOrd="0" presId="urn:microsoft.com/office/officeart/2005/8/layout/process4"/>
    <dgm:cxn modelId="{E42ABA56-4AAC-44E8-903E-A348755C1149}" type="presParOf" srcId="{1313F0B0-FD5E-4219-BBCF-67185FF26AAE}" destId="{5A21339E-05EE-4EF0-9EC0-CE6E0B91BF82}" srcOrd="1" destOrd="0" presId="urn:microsoft.com/office/officeart/2005/8/layout/process4"/>
    <dgm:cxn modelId="{CF3A22C0-895D-49CF-A74F-CC06E0524209}" type="presParOf" srcId="{1313F0B0-FD5E-4219-BBCF-67185FF26AAE}" destId="{6D919BF1-E285-494B-A42C-00202DB0D03B}" srcOrd="2" destOrd="0" presId="urn:microsoft.com/office/officeart/2005/8/layout/process4"/>
    <dgm:cxn modelId="{97BB5611-9A81-4C27-96FF-EB364191787D}" type="presParOf" srcId="{6D919BF1-E285-494B-A42C-00202DB0D03B}" destId="{A43AD5FA-C95D-46CC-A254-DE75833BF188}" srcOrd="0" destOrd="0" presId="urn:microsoft.com/office/officeart/2005/8/layout/process4"/>
    <dgm:cxn modelId="{B2DEF5D7-C8AA-4390-B017-3650BBF29E9F}" type="presParOf" srcId="{6D919BF1-E285-494B-A42C-00202DB0D03B}" destId="{534AD667-B97E-4AEF-B0AF-DEE3A2D7ED3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6A1C7-1EC9-443B-86C0-8962552027C5}">
      <dsp:nvSpPr>
        <dsp:cNvPr id="0" name=""/>
        <dsp:cNvSpPr/>
      </dsp:nvSpPr>
      <dsp:spPr>
        <a:xfrm>
          <a:off x="0" y="4296707"/>
          <a:ext cx="8128000" cy="8842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27.02.2021 – </a:t>
          </a:r>
          <a:r>
            <a:rPr lang="mk-MK" sz="2000" b="1" kern="1200" dirty="0" smtClean="0"/>
            <a:t>Почеток на лекување</a:t>
          </a:r>
          <a:endParaRPr lang="en-US" sz="2000" b="1" kern="1200" dirty="0"/>
        </a:p>
      </dsp:txBody>
      <dsp:txXfrm>
        <a:off x="0" y="4296707"/>
        <a:ext cx="8128000" cy="884262"/>
      </dsp:txXfrm>
    </dsp:sp>
    <dsp:sp modelId="{E8C94F00-F07F-4499-B03D-2A0FC9F57B2E}">
      <dsp:nvSpPr>
        <dsp:cNvPr id="0" name=""/>
        <dsp:cNvSpPr/>
      </dsp:nvSpPr>
      <dsp:spPr>
        <a:xfrm rot="10800000">
          <a:off x="0" y="2793807"/>
          <a:ext cx="8128000" cy="1516163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25.02.2021</a:t>
          </a:r>
          <a:endParaRPr lang="en-US" sz="2000" b="1" kern="1200" dirty="0"/>
        </a:p>
      </dsp:txBody>
      <dsp:txXfrm rot="-10800000">
        <a:off x="0" y="2793807"/>
        <a:ext cx="8128000" cy="532173"/>
      </dsp:txXfrm>
    </dsp:sp>
    <dsp:sp modelId="{F48F845F-6E78-4957-9689-1B7591882092}">
      <dsp:nvSpPr>
        <dsp:cNvPr id="0" name=""/>
        <dsp:cNvSpPr/>
      </dsp:nvSpPr>
      <dsp:spPr>
        <a:xfrm>
          <a:off x="3166" y="3349250"/>
          <a:ext cx="2843230" cy="40663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000" b="1" kern="1200" dirty="0" smtClean="0"/>
            <a:t>Иницијален </a:t>
          </a:r>
          <a:r>
            <a:rPr lang="en-US" sz="2000" b="1" kern="1200" dirty="0" smtClean="0"/>
            <a:t>PET scan:</a:t>
          </a:r>
          <a:endParaRPr lang="en-US" sz="2000" b="1" kern="1200" dirty="0"/>
        </a:p>
      </dsp:txBody>
      <dsp:txXfrm>
        <a:off x="3166" y="3349250"/>
        <a:ext cx="2843230" cy="406638"/>
      </dsp:txXfrm>
    </dsp:sp>
    <dsp:sp modelId="{D3F02A0C-0037-43BF-A434-F13113F34787}">
      <dsp:nvSpPr>
        <dsp:cNvPr id="0" name=""/>
        <dsp:cNvSpPr/>
      </dsp:nvSpPr>
      <dsp:spPr>
        <a:xfrm>
          <a:off x="2846396" y="3360170"/>
          <a:ext cx="5278437" cy="38479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Stage IV</a:t>
          </a:r>
          <a:endParaRPr lang="en-US" sz="2000" b="1" kern="1200" dirty="0"/>
        </a:p>
      </dsp:txBody>
      <dsp:txXfrm>
        <a:off x="2846396" y="3360170"/>
        <a:ext cx="5278437" cy="384798"/>
      </dsp:txXfrm>
    </dsp:sp>
    <dsp:sp modelId="{FA8DFCE7-CEEA-4DB1-9129-5E00A2D478EA}">
      <dsp:nvSpPr>
        <dsp:cNvPr id="0" name=""/>
        <dsp:cNvSpPr/>
      </dsp:nvSpPr>
      <dsp:spPr>
        <a:xfrm rot="10800000">
          <a:off x="0" y="1225315"/>
          <a:ext cx="8128000" cy="1581756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900" b="1" kern="1200" dirty="0" smtClean="0"/>
            <a:t>10.02.2021</a:t>
          </a:r>
          <a:endParaRPr lang="en-US" sz="1900" b="1" kern="1200" dirty="0"/>
        </a:p>
      </dsp:txBody>
      <dsp:txXfrm rot="-10800000">
        <a:off x="0" y="1225315"/>
        <a:ext cx="8128000" cy="555196"/>
      </dsp:txXfrm>
    </dsp:sp>
    <dsp:sp modelId="{43D60D7B-E6E9-4B2B-A5C7-257CEEEEFC20}">
      <dsp:nvSpPr>
        <dsp:cNvPr id="0" name=""/>
        <dsp:cNvSpPr/>
      </dsp:nvSpPr>
      <dsp:spPr>
        <a:xfrm>
          <a:off x="0" y="1761211"/>
          <a:ext cx="4064000" cy="51132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000" b="1" kern="1200" dirty="0" smtClean="0"/>
            <a:t>Хируршка ексцизиона биопсија на вратна лимфна жлезда</a:t>
          </a:r>
          <a:r>
            <a:rPr lang="en-US" sz="2000" b="1" kern="1200" dirty="0" smtClean="0"/>
            <a:t>:</a:t>
          </a:r>
          <a:endParaRPr lang="en-US" sz="2000" b="1" kern="1200" dirty="0"/>
        </a:p>
      </dsp:txBody>
      <dsp:txXfrm>
        <a:off x="0" y="1761211"/>
        <a:ext cx="4064000" cy="511323"/>
      </dsp:txXfrm>
    </dsp:sp>
    <dsp:sp modelId="{529F75A8-2A25-4EC1-BDDF-90F4D7EE7D76}">
      <dsp:nvSpPr>
        <dsp:cNvPr id="0" name=""/>
        <dsp:cNvSpPr/>
      </dsp:nvSpPr>
      <dsp:spPr>
        <a:xfrm>
          <a:off x="4064000" y="1761211"/>
          <a:ext cx="4064000" cy="51132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000" b="1" kern="1200" dirty="0" smtClean="0">
              <a:solidFill>
                <a:schemeClr val="accent1">
                  <a:lumMod val="75000"/>
                </a:schemeClr>
              </a:solidFill>
            </a:rPr>
            <a:t>Хистопатолошки наод за </a:t>
          </a:r>
          <a:r>
            <a:rPr lang="it-IT" sz="2000" b="1" kern="1200" dirty="0" smtClean="0">
              <a:solidFill>
                <a:schemeClr val="accent1">
                  <a:lumMod val="75000"/>
                </a:schemeClr>
              </a:solidFill>
            </a:rPr>
            <a:t>NHL </a:t>
          </a:r>
          <a:r>
            <a:rPr lang="en-US" sz="2000" b="1" kern="1200" dirty="0" smtClean="0">
              <a:solidFill>
                <a:schemeClr val="accent1">
                  <a:lumMod val="75000"/>
                </a:schemeClr>
              </a:solidFill>
            </a:rPr>
            <a:t>–DLBCL</a:t>
          </a:r>
          <a:endParaRPr lang="en-US" sz="2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064000" y="1761211"/>
        <a:ext cx="4064000" cy="511323"/>
      </dsp:txXfrm>
    </dsp:sp>
    <dsp:sp modelId="{5A21339E-05EE-4EF0-9EC0-CE6E0B91BF82}">
      <dsp:nvSpPr>
        <dsp:cNvPr id="0" name=""/>
        <dsp:cNvSpPr/>
      </dsp:nvSpPr>
      <dsp:spPr>
        <a:xfrm rot="10800000">
          <a:off x="0" y="4"/>
          <a:ext cx="8128000" cy="1237949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01.02.2021</a:t>
          </a:r>
          <a:endParaRPr lang="en-US" sz="2000" b="1" kern="1200" dirty="0"/>
        </a:p>
      </dsp:txBody>
      <dsp:txXfrm rot="-10800000">
        <a:off x="0" y="4"/>
        <a:ext cx="8128000" cy="434520"/>
      </dsp:txXfrm>
    </dsp:sp>
    <dsp:sp modelId="{A43AD5FA-C95D-46CC-A254-DE75833BF188}">
      <dsp:nvSpPr>
        <dsp:cNvPr id="0" name=""/>
        <dsp:cNvSpPr/>
      </dsp:nvSpPr>
      <dsp:spPr>
        <a:xfrm>
          <a:off x="204" y="416965"/>
          <a:ext cx="1879203" cy="406638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FNA:</a:t>
          </a:r>
          <a:endParaRPr lang="en-US" sz="2000" b="1" kern="1200" dirty="0"/>
        </a:p>
      </dsp:txBody>
      <dsp:txXfrm>
        <a:off x="204" y="416965"/>
        <a:ext cx="1879203" cy="406638"/>
      </dsp:txXfrm>
    </dsp:sp>
    <dsp:sp modelId="{534AD667-B97E-4AEF-B0AF-DEE3A2D7ED38}">
      <dsp:nvSpPr>
        <dsp:cNvPr id="0" name=""/>
        <dsp:cNvSpPr/>
      </dsp:nvSpPr>
      <dsp:spPr>
        <a:xfrm>
          <a:off x="1879407" y="416965"/>
          <a:ext cx="6248387" cy="40663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V </a:t>
          </a:r>
          <a:r>
            <a:rPr lang="mk-MK" sz="1800" b="1" kern="1200" dirty="0" smtClean="0"/>
            <a:t>класификациона група</a:t>
          </a:r>
          <a:endParaRPr lang="en-US" sz="1800" b="1" kern="1200" dirty="0"/>
        </a:p>
      </dsp:txBody>
      <dsp:txXfrm>
        <a:off x="1879407" y="416965"/>
        <a:ext cx="6248387" cy="406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7458B-37B1-479D-A988-4BBC0A692FD6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1863F-9598-406C-A497-A8FC1D2DE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71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418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D62A-DD5C-48D7-8FE7-C8BFFB819FE7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9305-E24C-4555-A8F9-FC930C8DA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68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D62A-DD5C-48D7-8FE7-C8BFFB819FE7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9305-E24C-4555-A8F9-FC930C8DA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5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D62A-DD5C-48D7-8FE7-C8BFFB819FE7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9305-E24C-4555-A8F9-FC930C8DA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63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C3BEFC-D7A1-419D-B532-7759249C4D73}"/>
              </a:ext>
            </a:extLst>
          </p:cNvPr>
          <p:cNvSpPr/>
          <p:nvPr userDrawn="1"/>
        </p:nvSpPr>
        <p:spPr>
          <a:xfrm>
            <a:off x="1" y="1072674"/>
            <a:ext cx="12192001" cy="5785327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2800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67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B15547-CE4E-4F53-B9B4-9F899215C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83" y="1510356"/>
            <a:ext cx="9115565" cy="5127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01" y="1327683"/>
            <a:ext cx="10993967" cy="121782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001" y="2983186"/>
            <a:ext cx="3806935" cy="132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800"/>
              </a:spcBef>
              <a:buNone/>
              <a:defRPr sz="1867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476-F8AE-4060-8938-7DF8C8BF6B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7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DB2F87E-298E-43FF-8FB1-20BDFFC05CFD}"/>
              </a:ext>
            </a:extLst>
          </p:cNvPr>
          <p:cNvSpPr/>
          <p:nvPr userDrawn="1"/>
        </p:nvSpPr>
        <p:spPr>
          <a:xfrm>
            <a:off x="0" y="1072674"/>
            <a:ext cx="12192000" cy="5785327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2800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67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B15547-CE4E-4F53-B9B4-9F899215C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83" y="1510356"/>
            <a:ext cx="9115565" cy="5127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0001" y="1327683"/>
            <a:ext cx="4985983" cy="185580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Section Header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0000" y="3467852"/>
            <a:ext cx="4114800" cy="12125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133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1EB35E-0E03-4B20-BAD3-8CBFF97D7578}"/>
              </a:ext>
            </a:extLst>
          </p:cNvPr>
          <p:cNvCxnSpPr>
            <a:cxnSpLocks/>
          </p:cNvCxnSpPr>
          <p:nvPr userDrawn="1"/>
        </p:nvCxnSpPr>
        <p:spPr>
          <a:xfrm>
            <a:off x="600000" y="3320015"/>
            <a:ext cx="4312693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73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A1F33A25-8CAC-4CCF-90E6-84B01E1F82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99081498-F8CA-480F-A01D-7D0E1830F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2679" y="6457075"/>
            <a:ext cx="1283304" cy="365125"/>
          </a:xfrm>
        </p:spPr>
        <p:txBody>
          <a:bodyPr/>
          <a:lstStyle>
            <a:lvl1pPr algn="r">
              <a:defRPr/>
            </a:lvl1pPr>
          </a:lstStyle>
          <a:p>
            <a:fld id="{A6B5D476-F8AE-4060-8938-7DF8C8BF6B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06637" y="1898786"/>
            <a:ext cx="10386348" cy="3976721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 marL="480472" indent="-241294">
              <a:defRPr sz="1600"/>
            </a:lvl2pPr>
            <a:lvl3pPr marL="719649" indent="-239178">
              <a:defRPr sz="1467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076934" y="6022923"/>
            <a:ext cx="4279900" cy="376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67"/>
            </a:lvl1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522780" y="6016859"/>
            <a:ext cx="4060915" cy="37676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1067"/>
            </a:lvl1pPr>
          </a:lstStyle>
          <a:p>
            <a:pPr lvl="0"/>
            <a:r>
              <a:rPr lang="en-GB" dirty="0"/>
              <a:t>Footnotes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00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6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5A11B09-668B-4AE2-A61C-DA3CD0DB32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F5E5D-424F-4DB2-88B8-FEDE67D8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2679" y="6457075"/>
            <a:ext cx="1283304" cy="365125"/>
          </a:xfrm>
        </p:spPr>
        <p:txBody>
          <a:bodyPr/>
          <a:lstStyle>
            <a:lvl1pPr algn="r">
              <a:defRPr/>
            </a:lvl1pPr>
          </a:lstStyle>
          <a:p>
            <a:fld id="{A6B5D476-F8AE-4060-8938-7DF8C8BF6B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076934" y="6022923"/>
            <a:ext cx="4279900" cy="376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67"/>
            </a:lvl1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522780" y="6016859"/>
            <a:ext cx="4060915" cy="37676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1067"/>
            </a:lvl1pPr>
          </a:lstStyle>
          <a:p>
            <a:pPr lvl="0"/>
            <a:r>
              <a:rPr lang="en-GB" dirty="0"/>
              <a:t>Footnotes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01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FDDEA17-0154-478E-A209-EC573C5CC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A6A84-F423-470D-B96C-40DD7B86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2679" y="6457075"/>
            <a:ext cx="1283304" cy="365125"/>
          </a:xfrm>
        </p:spPr>
        <p:txBody>
          <a:bodyPr/>
          <a:lstStyle>
            <a:lvl1pPr algn="r">
              <a:defRPr/>
            </a:lvl1pPr>
          </a:lstStyle>
          <a:p>
            <a:fld id="{A6B5D476-F8AE-4060-8938-7DF8C8BF6B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00001" y="1291037"/>
            <a:ext cx="10802409" cy="4584471"/>
          </a:xfrm>
          <a:prstGeom prst="rect">
            <a:avLst/>
          </a:prstGeom>
        </p:spPr>
        <p:txBody>
          <a:bodyPr/>
          <a:lstStyle>
            <a:lvl1pPr marL="228594" indent="-228594">
              <a:spcBef>
                <a:spcPts val="1600"/>
              </a:spcBef>
              <a:spcAft>
                <a:spcPts val="400"/>
              </a:spcAft>
              <a:defRPr sz="2133"/>
            </a:lvl1pPr>
            <a:lvl2pPr marL="480472" indent="-241294">
              <a:spcBef>
                <a:spcPts val="0"/>
              </a:spcBef>
              <a:spcAft>
                <a:spcPts val="400"/>
              </a:spcAft>
              <a:defRPr sz="1600"/>
            </a:lvl2pPr>
            <a:lvl3pPr marL="719649" indent="-239178">
              <a:spcBef>
                <a:spcPts val="0"/>
              </a:spcBef>
              <a:spcAft>
                <a:spcPts val="400"/>
              </a:spcAft>
              <a:defRPr sz="1467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076934" y="6022923"/>
            <a:ext cx="4279900" cy="376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67"/>
            </a:lvl1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522780" y="6016859"/>
            <a:ext cx="4060915" cy="37676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1067"/>
            </a:lvl1pPr>
          </a:lstStyle>
          <a:p>
            <a:pPr lvl="0"/>
            <a:r>
              <a:rPr lang="en-GB" dirty="0"/>
              <a:t>Footnotes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97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FDDEA17-0154-478E-A209-EC573C5CC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A6A84-F423-470D-B96C-40DD7B86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2679" y="6457075"/>
            <a:ext cx="1283304" cy="365125"/>
          </a:xfrm>
        </p:spPr>
        <p:txBody>
          <a:bodyPr/>
          <a:lstStyle>
            <a:lvl1pPr algn="r">
              <a:defRPr/>
            </a:lvl1pPr>
          </a:lstStyle>
          <a:p>
            <a:fld id="{A6B5D476-F8AE-4060-8938-7DF8C8BF6B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076934" y="6022923"/>
            <a:ext cx="4279900" cy="376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67"/>
            </a:lvl1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522780" y="6016859"/>
            <a:ext cx="4060915" cy="37676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1067"/>
            </a:lvl1pPr>
          </a:lstStyle>
          <a:p>
            <a:pPr lvl="0"/>
            <a:r>
              <a:rPr lang="en-GB" dirty="0"/>
              <a:t>Footnotes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11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476-F8AE-4060-8938-7DF8C8BF6B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20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36459-852C-44FB-987D-3466B25D4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32C1A-6D76-49F5-8D94-A777F715194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4" y="6286500"/>
            <a:ext cx="5129212" cy="457200"/>
          </a:xfrm>
        </p:spPr>
        <p:txBody>
          <a:bodyPr anchor="b"/>
          <a:lstStyle>
            <a:lvl1pPr marL="0" indent="0">
              <a:buNone/>
              <a:defRPr sz="900"/>
            </a:lvl1pPr>
          </a:lstStyle>
          <a:p>
            <a:pPr lvl="0"/>
            <a:r>
              <a:rPr lang="en-GB" dirty="0"/>
              <a:t>Footer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25553" y="6296025"/>
            <a:ext cx="5129212" cy="447675"/>
          </a:xfrm>
        </p:spPr>
        <p:txBody>
          <a:bodyPr anchor="b"/>
          <a:lstStyle>
            <a:lvl1pPr marL="0" indent="0" algn="r">
              <a:buNone/>
              <a:defRPr sz="900"/>
            </a:lvl1pPr>
          </a:lstStyle>
          <a:p>
            <a:pPr lvl="0"/>
            <a:r>
              <a:rPr lang="en-GB" dirty="0"/>
              <a:t>Reference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449050" y="6305552"/>
            <a:ext cx="590551" cy="448449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fld id="{430A9BDC-EC95-4703-B244-050C6475BD92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83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D62A-DD5C-48D7-8FE7-C8BFFB819FE7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9305-E24C-4555-A8F9-FC930C8DA8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27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0185" y="6645609"/>
            <a:ext cx="1572546" cy="110800"/>
          </a:xfrm>
        </p:spPr>
        <p:txBody>
          <a:bodyPr wrap="none" lIns="0" tIns="0" rIns="0" bIns="0" anchor="b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800"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dirty="0" smtClean="0"/>
              <a:t>Click to edit Footnote &amp; Source Note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0184" y="1471087"/>
            <a:ext cx="10972800" cy="45339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44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63551" y="1748367"/>
            <a:ext cx="5473700" cy="4320119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6256451" y="1748368"/>
            <a:ext cx="5472000" cy="4320117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328495" y="6528754"/>
            <a:ext cx="1399956" cy="164148"/>
          </a:xfrm>
        </p:spPr>
        <p:txBody>
          <a:bodyPr wrap="none" lIns="0" tIns="0" rIns="0" bIns="0" anchor="b"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1067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63553" y="6528754"/>
            <a:ext cx="1224695" cy="164148"/>
          </a:xfrm>
        </p:spPr>
        <p:txBody>
          <a:bodyPr wrap="none" lIns="0" tIns="0" rIns="0" b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67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260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5" y="241931"/>
            <a:ext cx="11137900" cy="907252"/>
          </a:xfrm>
        </p:spPr>
        <p:txBody>
          <a:bodyPr/>
          <a:lstStyle>
            <a:lvl1pPr>
              <a:lnSpc>
                <a:spcPts val="2999"/>
              </a:lnSpc>
              <a:defRPr sz="3200" b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27055" y="1447802"/>
            <a:ext cx="11137900" cy="4443455"/>
          </a:xfrm>
          <a:prstGeom prst="rect">
            <a:avLst/>
          </a:prstGeom>
        </p:spPr>
        <p:txBody>
          <a:bodyPr lIns="91280" tIns="45640" rIns="91280" bIns="45640"/>
          <a:lstStyle>
            <a:lvl1pPr>
              <a:spcAft>
                <a:spcPts val="600"/>
              </a:spcAft>
              <a:buClr>
                <a:schemeClr val="accent6"/>
              </a:buClr>
              <a:defRPr sz="1800">
                <a:solidFill>
                  <a:schemeClr val="tx1"/>
                </a:solidFill>
                <a:latin typeface="+mj-lt"/>
              </a:defRPr>
            </a:lvl1pPr>
            <a:lvl2pPr>
              <a:spcAft>
                <a:spcPts val="600"/>
              </a:spcAft>
              <a:buClr>
                <a:schemeClr val="accent6"/>
              </a:buClr>
              <a:defRPr sz="1600">
                <a:solidFill>
                  <a:schemeClr val="tx1"/>
                </a:solidFill>
                <a:latin typeface="+mj-lt"/>
              </a:defRPr>
            </a:lvl2pPr>
            <a:lvl3pPr>
              <a:spcAft>
                <a:spcPts val="600"/>
              </a:spcAft>
              <a:buClr>
                <a:schemeClr val="accent6"/>
              </a:buClr>
              <a:defRPr sz="1600">
                <a:solidFill>
                  <a:schemeClr val="tx1"/>
                </a:solidFill>
                <a:latin typeface="+mj-lt"/>
              </a:defRPr>
            </a:lvl3pPr>
            <a:lvl4pPr>
              <a:spcAft>
                <a:spcPts val="1200"/>
              </a:spcAft>
              <a:buClr>
                <a:schemeClr val="accent6"/>
              </a:buClr>
              <a:defRPr sz="160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27049" y="6259600"/>
            <a:ext cx="4800000" cy="360000"/>
          </a:xfrm>
          <a:prstGeom prst="rect">
            <a:avLst/>
          </a:prstGeom>
        </p:spPr>
        <p:txBody>
          <a:bodyPr lIns="91280" tIns="45640" rIns="91280" bIns="45640" anchor="b"/>
          <a:lstStyle>
            <a:lvl1pPr marL="0" indent="0">
              <a:buNone/>
              <a:defRPr sz="9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6864951" y="6259600"/>
            <a:ext cx="4800000" cy="360000"/>
          </a:xfrm>
          <a:prstGeom prst="rect">
            <a:avLst/>
          </a:prstGeom>
        </p:spPr>
        <p:txBody>
          <a:bodyPr lIns="91280" tIns="45640" rIns="91280" bIns="45640" anchor="b"/>
          <a:lstStyle>
            <a:lvl1pPr marL="212345" indent="-212345" algn="r">
              <a:buNone/>
              <a:defRPr lang="en-GB" sz="9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939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28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1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10370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no n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49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400" y="453600"/>
            <a:ext cx="10252800" cy="1310400"/>
          </a:xfrm>
        </p:spPr>
        <p:txBody>
          <a:bodyPr anchor="t" anchorCtr="0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70" y="6609985"/>
            <a:ext cx="10917767" cy="166200"/>
          </a:xfrm>
        </p:spPr>
        <p:txBody>
          <a:bodyPr wrap="square"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tabLst>
                <a:tab pos="10855114" algn="r"/>
              </a:tabLst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850849" y="6289201"/>
            <a:ext cx="187552" cy="184666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C60E558-5A1A-44C2-BDC5-8EA654F870F7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51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0185" y="6604061"/>
            <a:ext cx="2170466" cy="152349"/>
          </a:xfrm>
        </p:spPr>
        <p:txBody>
          <a:bodyPr wrap="none" lIns="0" tIns="0" rIns="0" bIns="0" anchor="b">
            <a:spAutoFit/>
          </a:bodyPr>
          <a:lstStyle>
            <a:lvl1pPr marL="0" marR="0" indent="0" algn="l" defTabSz="12191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1100"/>
            </a:lvl1pPr>
          </a:lstStyle>
          <a:p>
            <a:pPr marL="0" marR="0" lvl="0" indent="0" algn="l" defTabSz="12191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dirty="0" smtClean="0"/>
              <a:t>Click to edit Footnote &amp; Source Note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0184" y="1471086"/>
            <a:ext cx="10972800" cy="45339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38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914377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74681" y="1176277"/>
            <a:ext cx="10097679" cy="469963"/>
          </a:xfrm>
        </p:spPr>
        <p:txBody>
          <a:bodyPr>
            <a:noAutofit/>
          </a:bodyPr>
          <a:lstStyle>
            <a:lvl1pPr marL="0" indent="0" algn="l">
              <a:buFont typeface="Arial" charset="0"/>
              <a:buNone/>
              <a:defRPr sz="2800" i="1">
                <a:solidFill>
                  <a:schemeClr val="bg2"/>
                </a:solidFill>
                <a:latin typeface="Minion" charset="0"/>
                <a:ea typeface="Minion" charset="0"/>
                <a:cs typeface="Minion" charset="0"/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023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0185" y="6645609"/>
            <a:ext cx="1572546" cy="110800"/>
          </a:xfrm>
        </p:spPr>
        <p:txBody>
          <a:bodyPr wrap="none" lIns="0" tIns="0" rIns="0" bIns="0" anchor="b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 sz="800"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US" dirty="0"/>
              <a:t>Click to edit Footnote &amp; Source Note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71024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D62A-DD5C-48D7-8FE7-C8BFFB819FE7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9305-E24C-4555-A8F9-FC930C8DA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647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(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537682" y="274637"/>
            <a:ext cx="10206519" cy="77809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DCAD33D-B675-4509-A0CA-B9DC85D0B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683" y="6476396"/>
            <a:ext cx="8709188" cy="303213"/>
          </a:xfrm>
        </p:spPr>
        <p:txBody>
          <a:bodyPr lIns="0" rIns="0" anchor="b" anchorCtr="0"/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240927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80844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165CB-D5E5-4F49-B52C-2E6BB58C0F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53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457200" eaLnBrk="1" hangingPunct="1">
              <a:defRPr/>
            </a:lvl1pPr>
          </a:lstStyle>
          <a:p>
            <a:fld id="{3A6303E5-3042-4316-8517-7FE49FCE90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656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52501" y="1628778"/>
            <a:ext cx="11095418" cy="4537075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537681" y="274638"/>
            <a:ext cx="11095418" cy="77809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CAD33D-B675-4509-A0CA-B9DC85D0B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682" y="6476396"/>
            <a:ext cx="8709188" cy="303213"/>
          </a:xfrm>
        </p:spPr>
        <p:txBody>
          <a:bodyPr lIns="0" rIns="0" anchor="b" anchorCtr="0"/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tx2">
                    <a:lumMod val="75000"/>
                  </a:schemeClr>
                </a:solidFill>
              </a:defRPr>
            </a:lvl1pPr>
            <a:lvl2pPr marL="358775" indent="0">
              <a:buNone/>
              <a:defRPr/>
            </a:lvl2pPr>
            <a:lvl3pPr marL="627063" indent="0">
              <a:buNone/>
              <a:defRPr/>
            </a:lvl3pPr>
            <a:lvl4pPr marL="8969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545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7C50-3BE0-4B20-9C6E-E0243EEC19D7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6680-E1E1-44F4-92AB-B71EC3D39D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37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. Blank slide" type="blank">
  <p:cSld name="24. Blank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21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obj">
  <p:cSld name="1_Two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0"/>
          <p:cNvSpPr txBox="1">
            <a:spLocks noGrp="1"/>
          </p:cNvSpPr>
          <p:nvPr>
            <p:ph type="title"/>
          </p:nvPr>
        </p:nvSpPr>
        <p:spPr>
          <a:xfrm>
            <a:off x="944880" y="170180"/>
            <a:ext cx="10625683" cy="9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0"/>
          <p:cNvSpPr txBox="1">
            <a:spLocks noGrp="1"/>
          </p:cNvSpPr>
          <p:nvPr>
            <p:ph type="body" idx="1"/>
          </p:nvPr>
        </p:nvSpPr>
        <p:spPr>
          <a:xfrm>
            <a:off x="944882" y="1588771"/>
            <a:ext cx="5011420" cy="4171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1219170" lvl="1" indent="-426709" algn="l">
              <a:spcBef>
                <a:spcPts val="400"/>
              </a:spcBef>
              <a:spcAft>
                <a:spcPts val="0"/>
              </a:spcAft>
              <a:buSzPts val="1440"/>
              <a:buChar char="►"/>
              <a:defRPr/>
            </a:lvl2pPr>
            <a:lvl3pPr marL="1828754" lvl="2" indent="-441948" algn="l"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34329" algn="l">
              <a:spcBef>
                <a:spcPts val="400"/>
              </a:spcBef>
              <a:spcAft>
                <a:spcPts val="0"/>
              </a:spcAft>
              <a:buSzPts val="1530"/>
              <a:buChar char="–"/>
              <a:defRPr/>
            </a:lvl4pPr>
            <a:lvl5pPr marL="3047924" lvl="4" indent="-380354" algn="l">
              <a:spcBef>
                <a:spcPts val="400"/>
              </a:spcBef>
              <a:spcAft>
                <a:spcPts val="0"/>
              </a:spcAft>
              <a:buSzPts val="893"/>
              <a:buChar char="•"/>
              <a:defRPr/>
            </a:lvl5pPr>
            <a:lvl6pPr marL="3657509" lvl="5" indent="-380354" algn="l">
              <a:spcBef>
                <a:spcPts val="400"/>
              </a:spcBef>
              <a:spcAft>
                <a:spcPts val="0"/>
              </a:spcAft>
              <a:buSzPts val="893"/>
              <a:buChar char="–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30"/>
          <p:cNvSpPr txBox="1">
            <a:spLocks noGrp="1"/>
          </p:cNvSpPr>
          <p:nvPr>
            <p:ph type="body" idx="2"/>
          </p:nvPr>
        </p:nvSpPr>
        <p:spPr>
          <a:xfrm>
            <a:off x="6602687" y="1588770"/>
            <a:ext cx="5011420" cy="4171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1219170" lvl="1" indent="-426709" algn="l">
              <a:spcBef>
                <a:spcPts val="400"/>
              </a:spcBef>
              <a:spcAft>
                <a:spcPts val="0"/>
              </a:spcAft>
              <a:buSzPts val="1440"/>
              <a:buChar char="►"/>
              <a:defRPr/>
            </a:lvl2pPr>
            <a:lvl3pPr marL="1828754" lvl="2" indent="-441948" algn="l"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34329" algn="l">
              <a:spcBef>
                <a:spcPts val="400"/>
              </a:spcBef>
              <a:spcAft>
                <a:spcPts val="0"/>
              </a:spcAft>
              <a:buSzPts val="1530"/>
              <a:buChar char="–"/>
              <a:defRPr/>
            </a:lvl4pPr>
            <a:lvl5pPr marL="3047924" lvl="4" indent="-380354" algn="l">
              <a:spcBef>
                <a:spcPts val="400"/>
              </a:spcBef>
              <a:spcAft>
                <a:spcPts val="0"/>
              </a:spcAft>
              <a:buSzPts val="893"/>
              <a:buChar char="•"/>
              <a:defRPr/>
            </a:lvl5pPr>
            <a:lvl6pPr marL="3657509" lvl="5" indent="-380354" algn="l">
              <a:spcBef>
                <a:spcPts val="400"/>
              </a:spcBef>
              <a:spcAft>
                <a:spcPts val="0"/>
              </a:spcAft>
              <a:buSzPts val="893"/>
              <a:buChar char="–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30"/>
          <p:cNvSpPr txBox="1">
            <a:spLocks noGrp="1"/>
          </p:cNvSpPr>
          <p:nvPr>
            <p:ph type="ftr" idx="11"/>
          </p:nvPr>
        </p:nvSpPr>
        <p:spPr>
          <a:xfrm>
            <a:off x="624757" y="6008814"/>
            <a:ext cx="82302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074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279698"/>
      </p:ext>
    </p:extLst>
  </p:cSld>
  <p:clrMapOvr>
    <a:masterClrMapping/>
  </p:clrMapOvr>
  <p:transition spd="slow">
    <p:check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9"/>
          <p:cNvSpPr txBox="1">
            <a:spLocks noGrp="1"/>
          </p:cNvSpPr>
          <p:nvPr>
            <p:ph type="title"/>
          </p:nvPr>
        </p:nvSpPr>
        <p:spPr>
          <a:xfrm>
            <a:off x="944880" y="170180"/>
            <a:ext cx="10625683" cy="9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9"/>
          <p:cNvSpPr txBox="1">
            <a:spLocks noGrp="1"/>
          </p:cNvSpPr>
          <p:nvPr>
            <p:ph type="body" idx="1"/>
          </p:nvPr>
        </p:nvSpPr>
        <p:spPr>
          <a:xfrm>
            <a:off x="620184" y="6571745"/>
            <a:ext cx="2744341" cy="18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609585" marR="0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333"/>
            </a:lvl1pPr>
            <a:lvl2pPr marL="1219170" lvl="1" indent="-426709" algn="l">
              <a:spcBef>
                <a:spcPts val="0"/>
              </a:spcBef>
              <a:spcAft>
                <a:spcPts val="0"/>
              </a:spcAft>
              <a:buSzPts val="1440"/>
              <a:buChar char="►"/>
              <a:defRPr/>
            </a:lvl2pPr>
            <a:lvl3pPr marL="1828754" lvl="2" indent="-441948" algn="l"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34329" algn="l">
              <a:spcBef>
                <a:spcPts val="400"/>
              </a:spcBef>
              <a:spcAft>
                <a:spcPts val="0"/>
              </a:spcAft>
              <a:buSzPts val="1530"/>
              <a:buChar char="–"/>
              <a:defRPr/>
            </a:lvl4pPr>
            <a:lvl5pPr marL="3047924" lvl="4" indent="-434328" algn="l">
              <a:spcBef>
                <a:spcPts val="400"/>
              </a:spcBef>
              <a:spcAft>
                <a:spcPts val="0"/>
              </a:spcAft>
              <a:buSzPts val="1530"/>
              <a:buChar char="•"/>
              <a:defRPr/>
            </a:lvl5pPr>
            <a:lvl6pPr marL="3657509" lvl="5" indent="-434328" algn="l">
              <a:spcBef>
                <a:spcPts val="400"/>
              </a:spcBef>
              <a:spcAft>
                <a:spcPts val="0"/>
              </a:spcAft>
              <a:buSzPts val="1530"/>
              <a:buChar char="–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731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D62A-DD5C-48D7-8FE7-C8BFFB819FE7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9305-E24C-4555-A8F9-FC930C8DA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061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">
  <p:cSld name="Blank Whit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1984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8_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8"/>
          <p:cNvSpPr txBox="1">
            <a:spLocks noGrp="1"/>
          </p:cNvSpPr>
          <p:nvPr>
            <p:ph type="title"/>
          </p:nvPr>
        </p:nvSpPr>
        <p:spPr>
          <a:xfrm>
            <a:off x="944880" y="170180"/>
            <a:ext cx="10625683" cy="9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8"/>
          <p:cNvSpPr txBox="1">
            <a:spLocks noGrp="1"/>
          </p:cNvSpPr>
          <p:nvPr>
            <p:ph type="body" idx="1"/>
          </p:nvPr>
        </p:nvSpPr>
        <p:spPr>
          <a:xfrm>
            <a:off x="620185" y="6645609"/>
            <a:ext cx="1573080" cy="1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609585" marR="0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rial"/>
              <a:buNone/>
              <a:defRPr sz="800"/>
            </a:lvl1pPr>
            <a:lvl2pPr marL="1219170" lvl="1" indent="-426709" algn="l">
              <a:spcBef>
                <a:spcPts val="0"/>
              </a:spcBef>
              <a:spcAft>
                <a:spcPts val="0"/>
              </a:spcAft>
              <a:buSzPts val="1440"/>
              <a:buChar char="►"/>
              <a:defRPr/>
            </a:lvl2pPr>
            <a:lvl3pPr marL="1828754" lvl="2" indent="-441948" algn="l"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34329" algn="l">
              <a:spcBef>
                <a:spcPts val="400"/>
              </a:spcBef>
              <a:spcAft>
                <a:spcPts val="0"/>
              </a:spcAft>
              <a:buSzPts val="1530"/>
              <a:buChar char="–"/>
              <a:defRPr/>
            </a:lvl4pPr>
            <a:lvl5pPr marL="3047924" lvl="4" indent="-434328" algn="l">
              <a:spcBef>
                <a:spcPts val="400"/>
              </a:spcBef>
              <a:spcAft>
                <a:spcPts val="0"/>
              </a:spcAft>
              <a:buSzPts val="1530"/>
              <a:buChar char="•"/>
              <a:defRPr/>
            </a:lvl5pPr>
            <a:lvl6pPr marL="3657509" lvl="5" indent="-434328" algn="l">
              <a:spcBef>
                <a:spcPts val="400"/>
              </a:spcBef>
              <a:spcAft>
                <a:spcPts val="0"/>
              </a:spcAft>
              <a:buSzPts val="1530"/>
              <a:buChar char="–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28"/>
          <p:cNvSpPr txBox="1">
            <a:spLocks noGrp="1"/>
          </p:cNvSpPr>
          <p:nvPr>
            <p:ph type="body" idx="2"/>
          </p:nvPr>
        </p:nvSpPr>
        <p:spPr>
          <a:xfrm>
            <a:off x="620184" y="1471087"/>
            <a:ext cx="109728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1219170" lvl="1" indent="-426709" algn="l">
              <a:spcBef>
                <a:spcPts val="400"/>
              </a:spcBef>
              <a:spcAft>
                <a:spcPts val="0"/>
              </a:spcAft>
              <a:buSzPts val="1440"/>
              <a:buChar char="►"/>
              <a:defRPr/>
            </a:lvl2pPr>
            <a:lvl3pPr marL="1828754" lvl="2" indent="-441948" algn="l"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34329" algn="l">
              <a:spcBef>
                <a:spcPts val="400"/>
              </a:spcBef>
              <a:spcAft>
                <a:spcPts val="0"/>
              </a:spcAft>
              <a:buSzPts val="1530"/>
              <a:buChar char="–"/>
              <a:defRPr/>
            </a:lvl4pPr>
            <a:lvl5pPr marL="3047924" lvl="4" indent="-434328" algn="l">
              <a:spcBef>
                <a:spcPts val="400"/>
              </a:spcBef>
              <a:spcAft>
                <a:spcPts val="0"/>
              </a:spcAft>
              <a:buSzPts val="1530"/>
              <a:buChar char="•"/>
              <a:defRPr/>
            </a:lvl5pPr>
            <a:lvl6pPr marL="3657509" lvl="5" indent="-434328" algn="l">
              <a:spcBef>
                <a:spcPts val="400"/>
              </a:spcBef>
              <a:spcAft>
                <a:spcPts val="0"/>
              </a:spcAft>
              <a:buSzPts val="1530"/>
              <a:buChar char="–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03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D62A-DD5C-48D7-8FE7-C8BFFB819FE7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9305-E24C-4555-A8F9-FC930C8DA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7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D62A-DD5C-48D7-8FE7-C8BFFB819FE7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9305-E24C-4555-A8F9-FC930C8DA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D62A-DD5C-48D7-8FE7-C8BFFB819FE7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9305-E24C-4555-A8F9-FC930C8DA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1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D62A-DD5C-48D7-8FE7-C8BFFB819FE7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9305-E24C-4555-A8F9-FC930C8DA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39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D62A-DD5C-48D7-8FE7-C8BFFB819FE7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9305-E24C-4555-A8F9-FC930C8DA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4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D62A-DD5C-48D7-8FE7-C8BFFB819FE7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29305-E24C-4555-A8F9-FC930C8DA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1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623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5D476-F8AE-4060-8938-7DF8C8BF6B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000" y="220800"/>
            <a:ext cx="10209600" cy="85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0" y="1291200"/>
            <a:ext cx="10992984" cy="458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0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600"/>
        </a:spcBef>
        <a:spcAft>
          <a:spcPts val="400"/>
        </a:spcAft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80472" indent="-241294" algn="l" defTabSz="914377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19649" indent="-239178" algn="l" defTabSz="914377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56709" indent="-241294" algn="l" defTabSz="914377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1198003" indent="-241294" algn="l" defTabSz="914377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83">
          <p15:clr>
            <a:srgbClr val="F26B43"/>
          </p15:clr>
        </p15:guide>
        <p15:guide id="4" pos="54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DBA5C58-128D-42E2-BF8C-D03352D581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10" y="1558263"/>
            <a:ext cx="3669753" cy="3724937"/>
          </a:xfrm>
          <a:prstGeom prst="rect">
            <a:avLst/>
          </a:prstGeom>
        </p:spPr>
      </p:pic>
      <p:sp>
        <p:nvSpPr>
          <p:cNvPr id="319" name="Google Shape;319;p4"/>
          <p:cNvSpPr txBox="1"/>
          <p:nvPr/>
        </p:nvSpPr>
        <p:spPr>
          <a:xfrm>
            <a:off x="4239492" y="2336958"/>
            <a:ext cx="7074130" cy="228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defTabSz="1219140">
              <a:buClr>
                <a:srgbClr val="000000"/>
              </a:buClr>
              <a:buSzPts val="2000"/>
              <a:defRPr/>
            </a:pPr>
            <a:r>
              <a:rPr lang="ru-RU" sz="28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Рана дијагноза и современ третман на пациенти со лимфом</a:t>
            </a:r>
          </a:p>
          <a:p>
            <a:pPr lvl="0" defTabSz="1219140">
              <a:buClr>
                <a:srgbClr val="000000"/>
              </a:buClr>
              <a:buSzPts val="2000"/>
              <a:defRPr/>
            </a:pPr>
            <a:r>
              <a:rPr lang="ru-RU" sz="28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Приказ на случаи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ru-RU" sz="2667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  <a:p>
            <a:pPr lvl="0" defTabSz="1219140">
              <a:buClr>
                <a:srgbClr val="000000"/>
              </a:buClr>
              <a:buSzPts val="2000"/>
              <a:defRPr/>
            </a:pPr>
            <a:r>
              <a:rPr lang="ru-RU" sz="2000" b="1" i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Асс. д-р. Невенка Ридова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Универзитетска </a:t>
            </a: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клиника за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хематологија, Скопје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ru-RU" sz="2667" b="1" i="1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26975" y="92914"/>
            <a:ext cx="1914310" cy="1853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45371" y="4878944"/>
            <a:ext cx="1493649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07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0">
        <p159:morph option="byObjec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C00000"/>
                </a:solidFill>
              </a:rPr>
              <a:t>Одредување на стадиум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endParaRPr lang="en-US" sz="28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066800"/>
            <a:ext cx="1120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b="1" dirty="0" smtClean="0">
                <a:solidFill>
                  <a:srgbClr val="C00000"/>
                </a:solidFill>
              </a:rPr>
              <a:t>Заклучок од ПЕТ/КТ</a:t>
            </a:r>
            <a:r>
              <a:rPr lang="en-US" sz="20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mk-MK" sz="2000" dirty="0" smtClean="0"/>
              <a:t>Приказ на лезии со малигни карактеристики во туморска маса во тироидна ложа и во панкреас. Лезиите во илијачни коски диференијално дијагностички може да одат во прилог на заболувањето или на синхрона болест. </a:t>
            </a:r>
          </a:p>
          <a:p>
            <a:endParaRPr lang="mk-MK" sz="2000" dirty="0" smtClean="0"/>
          </a:p>
          <a:p>
            <a:r>
              <a:rPr lang="it-IT" sz="2000" b="1" dirty="0" smtClean="0">
                <a:solidFill>
                  <a:srgbClr val="C00000"/>
                </a:solidFill>
              </a:rPr>
              <a:t>Ann Arbour </a:t>
            </a:r>
            <a:r>
              <a:rPr lang="mk-MK" sz="2000" b="1" dirty="0" smtClean="0">
                <a:solidFill>
                  <a:srgbClr val="C00000"/>
                </a:solidFill>
              </a:rPr>
              <a:t>стадиум</a:t>
            </a:r>
            <a:r>
              <a:rPr lang="en-US" sz="2000" b="1" dirty="0" smtClean="0">
                <a:solidFill>
                  <a:srgbClr val="C00000"/>
                </a:solidFill>
              </a:rPr>
              <a:t>: IV </a:t>
            </a:r>
            <a:r>
              <a:rPr lang="mk-MK" sz="2000" b="1" dirty="0" smtClean="0">
                <a:solidFill>
                  <a:srgbClr val="C00000"/>
                </a:solidFill>
              </a:rPr>
              <a:t>стадиум</a:t>
            </a:r>
            <a:endParaRPr lang="en-US" sz="2000" b="1" dirty="0" smtClean="0">
              <a:solidFill>
                <a:srgbClr val="C00000"/>
              </a:solidFill>
            </a:endParaRPr>
          </a:p>
        </p:txBody>
      </p:sp>
      <p:pic>
        <p:nvPicPr>
          <p:cNvPr id="6" name="Picture 5" descr="stages_f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2209800"/>
            <a:ext cx="4191000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191000"/>
            <a:ext cx="1150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b="1" dirty="0" smtClean="0">
                <a:solidFill>
                  <a:srgbClr val="C00000"/>
                </a:solidFill>
              </a:rPr>
              <a:t>Биопсија на коскена срцевина</a:t>
            </a:r>
            <a:r>
              <a:rPr lang="en-US" sz="20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mk-MK" sz="2000" i="1" dirty="0" smtClean="0"/>
              <a:t>Иако според </a:t>
            </a:r>
            <a:r>
              <a:rPr lang="it-IT" sz="2000" i="1" dirty="0" smtClean="0"/>
              <a:t>Lugano </a:t>
            </a:r>
            <a:r>
              <a:rPr lang="mk-MK" sz="2000" i="1" dirty="0" smtClean="0"/>
              <a:t>препораките, позитивен </a:t>
            </a:r>
            <a:r>
              <a:rPr lang="it-IT" sz="2000" i="1" dirty="0" smtClean="0"/>
              <a:t>PET scan </a:t>
            </a:r>
            <a:r>
              <a:rPr lang="de-DE" sz="2000" i="1" dirty="0" smtClean="0"/>
              <a:t>e </a:t>
            </a:r>
            <a:r>
              <a:rPr lang="mk-MK" sz="2000" i="1" dirty="0" smtClean="0"/>
              <a:t>супериорен, направена БМБ за разграничување на промените. </a:t>
            </a:r>
          </a:p>
          <a:p>
            <a:endParaRPr lang="mk-MK" sz="2000" i="1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mk-MK" sz="2000" b="1" dirty="0" smtClean="0">
                <a:solidFill>
                  <a:srgbClr val="C00000"/>
                </a:solidFill>
              </a:rPr>
              <a:t>Хистопатолошки наод</a:t>
            </a:r>
            <a:r>
              <a:rPr lang="en-US" sz="2000" b="1" dirty="0" smtClean="0">
                <a:solidFill>
                  <a:srgbClr val="C00000"/>
                </a:solidFill>
              </a:rPr>
              <a:t>:  </a:t>
            </a:r>
            <a:r>
              <a:rPr lang="mk-MK" sz="2000" b="1" dirty="0" smtClean="0"/>
              <a:t>Микроскопски лесно хипоклеточна коскена срцевина со сочувани релативни соодноси на клетките од трите лози. Не се најдени промени за </a:t>
            </a:r>
            <a:r>
              <a:rPr lang="it-IT" sz="2000" b="1" dirty="0" smtClean="0"/>
              <a:t>NHL</a:t>
            </a:r>
            <a:r>
              <a:rPr lang="it-IT" sz="2000" dirty="0" smtClean="0"/>
              <a:t>. </a:t>
            </a:r>
            <a:endParaRPr lang="mk-MK" sz="2000" b="1" dirty="0" smtClean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72816" y="153910"/>
            <a:ext cx="1292464" cy="1255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C00000"/>
                </a:solidFill>
              </a:rPr>
              <a:t>Останати иследувања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</a:p>
          <a:p>
            <a:endParaRPr lang="en-US" sz="28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11125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b="1" dirty="0" smtClean="0">
                <a:solidFill>
                  <a:srgbClr val="C00000"/>
                </a:solidFill>
              </a:rPr>
              <a:t>Консултација со гастроентерохепатолог заради промените во панкреас</a:t>
            </a:r>
            <a:r>
              <a:rPr lang="en-US" sz="2000" b="1" dirty="0" smtClean="0">
                <a:solidFill>
                  <a:srgbClr val="C00000"/>
                </a:solidFill>
              </a:rPr>
              <a:t>: </a:t>
            </a:r>
            <a:endParaRPr lang="mk-MK" sz="2000" b="1" dirty="0" smtClean="0">
              <a:solidFill>
                <a:srgbClr val="C0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mk-MK" sz="2000" b="1" dirty="0" smtClean="0">
                <a:solidFill>
                  <a:srgbClr val="C00000"/>
                </a:solidFill>
              </a:rPr>
              <a:t> </a:t>
            </a:r>
            <a:r>
              <a:rPr lang="mk-MK" sz="2000" dirty="0" smtClean="0"/>
              <a:t>Според наодите од </a:t>
            </a:r>
            <a:r>
              <a:rPr lang="it-IT" sz="2000" dirty="0" smtClean="0"/>
              <a:t>PET scan </a:t>
            </a:r>
            <a:r>
              <a:rPr lang="mk-MK" sz="2000" dirty="0" smtClean="0"/>
              <a:t>и нов ултразвучен наод на абдомен, не се детектираат промени во панкреас кои може да одат во прилог на малигни процес на панкреас, промените суспектни за промена од надворешноста на панкреасот (</a:t>
            </a:r>
            <a:r>
              <a:rPr lang="it-IT" sz="2000" dirty="0" smtClean="0"/>
              <a:t>lgl</a:t>
            </a:r>
            <a:r>
              <a:rPr lang="en-US" sz="2000" dirty="0" smtClean="0"/>
              <a:t>?)</a:t>
            </a:r>
            <a:endParaRPr lang="mk-MK" sz="2000" dirty="0" smtClean="0"/>
          </a:p>
          <a:p>
            <a:pPr lvl="1">
              <a:buFont typeface="Arial" pitchFamily="34" charset="0"/>
              <a:buChar char="•"/>
            </a:pPr>
            <a:r>
              <a:rPr lang="mk-MK" sz="2000" dirty="0" smtClean="0"/>
              <a:t> Промените толкувани во склоп на </a:t>
            </a:r>
            <a:r>
              <a:rPr lang="it-IT" sz="2000" dirty="0" smtClean="0"/>
              <a:t>NHL, </a:t>
            </a:r>
            <a:r>
              <a:rPr lang="mk-MK" sz="2000" dirty="0" smtClean="0"/>
              <a:t>без индикација за доиследувања </a:t>
            </a:r>
            <a:endParaRPr lang="en-US" sz="2000" dirty="0" smtClean="0"/>
          </a:p>
          <a:p>
            <a:endParaRPr lang="mk-MK" sz="2000" b="1" dirty="0" smtClean="0">
              <a:solidFill>
                <a:srgbClr val="C00000"/>
              </a:solidFill>
            </a:endParaRPr>
          </a:p>
          <a:p>
            <a:r>
              <a:rPr lang="mk-MK" sz="2000" b="1" dirty="0" smtClean="0">
                <a:solidFill>
                  <a:srgbClr val="C00000"/>
                </a:solidFill>
              </a:rPr>
              <a:t>Ехокардиографија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mk-MK" sz="2000" dirty="0" smtClean="0"/>
              <a:t> Уредна срцева морфологија и функција</a:t>
            </a:r>
          </a:p>
          <a:p>
            <a:pPr lvl="1">
              <a:buFont typeface="Arial" pitchFamily="34" charset="0"/>
              <a:buChar char="•"/>
            </a:pPr>
            <a:r>
              <a:rPr lang="mk-MK" sz="2000" b="1" dirty="0" smtClean="0"/>
              <a:t> ЕФ 60%</a:t>
            </a: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r>
              <a:rPr lang="mk-MK" sz="2000" b="1" dirty="0" smtClean="0">
                <a:solidFill>
                  <a:srgbClr val="C00000"/>
                </a:solidFill>
              </a:rPr>
              <a:t>Скрининг серологија за </a:t>
            </a:r>
            <a:r>
              <a:rPr lang="it-IT" sz="2000" b="1" dirty="0" smtClean="0">
                <a:solidFill>
                  <a:srgbClr val="C00000"/>
                </a:solidFill>
              </a:rPr>
              <a:t>HIV </a:t>
            </a:r>
            <a:r>
              <a:rPr lang="mk-MK" sz="2000" b="1" dirty="0" smtClean="0">
                <a:solidFill>
                  <a:srgbClr val="C00000"/>
                </a:solidFill>
              </a:rPr>
              <a:t>и за вирусни хепатити</a:t>
            </a:r>
            <a:r>
              <a:rPr lang="en-US" sz="2000" b="1" dirty="0" smtClean="0">
                <a:solidFill>
                  <a:srgbClr val="C00000"/>
                </a:solidFill>
              </a:rPr>
              <a:t>: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0" y="4419600"/>
          <a:ext cx="4191000" cy="22250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Маркери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Резултат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smtClean="0"/>
                        <a:t>HIV</a:t>
                      </a:r>
                      <a:r>
                        <a:rPr lang="it-IT" sz="1600" b="1" baseline="0" dirty="0" smtClean="0"/>
                        <a:t> Ag</a:t>
                      </a:r>
                      <a:r>
                        <a:rPr lang="en-US" sz="1600" b="1" baseline="0" dirty="0" smtClean="0"/>
                        <a:t>/</a:t>
                      </a:r>
                      <a:r>
                        <a:rPr lang="en-US" sz="1600" b="1" baseline="0" dirty="0" err="1" smtClean="0"/>
                        <a:t>Ab</a:t>
                      </a:r>
                      <a:r>
                        <a:rPr lang="en-US" sz="1600" b="1" baseline="0" dirty="0" smtClean="0"/>
                        <a:t> combo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negative</a:t>
                      </a:r>
                      <a:endParaRPr lang="en-US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HBsAg</a:t>
                      </a:r>
                      <a:r>
                        <a:rPr lang="en-US" sz="1600" b="1" dirty="0" smtClean="0"/>
                        <a:t> (MEIA)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negative</a:t>
                      </a:r>
                      <a:endParaRPr lang="en-US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Anti-HBs (MEIA)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0,05 </a:t>
                      </a:r>
                      <a:r>
                        <a:rPr lang="en-US" sz="1600" i="1" dirty="0" err="1" smtClean="0"/>
                        <a:t>mIU</a:t>
                      </a:r>
                      <a:r>
                        <a:rPr lang="en-US" sz="1600" i="1" dirty="0" smtClean="0"/>
                        <a:t>/ml (negative)</a:t>
                      </a:r>
                      <a:endParaRPr lang="en-US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Anti-</a:t>
                      </a:r>
                      <a:r>
                        <a:rPr lang="en-US" sz="1600" b="1" dirty="0" err="1" smtClean="0"/>
                        <a:t>HBc</a:t>
                      </a:r>
                      <a:r>
                        <a:rPr lang="en-US" sz="1600" b="1" baseline="0" dirty="0" smtClean="0"/>
                        <a:t> (MEIA)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negative</a:t>
                      </a:r>
                      <a:endParaRPr lang="en-US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Anti</a:t>
                      </a:r>
                      <a:r>
                        <a:rPr lang="en-US" sz="1600" b="1" baseline="0" dirty="0" smtClean="0"/>
                        <a:t> – HCV (MEIA)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negative</a:t>
                      </a:r>
                      <a:endParaRPr lang="en-US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77995" y="77710"/>
            <a:ext cx="1292464" cy="1255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1127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C00000"/>
                </a:solidFill>
              </a:rPr>
              <a:t>Проценка на ризик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1828800"/>
          <a:ext cx="6629401" cy="18542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1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mk-MK" dirty="0" smtClean="0"/>
                        <a:t>Ризик фактор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 smtClean="0"/>
                        <a:t>ДА/НЕ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 smtClean="0"/>
                        <a:t>Поени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k-MK" sz="1600" b="1" dirty="0" smtClean="0"/>
                        <a:t>Покачено</a:t>
                      </a:r>
                      <a:r>
                        <a:rPr lang="mk-MK" sz="1600" b="1" baseline="0" dirty="0" smtClean="0"/>
                        <a:t> ниво на </a:t>
                      </a:r>
                      <a:r>
                        <a:rPr lang="it-IT" sz="1600" b="1" baseline="0" dirty="0" smtClean="0"/>
                        <a:t>LDH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b="1" dirty="0" smtClean="0">
                          <a:solidFill>
                            <a:srgbClr val="C00000"/>
                          </a:solidFill>
                        </a:rPr>
                        <a:t>ДА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III </a:t>
                      </a:r>
                      <a:r>
                        <a:rPr lang="mk-MK" sz="1600" b="1" dirty="0" smtClean="0"/>
                        <a:t>и </a:t>
                      </a:r>
                      <a:r>
                        <a:rPr lang="it-IT" sz="1600" b="1" dirty="0" smtClean="0"/>
                        <a:t>IV </a:t>
                      </a:r>
                      <a:r>
                        <a:rPr lang="mk-MK" sz="1600" b="1" dirty="0" smtClean="0"/>
                        <a:t>стадиум</a:t>
                      </a:r>
                      <a:r>
                        <a:rPr lang="mk-MK" sz="1600" b="1" baseline="0" dirty="0" smtClean="0"/>
                        <a:t> на болеста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b="1" dirty="0" smtClean="0">
                          <a:solidFill>
                            <a:srgbClr val="C00000"/>
                          </a:solidFill>
                        </a:rPr>
                        <a:t>ДА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k-MK" sz="1600" b="1" dirty="0" smtClean="0"/>
                        <a:t>Перформанс статус 2-4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 smtClean="0"/>
                        <a:t>НЕ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mk-MK" b="1" dirty="0" smtClean="0">
                          <a:solidFill>
                            <a:srgbClr val="C00000"/>
                          </a:solidFill>
                        </a:rPr>
                        <a:t>Вкупно поени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: 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1066800"/>
            <a:ext cx="1120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International Prognostic Index </a:t>
            </a:r>
            <a:r>
              <a:rPr lang="mk-MK" sz="2000" b="1" dirty="0" smtClean="0">
                <a:solidFill>
                  <a:srgbClr val="C00000"/>
                </a:solidFill>
              </a:rPr>
              <a:t> (</a:t>
            </a:r>
            <a:r>
              <a:rPr lang="it-IT" sz="2000" b="1" dirty="0" smtClean="0">
                <a:solidFill>
                  <a:srgbClr val="C00000"/>
                </a:solidFill>
              </a:rPr>
              <a:t>IPI</a:t>
            </a:r>
            <a:r>
              <a:rPr lang="en-US" sz="2000" b="1" dirty="0" smtClean="0">
                <a:solidFill>
                  <a:srgbClr val="C00000"/>
                </a:solidFill>
              </a:rPr>
              <a:t>) score, </a:t>
            </a:r>
            <a:r>
              <a:rPr lang="mk-MK" sz="2000" b="1" dirty="0" smtClean="0">
                <a:solidFill>
                  <a:srgbClr val="C00000"/>
                </a:solidFill>
              </a:rPr>
              <a:t>адаптиран на возраста, за пациенти </a:t>
            </a:r>
            <a:r>
              <a:rPr lang="en-US" sz="2000" b="1" dirty="0" smtClean="0">
                <a:solidFill>
                  <a:srgbClr val="C00000"/>
                </a:solidFill>
              </a:rPr>
              <a:t>&gt; 60 </a:t>
            </a:r>
            <a:r>
              <a:rPr lang="mk-MK" sz="2000" b="1" dirty="0" smtClean="0">
                <a:solidFill>
                  <a:srgbClr val="C00000"/>
                </a:solidFill>
              </a:rPr>
              <a:t>год. 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4191000"/>
          <a:ext cx="7467600" cy="1854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Ризик категории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dirty="0" smtClean="0"/>
                        <a:t>Поени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dirty="0" smtClean="0"/>
                        <a:t>3-годишно</a:t>
                      </a:r>
                      <a:r>
                        <a:rPr lang="mk-MK" sz="1600" baseline="0" dirty="0" smtClean="0"/>
                        <a:t> очекувано преживување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k-MK" sz="1600" b="1" dirty="0" smtClean="0"/>
                        <a:t>Низок ризик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dirty="0" smtClean="0"/>
                        <a:t>98%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k-MK" sz="1600" b="1" dirty="0" smtClean="0"/>
                        <a:t>Ниско-умерен</a:t>
                      </a:r>
                      <a:r>
                        <a:rPr lang="mk-MK" sz="1600" b="1" baseline="0" dirty="0" smtClean="0"/>
                        <a:t> ризик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dirty="0" smtClean="0"/>
                        <a:t>92%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k-MK" sz="1600" b="1" dirty="0" smtClean="0">
                          <a:solidFill>
                            <a:srgbClr val="C00000"/>
                          </a:solidFill>
                        </a:rPr>
                        <a:t>Високо-умерен ризик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b="1" dirty="0" smtClean="0">
                          <a:solidFill>
                            <a:srgbClr val="C00000"/>
                          </a:solidFill>
                        </a:rPr>
                        <a:t>75%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k-MK" sz="1600" b="1" dirty="0" smtClean="0"/>
                        <a:t>Висок ризик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dirty="0" smtClean="0"/>
                        <a:t>75%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09600" y="5257800"/>
            <a:ext cx="8077200" cy="533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2336" y="152400"/>
            <a:ext cx="1292464" cy="12558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C00000"/>
                </a:solidFill>
              </a:rPr>
              <a:t>Третман</a:t>
            </a:r>
            <a:r>
              <a:rPr lang="en-US" sz="2800" b="1" dirty="0" smtClean="0">
                <a:solidFill>
                  <a:srgbClr val="C00000"/>
                </a:solidFill>
                <a:latin typeface="Trebuchet MS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38200"/>
            <a:ext cx="11201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b="1" dirty="0" smtClean="0">
                <a:solidFill>
                  <a:srgbClr val="C00000"/>
                </a:solidFill>
              </a:rPr>
              <a:t>01.03.2021 – Започната имуно-хемотерапија по </a:t>
            </a:r>
            <a:r>
              <a:rPr lang="it-IT" sz="2000" b="1" dirty="0" smtClean="0">
                <a:solidFill>
                  <a:srgbClr val="C00000"/>
                </a:solidFill>
              </a:rPr>
              <a:t>R</a:t>
            </a:r>
            <a:r>
              <a:rPr lang="en-US" sz="2000" b="1" dirty="0" smtClean="0">
                <a:solidFill>
                  <a:srgbClr val="C00000"/>
                </a:solidFill>
              </a:rPr>
              <a:t>-CHOP </a:t>
            </a:r>
            <a:r>
              <a:rPr lang="mk-MK" sz="2000" b="1" dirty="0" smtClean="0">
                <a:solidFill>
                  <a:srgbClr val="C00000"/>
                </a:solidFill>
              </a:rPr>
              <a:t>протокол.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mk-MK" sz="2000" dirty="0" smtClean="0"/>
              <a:t>Планирани 6 циклуса </a:t>
            </a:r>
            <a:r>
              <a:rPr lang="it-IT" sz="2000" dirty="0" smtClean="0"/>
              <a:t>R</a:t>
            </a:r>
            <a:r>
              <a:rPr lang="en-US" sz="2000" dirty="0" smtClean="0"/>
              <a:t>-CHOP </a:t>
            </a:r>
            <a:r>
              <a:rPr lang="mk-MK" sz="2000" dirty="0" smtClean="0"/>
              <a:t>+ 2 </a:t>
            </a:r>
            <a:r>
              <a:rPr lang="it-IT" sz="2000" dirty="0" smtClean="0"/>
              <a:t>R </a:t>
            </a:r>
            <a:r>
              <a:rPr lang="mk-MK" sz="2000" dirty="0" smtClean="0"/>
              <a:t>на 21-дневен циклус. </a:t>
            </a:r>
            <a:endParaRPr lang="en-US" sz="2000" dirty="0" smtClean="0"/>
          </a:p>
          <a:p>
            <a:pPr marL="342900" indent="-342900"/>
            <a:endParaRPr lang="en-US" dirty="0" smtClean="0">
              <a:latin typeface="Trebuchet MS" pitchFamily="34" charset="0"/>
            </a:endParaRPr>
          </a:p>
          <a:p>
            <a:pPr marL="342900" indent="-342900"/>
            <a:endParaRPr lang="en-US" dirty="0" smtClean="0">
              <a:latin typeface="Trebuchet MS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312319"/>
              </p:ext>
            </p:extLst>
          </p:nvPr>
        </p:nvGraphicFramePr>
        <p:xfrm>
          <a:off x="381000" y="1676400"/>
          <a:ext cx="11353800" cy="36372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5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2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92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18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k-MK" sz="1600" dirty="0" smtClean="0"/>
                        <a:t>Лек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dirty="0" smtClean="0"/>
                        <a:t>Ден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dirty="0" smtClean="0"/>
                        <a:t>Механизам</a:t>
                      </a:r>
                      <a:r>
                        <a:rPr lang="mk-MK" sz="1600" baseline="0" dirty="0" smtClean="0"/>
                        <a:t> на дејство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dirty="0" smtClean="0"/>
                        <a:t>Начин на апликација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dirty="0" smtClean="0"/>
                        <a:t>Доза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dirty="0" smtClean="0"/>
                        <a:t>Циклуси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Rituximab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b="1" i="1" dirty="0" smtClean="0"/>
                        <a:t>1</a:t>
                      </a: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Anti-CD20 </a:t>
                      </a:r>
                      <a:r>
                        <a:rPr lang="mk-MK" sz="1600" dirty="0" smtClean="0"/>
                        <a:t>моноклонално А</a:t>
                      </a:r>
                      <a:r>
                        <a:rPr lang="it-IT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интравенски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375 </a:t>
                      </a:r>
                      <a:r>
                        <a:rPr lang="it-IT" sz="1600" dirty="0" smtClean="0"/>
                        <a:t>mg</a:t>
                      </a:r>
                      <a:r>
                        <a:rPr lang="en-US" sz="1600" dirty="0" smtClean="0"/>
                        <a:t>/m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C1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Rituximab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600" b="1" i="1" dirty="0" smtClean="0"/>
                        <a:t>1</a:t>
                      </a:r>
                      <a:endParaRPr lang="en-US" sz="1600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Anti-CD20 </a:t>
                      </a:r>
                      <a:r>
                        <a:rPr lang="mk-MK" sz="1600" dirty="0" smtClean="0"/>
                        <a:t>моноклонално А</a:t>
                      </a:r>
                      <a:r>
                        <a:rPr lang="it-IT" sz="1600" dirty="0" smtClean="0"/>
                        <a:t>b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поткожна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1400</a:t>
                      </a:r>
                      <a:r>
                        <a:rPr lang="it-IT" sz="1600" dirty="0" smtClean="0"/>
                        <a:t>mg</a:t>
                      </a:r>
                      <a:r>
                        <a:rPr lang="it-IT" sz="1600" baseline="0" dirty="0" smtClean="0"/>
                        <a:t> s.c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C2 </a:t>
                      </a:r>
                      <a:r>
                        <a:rPr lang="en-US" sz="1600" dirty="0" smtClean="0"/>
                        <a:t>–</a:t>
                      </a:r>
                      <a:r>
                        <a:rPr lang="en-US" sz="1600" baseline="0" dirty="0" smtClean="0"/>
                        <a:t> C8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Cyclophosphamid</a:t>
                      </a:r>
                      <a:endParaRPr lang="en-US" sz="1600" b="1" dirty="0" smtClean="0"/>
                    </a:p>
                    <a:p>
                      <a:r>
                        <a:rPr lang="en-US" sz="1600" b="1" i="1" dirty="0" smtClean="0"/>
                        <a:t>(</a:t>
                      </a:r>
                      <a:r>
                        <a:rPr lang="en-US" sz="1600" b="1" i="1" dirty="0" err="1" smtClean="0"/>
                        <a:t>Endoxan</a:t>
                      </a:r>
                      <a:r>
                        <a:rPr lang="en-US" sz="1600" b="1" i="1" dirty="0" smtClean="0"/>
                        <a:t>)</a:t>
                      </a: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b="1" i="1" dirty="0" smtClean="0"/>
                        <a:t>1</a:t>
                      </a: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Алкилирачки</a:t>
                      </a:r>
                      <a:r>
                        <a:rPr lang="mk-MK" sz="1600" baseline="0" dirty="0" smtClean="0"/>
                        <a:t> хемиотерапевтик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интравенски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750 </a:t>
                      </a:r>
                      <a:r>
                        <a:rPr lang="it-IT" sz="1600" dirty="0" smtClean="0"/>
                        <a:t>mg</a:t>
                      </a:r>
                      <a:r>
                        <a:rPr lang="en-US" sz="1600" dirty="0" smtClean="0"/>
                        <a:t>/m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С1-</a:t>
                      </a:r>
                      <a:r>
                        <a:rPr lang="mk-MK" sz="1600" baseline="0" dirty="0" smtClean="0"/>
                        <a:t> С6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Doxorybicin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b="1" dirty="0" smtClean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Антрациклин</a:t>
                      </a:r>
                      <a:r>
                        <a:rPr lang="mk-MK" sz="1600" baseline="0" dirty="0" smtClean="0"/>
                        <a:t> – топоизмоераза 2 инхибитор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интравенски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600" dirty="0" smtClean="0"/>
                        <a:t>50 </a:t>
                      </a:r>
                      <a:r>
                        <a:rPr lang="it-IT" sz="1600" dirty="0" smtClean="0"/>
                        <a:t>mg</a:t>
                      </a:r>
                      <a:r>
                        <a:rPr lang="en-US" sz="1600" dirty="0" smtClean="0"/>
                        <a:t>/m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600" dirty="0" smtClean="0"/>
                        <a:t>С1-</a:t>
                      </a:r>
                      <a:r>
                        <a:rPr lang="mk-MK" sz="1600" baseline="0" dirty="0" smtClean="0"/>
                        <a:t> С6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Vincristine </a:t>
                      </a:r>
                      <a:br>
                        <a:rPr lang="de-DE" sz="1600" b="1" dirty="0" smtClean="0"/>
                      </a:br>
                      <a:r>
                        <a:rPr lang="de-DE" sz="1600" b="1" dirty="0" smtClean="0"/>
                        <a:t>(</a:t>
                      </a:r>
                      <a:r>
                        <a:rPr lang="de-DE" sz="1600" b="1" i="1" dirty="0" smtClean="0"/>
                        <a:t>Oncovin)</a:t>
                      </a: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b="1" i="1" dirty="0" smtClean="0"/>
                        <a:t>1</a:t>
                      </a: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Vinka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mk-MK" sz="1600" baseline="0" dirty="0" smtClean="0"/>
                        <a:t>алкалоиди – блокира синтеза на микротубули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интравенски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600" dirty="0" smtClean="0"/>
                        <a:t>1,4 </a:t>
                      </a:r>
                      <a:r>
                        <a:rPr lang="it-IT" sz="1600" dirty="0" smtClean="0"/>
                        <a:t>mg</a:t>
                      </a:r>
                      <a:r>
                        <a:rPr lang="en-US" sz="1600" dirty="0" smtClean="0"/>
                        <a:t>/m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mk-MK" sz="1600" baseline="30000" dirty="0" smtClean="0"/>
                        <a:t> </a:t>
                      </a:r>
                      <a:endParaRPr lang="en-US" sz="1600" dirty="0" smtClean="0"/>
                    </a:p>
                    <a:p>
                      <a:r>
                        <a:rPr lang="mk-MK" sz="1600" dirty="0" smtClean="0"/>
                        <a:t>(</a:t>
                      </a:r>
                      <a:r>
                        <a:rPr lang="it-IT" sz="1600" dirty="0" smtClean="0"/>
                        <a:t>max</a:t>
                      </a:r>
                      <a:r>
                        <a:rPr lang="it-IT" sz="1600" baseline="0" dirty="0" smtClean="0"/>
                        <a:t> 2 mg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600" dirty="0" smtClean="0"/>
                        <a:t>С1-</a:t>
                      </a:r>
                      <a:r>
                        <a:rPr lang="mk-MK" sz="1600" baseline="0" dirty="0" smtClean="0"/>
                        <a:t> С6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Prednisolone</a:t>
                      </a:r>
                      <a:endParaRPr lang="en-US" sz="1600" b="1" dirty="0" smtClean="0"/>
                    </a:p>
                    <a:p>
                      <a:r>
                        <a:rPr lang="en-US" sz="1600" b="1" i="1" dirty="0" smtClean="0"/>
                        <a:t>(</a:t>
                      </a:r>
                      <a:r>
                        <a:rPr lang="en-US" sz="1600" b="1" i="1" dirty="0" err="1" smtClean="0"/>
                        <a:t>Decortin</a:t>
                      </a:r>
                      <a:r>
                        <a:rPr lang="en-US" sz="1600" b="1" i="1" dirty="0" smtClean="0"/>
                        <a:t>)</a:t>
                      </a: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b="1" i="1" dirty="0" smtClean="0"/>
                        <a:t>1-5</a:t>
                      </a: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Имуносупресија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Per</a:t>
                      </a:r>
                      <a:r>
                        <a:rPr lang="it-IT" sz="1600" baseline="0" dirty="0" smtClean="0"/>
                        <a:t> 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100mg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600" dirty="0" smtClean="0"/>
                        <a:t>С1-</a:t>
                      </a:r>
                      <a:r>
                        <a:rPr lang="mk-MK" sz="1600" baseline="0" dirty="0" smtClean="0"/>
                        <a:t> С6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5867400"/>
            <a:ext cx="11201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b="1" dirty="0" smtClean="0">
                <a:solidFill>
                  <a:srgbClr val="C00000"/>
                </a:solidFill>
              </a:rPr>
              <a:t>2</a:t>
            </a:r>
            <a:r>
              <a:rPr lang="en-US" sz="2000" b="1" dirty="0" smtClean="0">
                <a:solidFill>
                  <a:srgbClr val="C00000"/>
                </a:solidFill>
              </a:rPr>
              <a:t>6</a:t>
            </a:r>
            <a:r>
              <a:rPr lang="mk-MK" sz="2000" b="1" dirty="0" smtClean="0">
                <a:solidFill>
                  <a:srgbClr val="C00000"/>
                </a:solidFill>
              </a:rPr>
              <a:t>.0</a:t>
            </a:r>
            <a:r>
              <a:rPr lang="en-US" sz="2000" b="1" dirty="0" smtClean="0">
                <a:solidFill>
                  <a:srgbClr val="C00000"/>
                </a:solidFill>
              </a:rPr>
              <a:t>7</a:t>
            </a:r>
            <a:r>
              <a:rPr lang="mk-MK" sz="2000" b="1" dirty="0" smtClean="0">
                <a:solidFill>
                  <a:srgbClr val="C00000"/>
                </a:solidFill>
              </a:rPr>
              <a:t>.2021 – Аплициран последниот циклус терапија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mk-MK" sz="2000" dirty="0" smtClean="0"/>
              <a:t>Не беа нотирани посериозни несакани ефекти од терапија</a:t>
            </a:r>
            <a:endParaRPr lang="en-US" sz="2000" dirty="0" smtClean="0"/>
          </a:p>
          <a:p>
            <a:pPr marL="342900" indent="-342900"/>
            <a:endParaRPr lang="en-US" dirty="0" smtClean="0">
              <a:latin typeface="Trebuchet MS" pitchFamily="34" charset="0"/>
            </a:endParaRPr>
          </a:p>
          <a:p>
            <a:pPr marL="342900" indent="-342900"/>
            <a:endParaRPr lang="en-US" dirty="0" smtClean="0">
              <a:latin typeface="Trebuchet MS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1800" y="204944"/>
            <a:ext cx="1292464" cy="1255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1196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C00000"/>
                </a:solidFill>
              </a:rPr>
              <a:t>Следење на терапија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76400"/>
            <a:ext cx="11201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b="1" dirty="0" smtClean="0">
                <a:solidFill>
                  <a:srgbClr val="C00000"/>
                </a:solidFill>
              </a:rPr>
              <a:t>17.08.2021 – Преглед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mk-MK" sz="2000" dirty="0" smtClean="0"/>
              <a:t>Субјективно добра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mk-MK" sz="2000" dirty="0" smtClean="0"/>
              <a:t>Нема палпабилна лимфаденопатија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mk-MK" sz="2000" dirty="0" smtClean="0"/>
              <a:t>Лабораториски анализи</a:t>
            </a:r>
            <a:r>
              <a:rPr lang="en-US" sz="2000" dirty="0" smtClean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700" i="1" dirty="0" smtClean="0"/>
              <a:t>ESR 2/-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mk-MK" sz="1700" i="1" dirty="0" smtClean="0"/>
              <a:t>Хемограм</a:t>
            </a:r>
            <a:r>
              <a:rPr lang="en-US" sz="1700" i="1" dirty="0" smtClean="0"/>
              <a:t>: </a:t>
            </a:r>
            <a:r>
              <a:rPr lang="en-US" sz="1700" i="1" dirty="0" err="1" smtClean="0"/>
              <a:t>Hb</a:t>
            </a:r>
            <a:r>
              <a:rPr lang="en-US" sz="1700" i="1" dirty="0" smtClean="0"/>
              <a:t> 147 g/L; Le 5,5 x 10</a:t>
            </a:r>
            <a:r>
              <a:rPr lang="en-US" sz="1700" i="1" baseline="30000" dirty="0" smtClean="0"/>
              <a:t>9</a:t>
            </a:r>
            <a:r>
              <a:rPr lang="en-US" sz="1700" i="1" dirty="0" smtClean="0"/>
              <a:t>/L; </a:t>
            </a:r>
            <a:r>
              <a:rPr lang="en-US" sz="1700" i="1" dirty="0" err="1" smtClean="0"/>
              <a:t>Tr</a:t>
            </a:r>
            <a:r>
              <a:rPr lang="en-US" sz="1700" i="1" dirty="0" smtClean="0"/>
              <a:t> 186 x 10</a:t>
            </a:r>
            <a:r>
              <a:rPr lang="en-US" sz="1700" i="1" baseline="30000" dirty="0" smtClean="0"/>
              <a:t>9</a:t>
            </a:r>
            <a:r>
              <a:rPr lang="en-US" sz="1700" i="1" dirty="0" smtClean="0"/>
              <a:t>/L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700" i="1" dirty="0" smtClean="0"/>
              <a:t>LDH 236 U/L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mk-MK" sz="1700" i="1" dirty="0" smtClean="0">
                <a:solidFill>
                  <a:srgbClr val="C00000"/>
                </a:solidFill>
              </a:rPr>
              <a:t>Намалено ниво на </a:t>
            </a:r>
            <a:r>
              <a:rPr lang="it-IT" sz="1700" i="1" dirty="0" smtClean="0">
                <a:solidFill>
                  <a:srgbClr val="C00000"/>
                </a:solidFill>
              </a:rPr>
              <a:t>IgG </a:t>
            </a:r>
            <a:r>
              <a:rPr lang="en-US" sz="1700" i="1" dirty="0" smtClean="0">
                <a:solidFill>
                  <a:srgbClr val="C00000"/>
                </a:solidFill>
              </a:rPr>
              <a:t>(6,5 g/L)</a:t>
            </a:r>
          </a:p>
          <a:p>
            <a:pPr marL="342900" indent="-342900"/>
            <a:endParaRPr lang="en-US" dirty="0" smtClean="0">
              <a:latin typeface="Trebuchet MS" pitchFamily="34" charset="0"/>
            </a:endParaRPr>
          </a:p>
          <a:p>
            <a:pPr marL="342900" indent="-342900"/>
            <a:endParaRPr lang="en-US" dirty="0" smtClean="0"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685800"/>
            <a:ext cx="5943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31</a:t>
            </a:r>
            <a:r>
              <a:rPr lang="mk-MK" sz="2000" b="1" dirty="0" smtClean="0">
                <a:solidFill>
                  <a:srgbClr val="C00000"/>
                </a:solidFill>
              </a:rPr>
              <a:t>.08.2021 – Контролен </a:t>
            </a:r>
            <a:r>
              <a:rPr lang="it-IT" sz="2000" b="1" dirty="0" smtClean="0">
                <a:solidFill>
                  <a:srgbClr val="C00000"/>
                </a:solidFill>
              </a:rPr>
              <a:t>PET scan</a:t>
            </a:r>
            <a:r>
              <a:rPr lang="mk-MK" sz="2000" b="1" dirty="0" smtClean="0">
                <a:solidFill>
                  <a:srgbClr val="C00000"/>
                </a:solidFill>
              </a:rPr>
              <a:t> – КОМПЛЕТНА РЕМИСИЈА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mk-MK" sz="2000" b="1" dirty="0" smtClean="0"/>
              <a:t>Комплетно метаболна и морфолошка регресија на туморската маса и масата во панкреас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000" b="1" dirty="0" smtClean="0"/>
              <a:t>Deauville score 2</a:t>
            </a:r>
            <a:endParaRPr lang="mk-MK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mk-MK" dirty="0" smtClean="0"/>
              <a:t>Дифузно зголемена активност на тироидната жлезда (</a:t>
            </a:r>
            <a:r>
              <a:rPr lang="en-US" dirty="0" err="1" smtClean="0"/>
              <a:t>SUVmax</a:t>
            </a:r>
            <a:r>
              <a:rPr lang="en-US" dirty="0" smtClean="0"/>
              <a:t> = 5,6; d=10mm) </a:t>
            </a:r>
            <a:r>
              <a:rPr lang="mk-MK" dirty="0" smtClean="0"/>
              <a:t>со мултипни хипоехогени нодуси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mk-MK" dirty="0" smtClean="0"/>
              <a:t>Сомнение за аденом на лев надбубрег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mk-MK" dirty="0" smtClean="0"/>
              <a:t>Склеротични нискометаболни лезии од мешан тип во </a:t>
            </a:r>
            <a:r>
              <a:rPr lang="it-IT" dirty="0" smtClean="0"/>
              <a:t>os coxae </a:t>
            </a:r>
            <a:r>
              <a:rPr lang="de-DE" dirty="0" smtClean="0"/>
              <a:t>lat. Dextri </a:t>
            </a:r>
            <a:r>
              <a:rPr lang="en-US" dirty="0" smtClean="0"/>
              <a:t>(</a:t>
            </a:r>
            <a:r>
              <a:rPr lang="en-US" dirty="0" err="1" smtClean="0"/>
              <a:t>SUVmax</a:t>
            </a:r>
            <a:r>
              <a:rPr lang="en-US" dirty="0" smtClean="0"/>
              <a:t> = 2,2). </a:t>
            </a:r>
            <a:endParaRPr lang="mk-MK" dirty="0" smtClean="0"/>
          </a:p>
          <a:p>
            <a:pPr marL="342900" indent="-342900"/>
            <a:endParaRPr lang="en-US" dirty="0" smtClean="0">
              <a:latin typeface="Trebuchet MS" pitchFamily="34" charset="0"/>
            </a:endParaRPr>
          </a:p>
          <a:p>
            <a:pPr marL="342900" indent="-342900"/>
            <a:endParaRPr lang="en-US" dirty="0" smtClean="0">
              <a:latin typeface="Trebuchet MS" pitchFamily="34" charset="0"/>
            </a:endParaRPr>
          </a:p>
        </p:txBody>
      </p:sp>
      <p:pic>
        <p:nvPicPr>
          <p:cNvPr id="9" name="Picture 8" descr="девил.jpg"/>
          <p:cNvPicPr>
            <a:picLocks noChangeAspect="1"/>
          </p:cNvPicPr>
          <p:nvPr/>
        </p:nvPicPr>
        <p:blipFill>
          <a:blip r:embed="rId2" cstate="print"/>
          <a:srcRect l="4704"/>
          <a:stretch>
            <a:fillRect/>
          </a:stretch>
        </p:blipFill>
        <p:spPr>
          <a:xfrm>
            <a:off x="5562600" y="4038600"/>
            <a:ext cx="6477000" cy="2286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096000" y="4800600"/>
            <a:ext cx="381000" cy="228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C00000"/>
                </a:solidFill>
              </a:rPr>
              <a:t>Контрола кај пациент во комплетна ремисија?</a:t>
            </a:r>
            <a:endParaRPr lang="en-US" sz="28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10896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mk-MK" sz="2000" b="1" dirty="0" smtClean="0">
                <a:solidFill>
                  <a:srgbClr val="C00000"/>
                </a:solidFill>
              </a:rPr>
              <a:t>Клинички преглед и лабораториски анализи еднаш на 3 месеца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mk-MK" sz="2000" dirty="0" smtClean="0"/>
              <a:t>Отсуство на симптоми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mk-MK" sz="2000" dirty="0" smtClean="0"/>
              <a:t>Уреден физикален наод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mk-MK" sz="2000" dirty="0" smtClean="0"/>
              <a:t>Хемограм и биохемиски анализи во референтни вредности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mk-MK" sz="2000" i="1" dirty="0" smtClean="0"/>
              <a:t>Од 2 години од завршено лекување, контрола еднаш на 6 месеца.</a:t>
            </a:r>
          </a:p>
          <a:p>
            <a:pPr marL="342900" indent="-342900">
              <a:buFont typeface="Arial" pitchFamily="34" charset="0"/>
              <a:buChar char="•"/>
            </a:pPr>
            <a:endParaRPr lang="mk-MK" sz="2000" i="1" dirty="0" smtClean="0"/>
          </a:p>
          <a:p>
            <a:pPr marL="342900" indent="-342900"/>
            <a:r>
              <a:rPr lang="mk-MK" sz="2000" b="1" dirty="0" smtClean="0">
                <a:solidFill>
                  <a:srgbClr val="C00000"/>
                </a:solidFill>
              </a:rPr>
              <a:t>2. Радиодијагностички иследувања ?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mk-MK" sz="2000" i="1" dirty="0" smtClean="0">
                <a:solidFill>
                  <a:srgbClr val="C00000"/>
                </a:solidFill>
              </a:rPr>
              <a:t>Нема клиничка индикација за </a:t>
            </a:r>
            <a:r>
              <a:rPr lang="it-IT" sz="2000" i="1" dirty="0" smtClean="0">
                <a:solidFill>
                  <a:srgbClr val="C00000"/>
                </a:solidFill>
              </a:rPr>
              <a:t>PET scan!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mk-MK" sz="2000" b="1" dirty="0" smtClean="0"/>
              <a:t>Контролен КТ со контраст на врат на + 6 месеца </a:t>
            </a:r>
            <a:r>
              <a:rPr lang="mk-MK" sz="2000" dirty="0" smtClean="0"/>
              <a:t>од завршено лекување на 01.03.2022 – наод во прилог на нодозна струма и хипотироза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mk-MK" sz="2000" b="1" dirty="0" smtClean="0"/>
              <a:t>Контролен КТ на абдомен и карлица </a:t>
            </a:r>
            <a:r>
              <a:rPr lang="mk-MK" sz="2000" dirty="0" smtClean="0"/>
              <a:t>– уреден наод</a:t>
            </a:r>
            <a:endParaRPr lang="en-US" sz="20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mk-MK" dirty="0" smtClean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mk-MK" sz="2000" b="1" i="1" dirty="0" smtClean="0"/>
              <a:t>Влошена функција на тироидна жлезда по завршување на терапија, зголемена доза на </a:t>
            </a:r>
            <a:r>
              <a:rPr lang="it-IT" sz="2000" b="1" i="1" dirty="0" smtClean="0"/>
              <a:t>L</a:t>
            </a:r>
            <a:r>
              <a:rPr lang="en-US" sz="2000" b="1" i="1" dirty="0" smtClean="0"/>
              <a:t>-Thyroxin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mk-MK" sz="2000" b="1" dirty="0" smtClean="0"/>
              <a:t>Ехокардиографија во 09/22 </a:t>
            </a:r>
            <a:r>
              <a:rPr lang="mk-MK" sz="2000" dirty="0" smtClean="0"/>
              <a:t>– уреден наод.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5600" y="152400"/>
            <a:ext cx="1292464" cy="1255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chemeClr val="accent1">
                    <a:lumMod val="75000"/>
                  </a:schemeClr>
                </a:solidFill>
              </a:rPr>
              <a:t>Приказ на случај бр.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mk-MK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mk-MK" sz="2600" b="1" i="1" dirty="0" smtClean="0">
                <a:solidFill>
                  <a:schemeClr val="accent1">
                    <a:lumMod val="75000"/>
                  </a:schemeClr>
                </a:solidFill>
              </a:rPr>
              <a:t>Од анамнезата</a:t>
            </a:r>
            <a:r>
              <a:rPr lang="en-US" sz="2600" b="1" i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sz="2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14400"/>
            <a:ext cx="11811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mk-MK" sz="2200" b="1" i="1" dirty="0" smtClean="0">
                <a:solidFill>
                  <a:schemeClr val="accent1">
                    <a:lumMod val="75000"/>
                  </a:schemeClr>
                </a:solidFill>
              </a:rPr>
              <a:t>Прва посета на Клиника за Хематологија на 0</a:t>
            </a:r>
            <a:r>
              <a:rPr lang="en-US" sz="2200" b="1" i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mk-MK" sz="2200" b="1" i="1" dirty="0" smtClean="0">
                <a:solidFill>
                  <a:schemeClr val="accent1">
                    <a:lumMod val="75000"/>
                  </a:schemeClr>
                </a:solidFill>
              </a:rPr>
              <a:t>.02.2021</a:t>
            </a:r>
            <a:r>
              <a:rPr lang="en-US" sz="2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mk-MK" sz="2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200" b="1" i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ea typeface="SimSun-ExtB" pitchFamily="49" charset="-122"/>
              </a:rPr>
              <a:t> </a:t>
            </a:r>
            <a:r>
              <a:rPr lang="mk-MK" sz="2000" b="1" dirty="0" smtClean="0">
                <a:ea typeface="SimSun-ExtB" pitchFamily="49" charset="-122"/>
              </a:rPr>
              <a:t>Генералии</a:t>
            </a:r>
            <a:r>
              <a:rPr lang="en-US" sz="2000" b="1" dirty="0" smtClean="0">
                <a:ea typeface="SimSun-ExtB" pitchFamily="49" charset="-122"/>
              </a:rPr>
              <a:t>:</a:t>
            </a:r>
            <a:r>
              <a:rPr lang="en-US" sz="2000" dirty="0" smtClean="0">
                <a:ea typeface="SimSun-ExtB" pitchFamily="49" charset="-122"/>
              </a:rPr>
              <a:t> </a:t>
            </a:r>
            <a:r>
              <a:rPr lang="mk-MK" sz="2000" dirty="0" smtClean="0">
                <a:ea typeface="SimSun-ExtB" pitchFamily="49" charset="-122"/>
              </a:rPr>
              <a:t> маж, роден 1957 год (во време на дијагноза 63 год.) од Охрид</a:t>
            </a:r>
            <a:endParaRPr lang="en-US" sz="2000" dirty="0" smtClean="0">
              <a:ea typeface="SimSun-ExtB" pitchFamily="49" charset="-122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ea typeface="SimSun-ExtB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ea typeface="SimSun-ExtB" pitchFamily="49" charset="-122"/>
              </a:rPr>
              <a:t> </a:t>
            </a:r>
            <a:r>
              <a:rPr lang="mk-MK" sz="2000" b="1" dirty="0" smtClean="0">
                <a:ea typeface="SimSun-ExtB" pitchFamily="49" charset="-122"/>
              </a:rPr>
              <a:t>Главни тегоби</a:t>
            </a:r>
            <a:r>
              <a:rPr lang="en-US" sz="2000" b="1" dirty="0" smtClean="0">
                <a:ea typeface="SimSun-ExtB" pitchFamily="49" charset="-122"/>
              </a:rPr>
              <a:t>: </a:t>
            </a:r>
            <a:r>
              <a:rPr lang="mk-MK" sz="2000" b="1" dirty="0" smtClean="0">
                <a:solidFill>
                  <a:schemeClr val="accent1">
                    <a:lumMod val="75000"/>
                  </a:schemeClr>
                </a:solidFill>
                <a:ea typeface="SimSun-ExtB" pitchFamily="49" charset="-122"/>
              </a:rPr>
              <a:t>појава на зголемени лимфни јазли на повеќе места</a:t>
            </a:r>
          </a:p>
          <a:p>
            <a:pPr lvl="1">
              <a:buFont typeface="Arial" pitchFamily="34" charset="0"/>
              <a:buChar char="•"/>
            </a:pPr>
            <a:r>
              <a:rPr lang="mk-MK" sz="2000" b="1" dirty="0" smtClean="0">
                <a:solidFill>
                  <a:schemeClr val="accent1">
                    <a:lumMod val="75000"/>
                  </a:schemeClr>
                </a:solidFill>
                <a:ea typeface="SimSun-ExtB" pitchFamily="49" charset="-122"/>
              </a:rPr>
              <a:t> Покачена телесна температура, ноќно потење, губиток на телесна тежина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ea typeface="SimSun-ExtB" pitchFamily="49" charset="-122"/>
            </a:endParaRPr>
          </a:p>
          <a:p>
            <a:pPr lvl="1">
              <a:buFont typeface="Arial" pitchFamily="34" charset="0"/>
              <a:buChar char="•"/>
            </a:pPr>
            <a:r>
              <a:rPr lang="mk-MK" sz="2000" b="1" dirty="0" smtClean="0">
                <a:solidFill>
                  <a:schemeClr val="accent1">
                    <a:lumMod val="75000"/>
                  </a:schemeClr>
                </a:solidFill>
                <a:ea typeface="SimSun-ExtB" pitchFamily="49" charset="-122"/>
              </a:rPr>
              <a:t> Отежнато дишење, сува кашлица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ea typeface="SimSun-ExtB" pitchFamily="49" charset="-122"/>
            </a:endParaRPr>
          </a:p>
          <a:p>
            <a:endParaRPr lang="en-US" sz="2000" dirty="0" smtClean="0">
              <a:ea typeface="SimSun-ExtB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ea typeface="SimSun-ExtB" pitchFamily="49" charset="-122"/>
              </a:rPr>
              <a:t> </a:t>
            </a:r>
            <a:r>
              <a:rPr lang="mk-MK" sz="2000" b="1" dirty="0" smtClean="0">
                <a:ea typeface="SimSun-ExtB" pitchFamily="49" charset="-122"/>
              </a:rPr>
              <a:t>Сегашна болест</a:t>
            </a:r>
            <a:r>
              <a:rPr lang="en-US" sz="2000" b="1" dirty="0" smtClean="0">
                <a:ea typeface="SimSun-ExtB" pitchFamily="49" charset="-122"/>
              </a:rPr>
              <a:t>: </a:t>
            </a:r>
            <a:r>
              <a:rPr lang="mk-MK" sz="2000" dirty="0" smtClean="0">
                <a:ea typeface="SimSun-ExtB" pitchFamily="49" charset="-122"/>
              </a:rPr>
              <a:t>Симптомите започнале пред повеќе од половина година со </a:t>
            </a:r>
            <a:r>
              <a:rPr lang="mk-MK" sz="2000" b="1" dirty="0" smtClean="0">
                <a:ea typeface="SimSun-ExtB" pitchFamily="49" charset="-122"/>
              </a:rPr>
              <a:t>појава на зголемени лимфни јазли во вратот, кои ги поврзал со претходна респираторна инфекција</a:t>
            </a:r>
            <a:r>
              <a:rPr lang="mk-MK" sz="2000" dirty="0" smtClean="0">
                <a:ea typeface="SimSun-ExtB" pitchFamily="49" charset="-122"/>
              </a:rPr>
              <a:t>. Со тек на време, почнале да се зголемуваат и да се појавуваат нови лимфни јазли во другите регии. </a:t>
            </a:r>
          </a:p>
          <a:p>
            <a:pPr lvl="1">
              <a:buFont typeface="Arial" pitchFamily="34" charset="0"/>
              <a:buChar char="•"/>
            </a:pPr>
            <a:r>
              <a:rPr lang="mk-MK" sz="2000" dirty="0" smtClean="0">
                <a:ea typeface="SimSun-ExtB" pitchFamily="49" charset="-122"/>
              </a:rPr>
              <a:t> </a:t>
            </a:r>
            <a:r>
              <a:rPr lang="mk-MK" sz="2000" b="1" dirty="0" smtClean="0">
                <a:ea typeface="SimSun-ExtB" pitchFamily="49" charset="-122"/>
              </a:rPr>
              <a:t>Повремена покачена телесна температура </a:t>
            </a:r>
            <a:r>
              <a:rPr lang="mk-MK" sz="2000" dirty="0" smtClean="0">
                <a:ea typeface="SimSun-ExtB" pitchFamily="49" charset="-122"/>
              </a:rPr>
              <a:t>во тек на неколку дена, неколку епизоди, придружена со </a:t>
            </a:r>
            <a:r>
              <a:rPr lang="mk-MK" sz="2000" b="1" dirty="0" smtClean="0">
                <a:ea typeface="SimSun-ExtB" pitchFamily="49" charset="-122"/>
              </a:rPr>
              <a:t>интензивно ноќно потење</a:t>
            </a:r>
            <a:r>
              <a:rPr lang="mk-MK" sz="2000" dirty="0" smtClean="0">
                <a:ea typeface="SimSun-ExtB" pitchFamily="49" charset="-122"/>
              </a:rPr>
              <a:t>. </a:t>
            </a:r>
          </a:p>
          <a:p>
            <a:pPr lvl="1">
              <a:buFont typeface="Arial" pitchFamily="34" charset="0"/>
              <a:buChar char="•"/>
            </a:pPr>
            <a:r>
              <a:rPr lang="mk-MK" sz="2000" dirty="0" smtClean="0">
                <a:ea typeface="SimSun-ExtB" pitchFamily="49" charset="-122"/>
              </a:rPr>
              <a:t> </a:t>
            </a:r>
            <a:r>
              <a:rPr lang="mk-MK" sz="2000" b="1" dirty="0" smtClean="0">
                <a:ea typeface="SimSun-ExtB" pitchFamily="49" charset="-122"/>
              </a:rPr>
              <a:t>Ослабнал 15 килограми во изминатите 6 месеца.</a:t>
            </a:r>
          </a:p>
          <a:p>
            <a:pPr lvl="1">
              <a:buFont typeface="Arial" pitchFamily="34" charset="0"/>
              <a:buChar char="•"/>
            </a:pPr>
            <a:r>
              <a:rPr lang="mk-MK" sz="2000" b="1" dirty="0" smtClean="0">
                <a:ea typeface="SimSun-ExtB" pitchFamily="49" charset="-122"/>
              </a:rPr>
              <a:t> Пролонгирана сува кашлица</a:t>
            </a:r>
          </a:p>
          <a:p>
            <a:pPr lvl="1">
              <a:buFont typeface="Arial" pitchFamily="34" charset="0"/>
              <a:buChar char="•"/>
            </a:pPr>
            <a:r>
              <a:rPr lang="mk-MK" sz="2000" i="1" dirty="0" smtClean="0">
                <a:ea typeface="SimSun-ExtB" pitchFamily="49" charset="-122"/>
              </a:rPr>
              <a:t>Заради пандемијата со </a:t>
            </a:r>
            <a:r>
              <a:rPr lang="it-IT" sz="2000" i="1" dirty="0" smtClean="0">
                <a:ea typeface="SimSun-ExtB" pitchFamily="49" charset="-122"/>
              </a:rPr>
              <a:t>COVID</a:t>
            </a:r>
            <a:r>
              <a:rPr lang="en-US" sz="2000" i="1" dirty="0" smtClean="0">
                <a:ea typeface="SimSun-ExtB" pitchFamily="49" charset="-122"/>
              </a:rPr>
              <a:t>-19, </a:t>
            </a:r>
            <a:r>
              <a:rPr lang="mk-MK" sz="2000" i="1" dirty="0" smtClean="0">
                <a:ea typeface="SimSun-ExtB" pitchFamily="49" charset="-122"/>
              </a:rPr>
              <a:t>ја одлагал посетата на лекар. </a:t>
            </a:r>
          </a:p>
          <a:p>
            <a:pPr lvl="1">
              <a:buFont typeface="Arial" pitchFamily="34" charset="0"/>
              <a:buChar char="•"/>
            </a:pPr>
            <a:r>
              <a:rPr lang="mk-MK" sz="2000" i="1" dirty="0" smtClean="0">
                <a:ea typeface="SimSun-ExtB" pitchFamily="49" charset="-122"/>
              </a:rPr>
              <a:t> </a:t>
            </a:r>
            <a:r>
              <a:rPr lang="mk-MK" sz="2000" dirty="0" smtClean="0">
                <a:ea typeface="SimSun-ExtB" pitchFamily="49" charset="-122"/>
              </a:rPr>
              <a:t>Првпат се јавил на матичен лекар 3 дена пред прием заради влошување на општата состојба со отежнато дишење, од каде е препратен на Клиника за Хематологија</a:t>
            </a:r>
            <a:endParaRPr lang="en-US" sz="2000" i="1" dirty="0" smtClean="0">
              <a:ea typeface="SimSun-ExtB" pitchFamily="49" charset="-122"/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ea typeface="SimSun-ExtB" pitchFamily="49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2500" y="76200"/>
            <a:ext cx="1292464" cy="1255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chemeClr val="accent1">
                    <a:lumMod val="75000"/>
                  </a:schemeClr>
                </a:solidFill>
              </a:rPr>
              <a:t>Приказ на случај бр.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mk-MK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mk-MK" sz="2600" b="1" i="1" dirty="0" smtClean="0">
                <a:solidFill>
                  <a:schemeClr val="accent1">
                    <a:lumMod val="75000"/>
                  </a:schemeClr>
                </a:solidFill>
              </a:rPr>
              <a:t>Од анамнезата</a:t>
            </a:r>
            <a:r>
              <a:rPr lang="en-US" sz="2600" b="1" i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sz="2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95400"/>
            <a:ext cx="11430000" cy="436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mk-MK" sz="2200" b="1" i="1" dirty="0" smtClean="0">
                <a:solidFill>
                  <a:schemeClr val="accent1">
                    <a:lumMod val="75000"/>
                  </a:schemeClr>
                </a:solidFill>
              </a:rPr>
              <a:t>Прва посета на Клиника за Хематологија на 0</a:t>
            </a:r>
            <a:r>
              <a:rPr lang="en-US" sz="2200" b="1" i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mk-MK" sz="2200" b="1" i="1" dirty="0" smtClean="0">
                <a:solidFill>
                  <a:schemeClr val="accent1">
                    <a:lumMod val="75000"/>
                  </a:schemeClr>
                </a:solidFill>
              </a:rPr>
              <a:t>.02.2021</a:t>
            </a:r>
            <a:r>
              <a:rPr lang="en-US" sz="2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mk-MK" sz="2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200" b="1" i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mk-MK" sz="2000" b="1" dirty="0" smtClean="0">
                <a:ea typeface="SimSun-ExtB" pitchFamily="49" charset="-122"/>
              </a:rPr>
              <a:t>Минати заболувања</a:t>
            </a:r>
            <a:r>
              <a:rPr lang="en-US" sz="2000" b="1" dirty="0" smtClean="0">
                <a:ea typeface="SimSun-ExtB" pitchFamily="49" charset="-122"/>
              </a:rPr>
              <a:t>: </a:t>
            </a:r>
            <a:r>
              <a:rPr lang="mk-MK" sz="2000" dirty="0" smtClean="0">
                <a:ea typeface="SimSun-ExtB" pitchFamily="49" charset="-122"/>
              </a:rPr>
              <a:t> Негира болести од интерес</a:t>
            </a:r>
            <a:endParaRPr lang="en-US" sz="2000" b="1" baseline="30000" dirty="0" smtClean="0">
              <a:ea typeface="SimSun-ExtB" pitchFamily="49" charset="-122"/>
            </a:endParaRPr>
          </a:p>
          <a:p>
            <a:pPr>
              <a:buFont typeface="Arial" pitchFamily="34" charset="0"/>
              <a:buChar char="•"/>
            </a:pPr>
            <a:endParaRPr lang="en-US" sz="2000" baseline="30000" dirty="0" smtClean="0">
              <a:ea typeface="SimSun-ExtB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ea typeface="SimSun-ExtB" pitchFamily="49" charset="-122"/>
              </a:rPr>
              <a:t> </a:t>
            </a:r>
            <a:r>
              <a:rPr lang="mk-MK" sz="2000" b="1" dirty="0" smtClean="0">
                <a:ea typeface="SimSun-ExtB" pitchFamily="49" charset="-122"/>
              </a:rPr>
              <a:t>Фамилијарна анамнеза</a:t>
            </a:r>
            <a:r>
              <a:rPr lang="en-US" sz="2000" b="1" dirty="0" smtClean="0">
                <a:ea typeface="SimSun-ExtB" pitchFamily="49" charset="-122"/>
              </a:rPr>
              <a:t>: </a:t>
            </a:r>
            <a:r>
              <a:rPr lang="mk-MK" sz="2000" dirty="0" smtClean="0">
                <a:ea typeface="SimSun-ExtB" pitchFamily="49" charset="-122"/>
              </a:rPr>
              <a:t>Нема болести од интерес</a:t>
            </a:r>
            <a:endParaRPr lang="en-US" sz="2000" dirty="0" smtClean="0">
              <a:ea typeface="SimSun-ExtB" pitchFamily="49" charset="-122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ea typeface="SimSun-ExtB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ea typeface="SimSun-ExtB" pitchFamily="49" charset="-122"/>
              </a:rPr>
              <a:t> </a:t>
            </a:r>
            <a:r>
              <a:rPr lang="mk-MK" sz="2000" b="1" dirty="0" smtClean="0">
                <a:ea typeface="SimSun-ExtB" pitchFamily="49" charset="-122"/>
              </a:rPr>
              <a:t>Фармаколошка анамнеза</a:t>
            </a:r>
            <a:r>
              <a:rPr lang="en-US" sz="2000" b="1" dirty="0" smtClean="0">
                <a:ea typeface="SimSun-ExtB" pitchFamily="49" charset="-122"/>
              </a:rPr>
              <a:t>: </a:t>
            </a:r>
            <a:r>
              <a:rPr lang="mk-MK" sz="2000" dirty="0" smtClean="0">
                <a:ea typeface="SimSun-ExtB" pitchFamily="49" charset="-122"/>
              </a:rPr>
              <a:t>Не зема редовна терапија </a:t>
            </a:r>
          </a:p>
          <a:p>
            <a:pPr>
              <a:buFont typeface="Arial" pitchFamily="34" charset="0"/>
              <a:buChar char="•"/>
            </a:pPr>
            <a:endParaRPr lang="mk-MK" sz="2000" dirty="0" smtClean="0">
              <a:ea typeface="SimSun-ExtB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mk-MK" sz="2000" dirty="0" smtClean="0">
                <a:ea typeface="SimSun-ExtB" pitchFamily="49" charset="-122"/>
              </a:rPr>
              <a:t> </a:t>
            </a:r>
            <a:r>
              <a:rPr lang="mk-MK" sz="2000" b="1" dirty="0" smtClean="0">
                <a:ea typeface="SimSun-ExtB" pitchFamily="49" charset="-122"/>
              </a:rPr>
              <a:t>Лична анамнеза</a:t>
            </a:r>
            <a:r>
              <a:rPr lang="en-US" sz="2000" b="1" dirty="0" smtClean="0">
                <a:ea typeface="SimSun-ExtB" pitchFamily="49" charset="-122"/>
              </a:rPr>
              <a:t>:  </a:t>
            </a:r>
            <a:r>
              <a:rPr lang="mk-MK" sz="2000" dirty="0" smtClean="0">
                <a:ea typeface="SimSun-ExtB" pitchFamily="49" charset="-122"/>
              </a:rPr>
              <a:t>Пензионер, работел канцелариска работа, нема асоцијација со физички или хемиски потенцијални штетни нокси</a:t>
            </a:r>
            <a:r>
              <a:rPr lang="en-US" sz="2000" dirty="0" smtClean="0">
                <a:ea typeface="SimSun-ExtB" pitchFamily="49" charset="-122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ea typeface="SimSun-ExtB" pitchFamily="49" charset="-122"/>
              </a:rPr>
              <a:t> </a:t>
            </a:r>
            <a:r>
              <a:rPr lang="mk-MK" sz="2000" dirty="0" smtClean="0">
                <a:ea typeface="SimSun-ExtB" pitchFamily="49" charset="-122"/>
              </a:rPr>
              <a:t>оженет, татко на две деца</a:t>
            </a:r>
          </a:p>
          <a:p>
            <a:pPr>
              <a:buFont typeface="Arial" pitchFamily="34" charset="0"/>
              <a:buChar char="•"/>
            </a:pPr>
            <a:r>
              <a:rPr lang="mk-MK" sz="2000" b="1" dirty="0" smtClean="0">
                <a:ea typeface="SimSun-ExtB" pitchFamily="49" charset="-122"/>
              </a:rPr>
              <a:t> </a:t>
            </a:r>
            <a:r>
              <a:rPr lang="mk-MK" sz="2000" dirty="0" smtClean="0">
                <a:ea typeface="SimSun-ExtB" pitchFamily="49" charset="-122"/>
              </a:rPr>
              <a:t>долгогодишен пушач ( повеќе од 30 години по 1 кутија дневно)</a:t>
            </a:r>
          </a:p>
          <a:p>
            <a:pPr>
              <a:buFont typeface="Arial" pitchFamily="34" charset="0"/>
              <a:buChar char="•"/>
            </a:pPr>
            <a:r>
              <a:rPr lang="mk-MK" sz="2000" b="1" dirty="0" smtClean="0">
                <a:ea typeface="SimSun-ExtB" pitchFamily="49" charset="-122"/>
              </a:rPr>
              <a:t> </a:t>
            </a:r>
            <a:r>
              <a:rPr lang="mk-MK" sz="2000" dirty="0" smtClean="0">
                <a:ea typeface="SimSun-ExtB" pitchFamily="49" charset="-122"/>
              </a:rPr>
              <a:t>нема познати алергии</a:t>
            </a:r>
            <a:endParaRPr lang="mk-MK" sz="2000" b="1" dirty="0" smtClean="0">
              <a:ea typeface="SimSun-ExtB" pitchFamily="49" charset="-122"/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ea typeface="SimSun-ExtB" pitchFamily="49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0" y="164869"/>
            <a:ext cx="1292464" cy="1255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1074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chemeClr val="accent1">
                    <a:lumMod val="75000"/>
                  </a:schemeClr>
                </a:solidFill>
              </a:rPr>
              <a:t>Физикален преглед при иницијална презентација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38200"/>
            <a:ext cx="9906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b="1" dirty="0" smtClean="0">
                <a:solidFill>
                  <a:schemeClr val="accent1">
                    <a:lumMod val="75000"/>
                  </a:schemeClr>
                </a:solidFill>
              </a:rPr>
              <a:t>Општ статус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mk-MK" sz="2000" dirty="0" smtClean="0"/>
              <a:t> </a:t>
            </a:r>
            <a:r>
              <a:rPr lang="mk-MK" dirty="0" smtClean="0"/>
              <a:t>афебрилен</a:t>
            </a:r>
            <a:r>
              <a:rPr lang="en-US" dirty="0" smtClean="0"/>
              <a:t>, </a:t>
            </a:r>
            <a:r>
              <a:rPr lang="mk-MK" b="1" dirty="0" smtClean="0"/>
              <a:t>тахи-диспноичен, тахикардичен, кахектичен изглед 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mk-MK" b="1" dirty="0" smtClean="0"/>
              <a:t>палпабилни лимфни јазли во сите достапни регии на палпација со големина и до 3</a:t>
            </a:r>
            <a:r>
              <a:rPr lang="it-IT" b="1" dirty="0" smtClean="0"/>
              <a:t>cm</a:t>
            </a:r>
            <a:r>
              <a:rPr lang="mk-MK" b="1" dirty="0" smtClean="0"/>
              <a:t> </a:t>
            </a:r>
            <a:r>
              <a:rPr lang="mk-MK" dirty="0" smtClean="0"/>
              <a:t>(</a:t>
            </a:r>
            <a:r>
              <a:rPr lang="mk-MK" i="1" dirty="0" smtClean="0"/>
              <a:t>гуместа конзистенција, палпаторни безболни, ограничени, потешко подвижни)</a:t>
            </a:r>
            <a:endParaRPr lang="it-IT" b="1" i="1" dirty="0" smtClean="0"/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mk-MK" dirty="0" smtClean="0"/>
              <a:t>остава впечаток на средно тежок болен</a:t>
            </a:r>
          </a:p>
          <a:p>
            <a:pPr>
              <a:buFont typeface="Arial" pitchFamily="34" charset="0"/>
              <a:buChar char="•"/>
            </a:pPr>
            <a:r>
              <a:rPr lang="mk-MK" sz="2000" b="1" dirty="0" smtClean="0">
                <a:solidFill>
                  <a:schemeClr val="accent1">
                    <a:lumMod val="75000"/>
                  </a:schemeClr>
                </a:solidFill>
              </a:rPr>
              <a:t> Торакс и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pulmo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mk-MK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mk-MK" sz="2000" dirty="0" smtClean="0"/>
              <a:t> </a:t>
            </a:r>
            <a:r>
              <a:rPr lang="mk-MK" dirty="0" smtClean="0"/>
              <a:t>везикуларно дишење, </a:t>
            </a:r>
            <a:r>
              <a:rPr lang="mk-MK" b="1" dirty="0" smtClean="0"/>
              <a:t>билатерално ослабено во базални партии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mk-MK" sz="2000" b="1" dirty="0" smtClean="0">
                <a:solidFill>
                  <a:schemeClr val="accent1">
                    <a:lumMod val="75000"/>
                  </a:schemeClr>
                </a:solidFill>
              </a:rPr>
              <a:t>Абдомен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mk-MK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mk-MK" b="1" dirty="0" smtClean="0"/>
              <a:t>палпабилна спленомегалија 3 напречни прста под лев ребрен лак</a:t>
            </a:r>
          </a:p>
          <a:p>
            <a:pPr lvl="1">
              <a:buFont typeface="Arial" pitchFamily="34" charset="0"/>
              <a:buChar char="•"/>
            </a:pPr>
            <a:r>
              <a:rPr lang="mk-MK" b="1" dirty="0" smtClean="0"/>
              <a:t> палпабилна хепатомегалија 2 напречни прста под десен ребрен лак</a:t>
            </a:r>
          </a:p>
          <a:p>
            <a:pPr>
              <a:buFont typeface="Arial" pitchFamily="34" charset="0"/>
              <a:buChar char="•"/>
            </a:pPr>
            <a:r>
              <a:rPr lang="mk-MK" dirty="0" smtClean="0"/>
              <a:t> Останат статус по системи – уреден наод</a:t>
            </a:r>
          </a:p>
          <a:p>
            <a:endParaRPr lang="mk-MK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mk-MK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mk-MK" sz="2000" b="1" dirty="0" smtClean="0">
                <a:solidFill>
                  <a:schemeClr val="accent1">
                    <a:lumMod val="75000"/>
                  </a:schemeClr>
                </a:solidFill>
              </a:rPr>
              <a:t>Перформанс скор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mk-MK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" name="Picture 23" descr="п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3962400"/>
            <a:ext cx="6400800" cy="289560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6019800" y="4800600"/>
            <a:ext cx="381000" cy="53340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5168" y="152400"/>
            <a:ext cx="1292464" cy="1255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chemeClr val="accent1">
                    <a:lumMod val="75000"/>
                  </a:schemeClr>
                </a:solidFill>
              </a:rPr>
              <a:t>Иницијални лабораториски иследувања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897148"/>
              </p:ext>
            </p:extLst>
          </p:nvPr>
        </p:nvGraphicFramePr>
        <p:xfrm>
          <a:off x="544484" y="685800"/>
          <a:ext cx="9753600" cy="6035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07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273">
                <a:tc>
                  <a:txBody>
                    <a:bodyPr/>
                    <a:lstStyle/>
                    <a:p>
                      <a:r>
                        <a:rPr lang="mk-MK" sz="1800" dirty="0" smtClean="0"/>
                        <a:t>Параметри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800" dirty="0" smtClean="0"/>
                        <a:t>Вредности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73">
                <a:tc>
                  <a:txBody>
                    <a:bodyPr/>
                    <a:lstStyle/>
                    <a:p>
                      <a:r>
                        <a:rPr lang="mk-MK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ЕСР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70</a:t>
                      </a:r>
                      <a:r>
                        <a:rPr lang="mk-MK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/-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273">
                <a:tc>
                  <a:txBody>
                    <a:bodyPr/>
                    <a:lstStyle/>
                    <a:p>
                      <a:r>
                        <a:rPr lang="mk-MK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Хемограм</a:t>
                      </a:r>
                      <a:endParaRPr lang="en-US" b="1" i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Hb</a:t>
                      </a:r>
                      <a:r>
                        <a:rPr lang="it-IT" b="1" baseline="0" dirty="0" smtClean="0"/>
                        <a:t> 110 g</a:t>
                      </a:r>
                      <a:r>
                        <a:rPr lang="en-US" b="1" baseline="0" dirty="0" smtClean="0"/>
                        <a:t>/L; MCV 90 fl; </a:t>
                      </a:r>
                      <a:r>
                        <a:rPr lang="en-US" baseline="0" dirty="0" smtClean="0"/>
                        <a:t>Le 5,6 x 10</a:t>
                      </a:r>
                      <a:r>
                        <a:rPr lang="en-US" baseline="30000" dirty="0" smtClean="0"/>
                        <a:t>9</a:t>
                      </a:r>
                      <a:r>
                        <a:rPr lang="en-US" baseline="0" dirty="0" smtClean="0"/>
                        <a:t>/L; PLT </a:t>
                      </a:r>
                      <a:r>
                        <a:rPr lang="mk-MK" baseline="0" dirty="0" smtClean="0"/>
                        <a:t>1</a:t>
                      </a:r>
                      <a:r>
                        <a:rPr lang="en-US" baseline="0" dirty="0" smtClean="0"/>
                        <a:t>98x 10</a:t>
                      </a:r>
                      <a:r>
                        <a:rPr lang="en-US" baseline="30000" dirty="0" smtClean="0"/>
                        <a:t>9</a:t>
                      </a:r>
                      <a:r>
                        <a:rPr lang="en-US" baseline="0" dirty="0" smtClean="0"/>
                        <a:t>/L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273">
                <a:tc>
                  <a:txBody>
                    <a:bodyPr/>
                    <a:lstStyle/>
                    <a:p>
                      <a:r>
                        <a:rPr lang="mk-MK" dirty="0" smtClean="0"/>
                        <a:t>Периферна</a:t>
                      </a:r>
                      <a:r>
                        <a:rPr lang="mk-MK" baseline="0" dirty="0" smtClean="0"/>
                        <a:t> размаска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Ne 80</a:t>
                      </a:r>
                      <a:r>
                        <a:rPr lang="en-US" dirty="0" smtClean="0"/>
                        <a:t>%;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Lym</a:t>
                      </a:r>
                      <a:r>
                        <a:rPr lang="en-US" baseline="0" dirty="0" smtClean="0"/>
                        <a:t> 14%; Mo 6% - </a:t>
                      </a:r>
                      <a:r>
                        <a:rPr lang="mk-MK" baseline="0" dirty="0" smtClean="0"/>
                        <a:t>уреден наод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273">
                <a:tc gridSpan="2">
                  <a:txBody>
                    <a:bodyPr/>
                    <a:lstStyle/>
                    <a:p>
                      <a:r>
                        <a:rPr lang="mk-MK" dirty="0" smtClean="0"/>
                        <a:t>Биохемиски</a:t>
                      </a:r>
                      <a:r>
                        <a:rPr lang="mk-MK" baseline="0" dirty="0" smtClean="0"/>
                        <a:t> анализи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273">
                <a:tc>
                  <a:txBody>
                    <a:bodyPr/>
                    <a:lstStyle/>
                    <a:p>
                      <a:r>
                        <a:rPr lang="mk-MK" dirty="0" smtClean="0"/>
                        <a:t>Гликемија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 smtClean="0"/>
                        <a:t>5,8</a:t>
                      </a:r>
                      <a:r>
                        <a:rPr lang="mk-MK" baseline="0" dirty="0" smtClean="0"/>
                        <a:t> </a:t>
                      </a:r>
                      <a:r>
                        <a:rPr lang="it-IT" baseline="0" dirty="0" smtClean="0"/>
                        <a:t>mmol</a:t>
                      </a:r>
                      <a:r>
                        <a:rPr lang="en-US" baseline="0" dirty="0" smtClean="0"/>
                        <a:t>/L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727">
                <a:tc>
                  <a:txBody>
                    <a:bodyPr/>
                    <a:lstStyle/>
                    <a:p>
                      <a:r>
                        <a:rPr lang="mk-MK" dirty="0" smtClean="0"/>
                        <a:t>Деградациони</a:t>
                      </a:r>
                      <a:r>
                        <a:rPr lang="mk-MK" baseline="0" dirty="0" smtClean="0"/>
                        <a:t> продукти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Urea</a:t>
                      </a:r>
                      <a:r>
                        <a:rPr lang="it-IT" baseline="0" dirty="0" smtClean="0"/>
                        <a:t> </a:t>
                      </a:r>
                      <a:r>
                        <a:rPr lang="mk-MK" baseline="0" dirty="0" smtClean="0"/>
                        <a:t>7</a:t>
                      </a:r>
                      <a:r>
                        <a:rPr lang="it-IT" baseline="0" dirty="0" smtClean="0"/>
                        <a:t>,</a:t>
                      </a:r>
                      <a:r>
                        <a:rPr lang="mk-MK" baseline="0" dirty="0" smtClean="0"/>
                        <a:t>3</a:t>
                      </a:r>
                      <a:r>
                        <a:rPr lang="it-IT" baseline="0" dirty="0" smtClean="0"/>
                        <a:t> mmol</a:t>
                      </a:r>
                      <a:r>
                        <a:rPr lang="en-US" baseline="0" dirty="0" smtClean="0"/>
                        <a:t>/L; </a:t>
                      </a:r>
                      <a:r>
                        <a:rPr lang="en-US" baseline="0" dirty="0" err="1" smtClean="0"/>
                        <a:t>creatinin</a:t>
                      </a:r>
                      <a:r>
                        <a:rPr lang="en-US" baseline="0" dirty="0" smtClean="0"/>
                        <a:t> </a:t>
                      </a:r>
                      <a:r>
                        <a:rPr lang="mk-MK" baseline="0" dirty="0" smtClean="0"/>
                        <a:t>118</a:t>
                      </a:r>
                      <a:r>
                        <a:rPr lang="en-US" baseline="0" dirty="0" smtClean="0"/>
                        <a:t> µmol/L, </a:t>
                      </a:r>
                      <a:r>
                        <a:rPr lang="en-US" baseline="0" dirty="0" err="1" smtClean="0"/>
                        <a:t>Acidum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Uricum</a:t>
                      </a:r>
                      <a:r>
                        <a:rPr lang="en-US" baseline="0" dirty="0" smtClean="0"/>
                        <a:t> </a:t>
                      </a:r>
                      <a:r>
                        <a:rPr lang="mk-MK" baseline="0" dirty="0" smtClean="0"/>
                        <a:t>450</a:t>
                      </a:r>
                      <a:r>
                        <a:rPr lang="en-US" baseline="0" dirty="0" smtClean="0"/>
                        <a:t>µmol/L; </a:t>
                      </a:r>
                      <a:r>
                        <a:rPr lang="mk-MK" baseline="0" dirty="0" smtClean="0"/>
                        <a:t/>
                      </a:r>
                      <a:br>
                        <a:rPr lang="mk-MK" baseline="0" dirty="0" smtClean="0"/>
                      </a:br>
                      <a:r>
                        <a:rPr lang="en-US" baseline="0" dirty="0" err="1" smtClean="0"/>
                        <a:t>Tbil</a:t>
                      </a:r>
                      <a:r>
                        <a:rPr lang="en-US" baseline="0" dirty="0" smtClean="0"/>
                        <a:t> </a:t>
                      </a:r>
                      <a:r>
                        <a:rPr lang="mk-MK" baseline="0" dirty="0" smtClean="0"/>
                        <a:t>16</a:t>
                      </a:r>
                      <a:r>
                        <a:rPr lang="en-US" baseline="0" dirty="0" smtClean="0"/>
                        <a:t>µmol/L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273">
                <a:tc>
                  <a:txBody>
                    <a:bodyPr/>
                    <a:lstStyle/>
                    <a:p>
                      <a:r>
                        <a:rPr lang="mk-MK" b="1" dirty="0" smtClean="0"/>
                        <a:t>Хепатални</a:t>
                      </a:r>
                      <a:r>
                        <a:rPr lang="mk-MK" b="1" baseline="0" dirty="0" smtClean="0"/>
                        <a:t> ензими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AST</a:t>
                      </a:r>
                      <a:r>
                        <a:rPr lang="en-US" baseline="0" dirty="0" smtClean="0"/>
                        <a:t> </a:t>
                      </a:r>
                      <a:r>
                        <a:rPr lang="mk-MK" baseline="0" dirty="0" smtClean="0"/>
                        <a:t>27 </a:t>
                      </a:r>
                      <a:r>
                        <a:rPr lang="en-US" baseline="0" dirty="0" smtClean="0"/>
                        <a:t>U/L; </a:t>
                      </a:r>
                      <a:r>
                        <a:rPr lang="en-US" b="1" baseline="0" dirty="0" smtClean="0"/>
                        <a:t>ALT </a:t>
                      </a:r>
                      <a:r>
                        <a:rPr lang="mk-MK" b="1" baseline="0" dirty="0" smtClean="0"/>
                        <a:t>94 </a:t>
                      </a:r>
                      <a:r>
                        <a:rPr lang="en-US" b="1" baseline="0" dirty="0" smtClean="0"/>
                        <a:t>U/L; </a:t>
                      </a:r>
                      <a:r>
                        <a:rPr lang="en-US" baseline="0" dirty="0" smtClean="0"/>
                        <a:t>AP </a:t>
                      </a:r>
                      <a:r>
                        <a:rPr lang="mk-MK" baseline="0" dirty="0" smtClean="0"/>
                        <a:t>98 </a:t>
                      </a:r>
                      <a:r>
                        <a:rPr lang="en-US" baseline="0" dirty="0" smtClean="0"/>
                        <a:t>U/L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27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LDH 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626 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U/L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273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Β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2-microglobulin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4,1</a:t>
                      </a:r>
                      <a:r>
                        <a:rPr lang="en-US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mg/L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65727">
                <a:tc>
                  <a:txBody>
                    <a:bodyPr/>
                    <a:lstStyle/>
                    <a:p>
                      <a:r>
                        <a:rPr lang="mk-MK" dirty="0" smtClean="0"/>
                        <a:t>Протеински статус</a:t>
                      </a:r>
                      <a:endParaRPr lang="en-US" b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TP</a:t>
                      </a:r>
                      <a:r>
                        <a:rPr lang="it-IT" baseline="0" dirty="0" smtClean="0"/>
                        <a:t> </a:t>
                      </a:r>
                      <a:r>
                        <a:rPr lang="mk-MK" baseline="0" dirty="0" smtClean="0"/>
                        <a:t>73</a:t>
                      </a:r>
                      <a:r>
                        <a:rPr lang="en-US" baseline="0" dirty="0" smtClean="0"/>
                        <a:t>g/L; alb </a:t>
                      </a:r>
                      <a:r>
                        <a:rPr lang="mk-MK" baseline="0" dirty="0" smtClean="0"/>
                        <a:t>33 </a:t>
                      </a:r>
                      <a:r>
                        <a:rPr lang="en-US" baseline="0" dirty="0" smtClean="0"/>
                        <a:t>g/L; </a:t>
                      </a:r>
                      <a:r>
                        <a:rPr lang="en-US" baseline="0" dirty="0" err="1" smtClean="0"/>
                        <a:t>glo</a:t>
                      </a:r>
                      <a:r>
                        <a:rPr lang="en-US" baseline="0" dirty="0" smtClean="0"/>
                        <a:t> </a:t>
                      </a:r>
                      <a:r>
                        <a:rPr lang="mk-MK" baseline="0" dirty="0" smtClean="0"/>
                        <a:t>40</a:t>
                      </a:r>
                      <a:r>
                        <a:rPr lang="en-US" baseline="0" dirty="0" smtClean="0"/>
                        <a:t> g/L</a:t>
                      </a:r>
                    </a:p>
                    <a:p>
                      <a:r>
                        <a:rPr lang="en-US" baseline="0" dirty="0" err="1" smtClean="0"/>
                        <a:t>IgA</a:t>
                      </a:r>
                      <a:r>
                        <a:rPr lang="en-US" baseline="0" dirty="0" smtClean="0"/>
                        <a:t> </a:t>
                      </a:r>
                      <a:r>
                        <a:rPr lang="mk-MK" baseline="0" dirty="0" smtClean="0"/>
                        <a:t>2,1</a:t>
                      </a:r>
                      <a:r>
                        <a:rPr lang="en-US" baseline="0" dirty="0" smtClean="0"/>
                        <a:t> g/L; </a:t>
                      </a:r>
                      <a:r>
                        <a:rPr lang="en-US" baseline="0" dirty="0" err="1" smtClean="0"/>
                        <a:t>IgG</a:t>
                      </a:r>
                      <a:r>
                        <a:rPr lang="en-US" baseline="0" dirty="0" smtClean="0"/>
                        <a:t> </a:t>
                      </a:r>
                      <a:r>
                        <a:rPr lang="mk-MK" baseline="0" dirty="0" smtClean="0"/>
                        <a:t>14,6 </a:t>
                      </a:r>
                      <a:r>
                        <a:rPr lang="en-US" baseline="0" dirty="0" smtClean="0"/>
                        <a:t>g/L; </a:t>
                      </a:r>
                      <a:r>
                        <a:rPr lang="en-US" baseline="0" dirty="0" err="1" smtClean="0"/>
                        <a:t>IgM</a:t>
                      </a:r>
                      <a:r>
                        <a:rPr lang="en-US" baseline="0" dirty="0" smtClean="0"/>
                        <a:t> </a:t>
                      </a:r>
                      <a:r>
                        <a:rPr lang="mk-MK" baseline="0" dirty="0" smtClean="0"/>
                        <a:t>0,93 </a:t>
                      </a:r>
                      <a:r>
                        <a:rPr lang="en-US" baseline="0" dirty="0" smtClean="0"/>
                        <a:t>g/L</a:t>
                      </a:r>
                      <a:endParaRPr lang="en-US" b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273">
                <a:tc>
                  <a:txBody>
                    <a:bodyPr/>
                    <a:lstStyle/>
                    <a:p>
                      <a:r>
                        <a:rPr lang="mk-MK" dirty="0" smtClean="0"/>
                        <a:t>Електролитен</a:t>
                      </a:r>
                      <a:r>
                        <a:rPr lang="mk-MK" baseline="0" dirty="0" smtClean="0"/>
                        <a:t> статус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 smtClean="0"/>
                        <a:t> </a:t>
                      </a:r>
                      <a:r>
                        <a:rPr lang="en-US" dirty="0" smtClean="0"/>
                        <a:t>Na</a:t>
                      </a:r>
                      <a:r>
                        <a:rPr lang="en-US" baseline="0" dirty="0" smtClean="0"/>
                        <a:t> </a:t>
                      </a:r>
                      <a:r>
                        <a:rPr lang="mk-MK" baseline="0" dirty="0" smtClean="0"/>
                        <a:t>135 </a:t>
                      </a:r>
                      <a:r>
                        <a:rPr lang="en-US" baseline="0" dirty="0" err="1" smtClean="0"/>
                        <a:t>mmol</a:t>
                      </a:r>
                      <a:r>
                        <a:rPr lang="en-US" baseline="0" dirty="0" smtClean="0"/>
                        <a:t>/L; K </a:t>
                      </a:r>
                      <a:r>
                        <a:rPr lang="mk-MK" baseline="0" dirty="0" smtClean="0"/>
                        <a:t>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mmol</a:t>
                      </a:r>
                      <a:r>
                        <a:rPr lang="en-US" baseline="0" dirty="0" smtClean="0"/>
                        <a:t>/L; Ca 2,</a:t>
                      </a:r>
                      <a:r>
                        <a:rPr lang="mk-MK" baseline="0" dirty="0" smtClean="0"/>
                        <a:t>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mmol</a:t>
                      </a:r>
                      <a:r>
                        <a:rPr lang="en-US" baseline="0" dirty="0" smtClean="0"/>
                        <a:t>/L</a:t>
                      </a:r>
                      <a:endParaRPr lang="en-US" b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3273">
                <a:tc gridSpan="2">
                  <a:txBody>
                    <a:bodyPr/>
                    <a:lstStyle/>
                    <a:p>
                      <a:r>
                        <a:rPr lang="mk-MK" dirty="0" smtClean="0"/>
                        <a:t>Тестови</a:t>
                      </a:r>
                      <a:r>
                        <a:rPr lang="mk-MK" baseline="0" dirty="0" smtClean="0"/>
                        <a:t> на хемостаза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3273">
                <a:tc>
                  <a:txBody>
                    <a:bodyPr/>
                    <a:lstStyle/>
                    <a:p>
                      <a:r>
                        <a:rPr lang="mk-MK" dirty="0" smtClean="0"/>
                        <a:t>Времиња</a:t>
                      </a:r>
                      <a:r>
                        <a:rPr lang="mk-MK" baseline="0" dirty="0" smtClean="0"/>
                        <a:t> на крварење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PT 1</a:t>
                      </a:r>
                      <a:r>
                        <a:rPr lang="mk-MK" dirty="0" smtClean="0"/>
                        <a:t>4</a:t>
                      </a:r>
                      <a:r>
                        <a:rPr lang="mk-MK" baseline="0" dirty="0" smtClean="0"/>
                        <a:t> </a:t>
                      </a:r>
                      <a:r>
                        <a:rPr lang="en-US" dirty="0" smtClean="0"/>
                        <a:t>s; </a:t>
                      </a:r>
                      <a:r>
                        <a:rPr lang="en-US" dirty="0" err="1" smtClean="0"/>
                        <a:t>aPTT</a:t>
                      </a:r>
                      <a:r>
                        <a:rPr lang="en-US" dirty="0" smtClean="0"/>
                        <a:t> 2</a:t>
                      </a:r>
                      <a:r>
                        <a:rPr lang="mk-MK" dirty="0" smtClean="0"/>
                        <a:t>5</a:t>
                      </a:r>
                      <a:r>
                        <a:rPr lang="en-US" dirty="0" smtClean="0"/>
                        <a:t>s; TT </a:t>
                      </a:r>
                      <a:r>
                        <a:rPr lang="mk-MK" dirty="0" smtClean="0"/>
                        <a:t>14,4с</a:t>
                      </a:r>
                      <a:endParaRPr lang="en-US" b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27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D-</a:t>
                      </a:r>
                      <a:r>
                        <a:rPr lang="mk-MK" b="1" dirty="0" smtClean="0"/>
                        <a:t>димери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b="1" dirty="0" smtClean="0"/>
                        <a:t>5660</a:t>
                      </a:r>
                      <a:r>
                        <a:rPr lang="it-IT" b="1" dirty="0" smtClean="0"/>
                        <a:t>ng</a:t>
                      </a:r>
                      <a:r>
                        <a:rPr lang="en-US" b="1" dirty="0" smtClean="0"/>
                        <a:t>/ml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1800" y="228600"/>
            <a:ext cx="1292464" cy="1255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048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200" b="1" dirty="0" smtClean="0">
                <a:solidFill>
                  <a:schemeClr val="accent2">
                    <a:lumMod val="75000"/>
                  </a:schemeClr>
                </a:solidFill>
              </a:rPr>
              <a:t>Цел на презентацијата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19200"/>
            <a:ext cx="10972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dirty="0" smtClean="0"/>
              <a:t>Да се прикаже значењето на раната навремена дијагностика на лимфоми преку приказ на случаи на 2 пациенти со дифузен Б-крупноклеточен лимфом (</a:t>
            </a:r>
            <a:r>
              <a:rPr lang="de-DE" b="1" dirty="0" smtClean="0"/>
              <a:t>NHL </a:t>
            </a:r>
            <a:r>
              <a:rPr lang="en-US" b="1" dirty="0" smtClean="0"/>
              <a:t>–DLBCL) </a:t>
            </a:r>
            <a:r>
              <a:rPr lang="mk-MK" b="1" dirty="0" smtClean="0"/>
              <a:t>со различен исход од лекувањето. </a:t>
            </a:r>
          </a:p>
          <a:p>
            <a:r>
              <a:rPr lang="mk-MK" b="1" dirty="0" smtClean="0"/>
              <a:t>Споредба на</a:t>
            </a:r>
            <a:r>
              <a:rPr lang="en-US" b="1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mk-MK" dirty="0" smtClean="0">
                <a:solidFill>
                  <a:srgbClr val="C00000"/>
                </a:solidFill>
              </a:rPr>
              <a:t>дијагностички процедури</a:t>
            </a:r>
          </a:p>
          <a:p>
            <a:pPr lvl="1">
              <a:buFont typeface="Arial" pitchFamily="34" charset="0"/>
              <a:buChar char="•"/>
            </a:pPr>
            <a:r>
              <a:rPr lang="mk-MK" b="1" dirty="0" smtClean="0">
                <a:solidFill>
                  <a:srgbClr val="C00000"/>
                </a:solidFill>
              </a:rPr>
              <a:t> </a:t>
            </a:r>
            <a:r>
              <a:rPr lang="mk-MK" dirty="0" smtClean="0">
                <a:solidFill>
                  <a:srgbClr val="C00000"/>
                </a:solidFill>
              </a:rPr>
              <a:t>тераписки пристап </a:t>
            </a:r>
          </a:p>
          <a:p>
            <a:pPr lvl="1">
              <a:buFont typeface="Arial" pitchFamily="34" charset="0"/>
              <a:buChar char="•"/>
            </a:pPr>
            <a:r>
              <a:rPr lang="mk-MK" b="1" dirty="0" smtClean="0">
                <a:solidFill>
                  <a:srgbClr val="C00000"/>
                </a:solidFill>
              </a:rPr>
              <a:t> </a:t>
            </a:r>
            <a:r>
              <a:rPr lang="mk-MK" dirty="0" smtClean="0">
                <a:solidFill>
                  <a:srgbClr val="C00000"/>
                </a:solidFill>
              </a:rPr>
              <a:t>прогностички фактори кои можат да имаат улога врз исходот на лекувањето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mk-MK" dirty="0" smtClean="0">
                <a:solidFill>
                  <a:srgbClr val="C00000"/>
                </a:solidFill>
              </a:rPr>
              <a:t>фактори асоцирани со болеста</a:t>
            </a:r>
          </a:p>
          <a:p>
            <a:pPr lvl="2">
              <a:buFont typeface="Arial" pitchFamily="34" charset="0"/>
              <a:buChar char="•"/>
            </a:pPr>
            <a:r>
              <a:rPr lang="mk-MK" dirty="0" smtClean="0">
                <a:solidFill>
                  <a:srgbClr val="C00000"/>
                </a:solidFill>
              </a:rPr>
              <a:t> фактори асоцирани со пациентот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mk-MK" sz="2000" b="1" dirty="0" smtClean="0"/>
              <a:t>Зошто се одлучивме за пациенти со дифузен Б-крупноклеточен лимфом? </a:t>
            </a:r>
          </a:p>
          <a:p>
            <a:endParaRPr lang="mk-MK" sz="2000" b="1" dirty="0" smtClean="0"/>
          </a:p>
          <a:p>
            <a:pPr marL="800100" lvl="1" indent="-342900">
              <a:buFont typeface="+mj-lt"/>
              <a:buAutoNum type="arabicPeriod"/>
            </a:pPr>
            <a:r>
              <a:rPr lang="mk-MK" b="1" dirty="0" smtClean="0">
                <a:solidFill>
                  <a:srgbClr val="C00000"/>
                </a:solidFill>
              </a:rPr>
              <a:t>Епидемиолошка слика</a:t>
            </a:r>
            <a:r>
              <a:rPr lang="mk-MK" b="1" dirty="0" smtClean="0"/>
              <a:t> – </a:t>
            </a:r>
            <a:r>
              <a:rPr lang="mk-MK" dirty="0" smtClean="0"/>
              <a:t>35-40% од сите дијагностицирани лимфоми на светско ниво, кај нас најчест во изминатите 3 години – 41-58% од сите нови лимфоми</a:t>
            </a:r>
            <a:r>
              <a:rPr lang="en-US" dirty="0" smtClean="0"/>
              <a:t>;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mk-MK" dirty="0" smtClean="0"/>
              <a:t>Инциденца во годишен пораст за 1,8% </a:t>
            </a:r>
          </a:p>
          <a:p>
            <a:pPr marL="800100" lvl="1" indent="-342900">
              <a:buFont typeface="+mj-lt"/>
              <a:buAutoNum type="arabicPeriod"/>
            </a:pPr>
            <a:r>
              <a:rPr lang="mk-MK" b="1" dirty="0" smtClean="0">
                <a:solidFill>
                  <a:srgbClr val="C00000"/>
                </a:solidFill>
              </a:rPr>
              <a:t>Целта е излекување - </a:t>
            </a:r>
            <a:r>
              <a:rPr lang="mk-MK" dirty="0" smtClean="0"/>
              <a:t>уништување на лимфомските клетки и индуцирање на комплетна ремисија</a:t>
            </a:r>
          </a:p>
          <a:p>
            <a:pPr marL="800100" lvl="1" indent="-342900">
              <a:buFont typeface="+mj-lt"/>
              <a:buAutoNum type="arabicPeriod"/>
            </a:pPr>
            <a:r>
              <a:rPr lang="mk-MK" b="1" dirty="0" smtClean="0">
                <a:solidFill>
                  <a:srgbClr val="C00000"/>
                </a:solidFill>
              </a:rPr>
              <a:t>Еднаква застапеност на различните стадиуми на болест во време на дијагноза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b="1" dirty="0" smtClean="0">
              <a:latin typeface="Trebuchet MS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6600" y="0"/>
            <a:ext cx="1295400" cy="1254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1127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chemeClr val="accent1">
                    <a:lumMod val="75000"/>
                  </a:schemeClr>
                </a:solidFill>
              </a:rPr>
              <a:t>Дијагностички пристап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04800" y="1143000"/>
          <a:ext cx="8128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610600" y="23622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dirty="0" smtClean="0">
                <a:solidFill>
                  <a:srgbClr val="0070C0"/>
                </a:solidFill>
              </a:rPr>
              <a:t>Хистопатолошка анализа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endParaRPr lang="en-US" b="1" dirty="0" smtClean="0"/>
          </a:p>
          <a:p>
            <a:pPr marL="342900" indent="-342900">
              <a:buAutoNum type="arabicPeriod"/>
            </a:pPr>
            <a:r>
              <a:rPr lang="en-US" b="1" dirty="0" smtClean="0"/>
              <a:t>M</a:t>
            </a:r>
            <a:r>
              <a:rPr lang="mk-MK" b="1" dirty="0" smtClean="0"/>
              <a:t>орфолошка анализа</a:t>
            </a:r>
            <a:endParaRPr lang="en-US" b="1" dirty="0" smtClean="0"/>
          </a:p>
          <a:p>
            <a:pPr marL="342900" indent="-342900"/>
            <a:endParaRPr lang="mk-MK" b="1" dirty="0" smtClean="0"/>
          </a:p>
          <a:p>
            <a:pPr marL="342900" indent="-342900"/>
            <a:r>
              <a:rPr lang="en-US" b="1" dirty="0" smtClean="0"/>
              <a:t>2.   </a:t>
            </a:r>
            <a:r>
              <a:rPr lang="mk-MK" b="1" dirty="0" smtClean="0"/>
              <a:t>Имунохистохемиска анализа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mk-MK" b="1" i="1" dirty="0" smtClean="0"/>
              <a:t>CD20+, CD79a+, BCL2+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b="1" i="1" dirty="0" smtClean="0"/>
              <a:t>Ki67 </a:t>
            </a:r>
            <a:r>
              <a:rPr lang="en-US" b="1" i="1" dirty="0" smtClean="0"/>
              <a:t>&gt;80%</a:t>
            </a:r>
          </a:p>
          <a:p>
            <a:pPr marL="342900" indent="-342900"/>
            <a:endParaRPr lang="mk-MK" i="1" dirty="0" smtClean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66136" y="152400"/>
            <a:ext cx="1292464" cy="1255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chemeClr val="accent1">
                    <a:lumMod val="75000"/>
                  </a:schemeClr>
                </a:solidFill>
              </a:rPr>
              <a:t>Иницијален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PET scan</a:t>
            </a:r>
          </a:p>
          <a:p>
            <a:endParaRPr lang="en-US" sz="28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228600"/>
            <a:ext cx="4419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SUVhepar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= 2,2)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mk-MK" b="1" dirty="0" smtClean="0"/>
              <a:t>Глава и врат</a:t>
            </a:r>
            <a:r>
              <a:rPr lang="en-US" b="1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mk-MK" dirty="0" smtClean="0"/>
              <a:t>Метаболно зголемени лгл цервкално на сите нивоа билатерално со </a:t>
            </a:r>
            <a:r>
              <a:rPr lang="en-US" dirty="0" err="1" smtClean="0"/>
              <a:t>SUVmax</a:t>
            </a:r>
            <a:r>
              <a:rPr lang="en-US" dirty="0" smtClean="0"/>
              <a:t> </a:t>
            </a:r>
            <a:r>
              <a:rPr lang="mk-MK" dirty="0" smtClean="0"/>
              <a:t>9,</a:t>
            </a:r>
            <a:r>
              <a:rPr lang="en-US" dirty="0" smtClean="0"/>
              <a:t>3 </a:t>
            </a:r>
            <a:r>
              <a:rPr lang="mk-MK" dirty="0" smtClean="0"/>
              <a:t>и </a:t>
            </a:r>
            <a:r>
              <a:rPr lang="it-IT" dirty="0" smtClean="0"/>
              <a:t>d</a:t>
            </a:r>
            <a:r>
              <a:rPr lang="en-US" dirty="0" smtClean="0"/>
              <a:t>=</a:t>
            </a:r>
            <a:r>
              <a:rPr lang="mk-MK" dirty="0" smtClean="0"/>
              <a:t>15.</a:t>
            </a:r>
          </a:p>
          <a:p>
            <a:pPr marL="342900" indent="-342900"/>
            <a:r>
              <a:rPr lang="mk-MK" b="1" dirty="0" smtClean="0"/>
              <a:t>2. Торакс</a:t>
            </a:r>
            <a:r>
              <a:rPr lang="en-US" b="1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mk-MK" dirty="0" smtClean="0"/>
              <a:t>Метаболно зголемени лгл аксиларно, медијастинално, хиларно и ретрокрурално со </a:t>
            </a:r>
            <a:r>
              <a:rPr lang="en-US" dirty="0" err="1" smtClean="0"/>
              <a:t>SUVmax</a:t>
            </a:r>
            <a:r>
              <a:rPr lang="en-US" dirty="0" smtClean="0"/>
              <a:t> </a:t>
            </a:r>
            <a:r>
              <a:rPr lang="mk-MK" dirty="0" smtClean="0"/>
              <a:t>7,5</a:t>
            </a:r>
            <a:r>
              <a:rPr lang="en-US" dirty="0" smtClean="0"/>
              <a:t> </a:t>
            </a:r>
            <a:r>
              <a:rPr lang="mk-MK" dirty="0" smtClean="0"/>
              <a:t>и </a:t>
            </a:r>
            <a:r>
              <a:rPr lang="it-IT" dirty="0" smtClean="0"/>
              <a:t>d</a:t>
            </a:r>
            <a:r>
              <a:rPr lang="en-US" dirty="0" smtClean="0"/>
              <a:t>=</a:t>
            </a:r>
            <a:r>
              <a:rPr lang="mk-MK" dirty="0" smtClean="0"/>
              <a:t>15.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mk-MK" dirty="0" smtClean="0"/>
              <a:t>Билатерална плеврална ефузија</a:t>
            </a:r>
            <a:endParaRPr lang="mk-MK" b="1" dirty="0" smtClean="0"/>
          </a:p>
          <a:p>
            <a:pPr marL="342900" indent="-342900">
              <a:buAutoNum type="arabicPeriod" startAt="3"/>
            </a:pPr>
            <a:r>
              <a:rPr lang="mk-MK" b="1" dirty="0" smtClean="0"/>
              <a:t>Абдомен и мала карлица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mk-MK" dirty="0" smtClean="0"/>
              <a:t>Зголемен лиен со ативни фокуси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mk-MK" dirty="0" smtClean="0"/>
              <a:t>Ту-маса ретроперитонеално со</a:t>
            </a:r>
            <a:r>
              <a:rPr lang="de-DE" dirty="0" smtClean="0"/>
              <a:t> </a:t>
            </a:r>
            <a:r>
              <a:rPr lang="en-US" dirty="0" err="1" smtClean="0"/>
              <a:t>SUVmax</a:t>
            </a:r>
            <a:r>
              <a:rPr lang="en-US" dirty="0" smtClean="0"/>
              <a:t> 14; d=8cm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mk-MK" dirty="0" smtClean="0"/>
              <a:t>Метаболно зголемени лгл во мала карлица, ретроперитонеално,  ингвинално со </a:t>
            </a:r>
            <a:r>
              <a:rPr lang="en-US" dirty="0" err="1" smtClean="0"/>
              <a:t>SUVmax</a:t>
            </a:r>
            <a:r>
              <a:rPr lang="en-US" dirty="0" smtClean="0"/>
              <a:t> </a:t>
            </a:r>
            <a:r>
              <a:rPr lang="mk-MK" dirty="0" smtClean="0"/>
              <a:t>11,5</a:t>
            </a:r>
            <a:r>
              <a:rPr lang="en-US" dirty="0" smtClean="0"/>
              <a:t> </a:t>
            </a:r>
            <a:r>
              <a:rPr lang="mk-MK" dirty="0" smtClean="0"/>
              <a:t>и </a:t>
            </a:r>
            <a:r>
              <a:rPr lang="it-IT" dirty="0" smtClean="0"/>
              <a:t>d</a:t>
            </a:r>
            <a:r>
              <a:rPr lang="en-US" dirty="0" smtClean="0"/>
              <a:t>=</a:t>
            </a:r>
            <a:r>
              <a:rPr lang="mk-MK" dirty="0" smtClean="0"/>
              <a:t>20</a:t>
            </a:r>
            <a:r>
              <a:rPr lang="it-IT" dirty="0" smtClean="0"/>
              <a:t>mm</a:t>
            </a:r>
            <a:r>
              <a:rPr lang="mk-MK" dirty="0" smtClean="0"/>
              <a:t>.</a:t>
            </a:r>
          </a:p>
          <a:p>
            <a:pPr marL="342900" indent="-342900"/>
            <a:r>
              <a:rPr lang="it-IT" b="1" dirty="0" smtClean="0"/>
              <a:t>4</a:t>
            </a:r>
            <a:r>
              <a:rPr lang="mk-MK" b="1" dirty="0" smtClean="0"/>
              <a:t>. Мускуло-скелетен систем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mk-MK" dirty="0" smtClean="0"/>
              <a:t>Зголемен прифат во хиперплазирана КС со поедини фокуси (</a:t>
            </a:r>
            <a:r>
              <a:rPr lang="it-IT" dirty="0" smtClean="0"/>
              <a:t>SUVmax 4,4=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mk-MK" dirty="0" smtClean="0"/>
              <a:t>Метаболно активно лезии во мускулатура (</a:t>
            </a:r>
            <a:r>
              <a:rPr lang="it-IT" dirty="0" smtClean="0"/>
              <a:t>SUVmax 8,8</a:t>
            </a:r>
            <a:r>
              <a:rPr lang="en-US" dirty="0" smtClean="0"/>
              <a:t>; d=25mm)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 b="6667"/>
          <a:stretch>
            <a:fillRect/>
          </a:stretch>
        </p:blipFill>
        <p:spPr>
          <a:xfrm>
            <a:off x="11049000" y="0"/>
            <a:ext cx="1063864" cy="1066800"/>
          </a:xfrm>
          <a:prstGeom prst="rect">
            <a:avLst/>
          </a:prstGeom>
        </p:spPr>
      </p:pic>
      <p:pic>
        <p:nvPicPr>
          <p:cNvPr id="7" name="Picture 6" descr="Screenshot_3.png"/>
          <p:cNvPicPr>
            <a:picLocks noChangeAspect="1"/>
          </p:cNvPicPr>
          <p:nvPr/>
        </p:nvPicPr>
        <p:blipFill>
          <a:blip r:embed="rId3" cstate="print"/>
          <a:srcRect l="11538" r="11538" b="9"/>
          <a:stretch>
            <a:fillRect/>
          </a:stretch>
        </p:blipFill>
        <p:spPr>
          <a:xfrm>
            <a:off x="0" y="990600"/>
            <a:ext cx="3276600" cy="5334000"/>
          </a:xfrm>
          <a:prstGeom prst="rect">
            <a:avLst/>
          </a:prstGeom>
        </p:spPr>
      </p:pic>
      <p:pic>
        <p:nvPicPr>
          <p:cNvPr id="8" name="Picture 7" descr="Screenshot_1.png"/>
          <p:cNvPicPr>
            <a:picLocks noChangeAspect="1"/>
          </p:cNvPicPr>
          <p:nvPr/>
        </p:nvPicPr>
        <p:blipFill>
          <a:blip r:embed="rId4" cstate="print"/>
          <a:srcRect l="11361" t="17745"/>
          <a:stretch>
            <a:fillRect/>
          </a:stretch>
        </p:blipFill>
        <p:spPr>
          <a:xfrm>
            <a:off x="3581400" y="990600"/>
            <a:ext cx="3886200" cy="2743200"/>
          </a:xfrm>
          <a:prstGeom prst="rect">
            <a:avLst/>
          </a:prstGeom>
        </p:spPr>
      </p:pic>
      <p:pic>
        <p:nvPicPr>
          <p:cNvPr id="9" name="Picture 8" descr="Screenshot_10.png"/>
          <p:cNvPicPr>
            <a:picLocks noChangeAspect="1"/>
          </p:cNvPicPr>
          <p:nvPr/>
        </p:nvPicPr>
        <p:blipFill>
          <a:blip r:embed="rId5" cstate="print"/>
          <a:srcRect l="7149" t="5235" r="5278"/>
          <a:stretch>
            <a:fillRect/>
          </a:stretch>
        </p:blipFill>
        <p:spPr>
          <a:xfrm>
            <a:off x="3581400" y="3810000"/>
            <a:ext cx="3810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1127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chemeClr val="accent1">
                    <a:lumMod val="75000"/>
                  </a:schemeClr>
                </a:solidFill>
              </a:rPr>
              <a:t>Одредување на стадиум и проценка на ризик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3429000"/>
          <a:ext cx="5410199" cy="1854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90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mk-MK" dirty="0" smtClean="0"/>
                        <a:t>Ризик фактор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 smtClean="0"/>
                        <a:t>ДА/НЕ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 smtClean="0"/>
                        <a:t>Поени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Покачено</a:t>
                      </a:r>
                      <a:r>
                        <a:rPr lang="mk-MK" sz="1600" baseline="0" dirty="0" smtClean="0"/>
                        <a:t> ниво на </a:t>
                      </a:r>
                      <a:r>
                        <a:rPr lang="it-IT" sz="1600" baseline="0" dirty="0" smtClean="0"/>
                        <a:t>LDH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 smtClean="0"/>
                        <a:t>ДА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 smtClean="0"/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III </a:t>
                      </a:r>
                      <a:r>
                        <a:rPr lang="mk-MK" sz="1600" dirty="0" smtClean="0"/>
                        <a:t>и </a:t>
                      </a:r>
                      <a:r>
                        <a:rPr lang="it-IT" sz="1600" dirty="0" smtClean="0"/>
                        <a:t>IV </a:t>
                      </a:r>
                      <a:r>
                        <a:rPr lang="mk-MK" sz="1600" dirty="0" smtClean="0"/>
                        <a:t>стадиум</a:t>
                      </a:r>
                      <a:r>
                        <a:rPr lang="mk-MK" sz="1600" baseline="0" dirty="0" smtClean="0"/>
                        <a:t> на болеста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 smtClean="0"/>
                        <a:t>ДА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 smtClean="0"/>
                        <a:t>1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Перформанс статус 2-4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 smtClean="0"/>
                        <a:t>НЕ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mk-MK" b="1" dirty="0" smtClean="0">
                          <a:solidFill>
                            <a:srgbClr val="0070C0"/>
                          </a:solidFill>
                        </a:rPr>
                        <a:t>Вкупно поени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: 2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248400" y="3276600"/>
          <a:ext cx="5715000" cy="2479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91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9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Ризик категории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dirty="0" smtClean="0"/>
                        <a:t>Поени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dirty="0" smtClean="0"/>
                        <a:t>3-годишно</a:t>
                      </a:r>
                      <a:r>
                        <a:rPr lang="mk-MK" sz="1600" baseline="0" dirty="0" smtClean="0"/>
                        <a:t> очекувано преживување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k-MK" sz="1600" b="1" dirty="0" smtClean="0"/>
                        <a:t>Низок ризик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dirty="0" smtClean="0"/>
                        <a:t>98%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k-MK" sz="1600" b="1" dirty="0" smtClean="0"/>
                        <a:t>Ниско-умерен</a:t>
                      </a:r>
                      <a:r>
                        <a:rPr lang="mk-MK" sz="1600" b="1" baseline="0" dirty="0" smtClean="0"/>
                        <a:t> ризик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dirty="0" smtClean="0"/>
                        <a:t>92%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k-MK" sz="1600" b="1" dirty="0" smtClean="0">
                          <a:solidFill>
                            <a:srgbClr val="0070C0"/>
                          </a:solidFill>
                        </a:rPr>
                        <a:t>Високо-умерен ризик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b="1" dirty="0" smtClean="0">
                          <a:solidFill>
                            <a:srgbClr val="0070C0"/>
                          </a:solidFill>
                        </a:rPr>
                        <a:t>75%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k-MK" sz="1600" b="1" dirty="0" smtClean="0"/>
                        <a:t>Висок ризик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dirty="0" smtClean="0"/>
                        <a:t>75%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000" y="1066800"/>
            <a:ext cx="1005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b="1" dirty="0" smtClean="0">
                <a:solidFill>
                  <a:schemeClr val="accent1">
                    <a:lumMod val="75000"/>
                  </a:schemeClr>
                </a:solidFill>
              </a:rPr>
              <a:t>Заклучок од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PET scan: Stage IV </a:t>
            </a:r>
            <a:r>
              <a:rPr lang="mk-MK" sz="2000" dirty="0" smtClean="0"/>
              <a:t>со инволвирање на лимфни јазли од двете страни на дијафрагма, лиен, коскена срцевина и мускулатура</a:t>
            </a:r>
            <a:r>
              <a:rPr lang="mk-MK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mk-MK" sz="2000" b="1" dirty="0" smtClean="0">
                <a:solidFill>
                  <a:schemeClr val="accent1">
                    <a:lumMod val="75000"/>
                  </a:schemeClr>
                </a:solidFill>
              </a:rPr>
              <a:t>Биопсија на коскена срцевина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mk-MK" sz="2000" dirty="0" smtClean="0"/>
              <a:t>Не е индицирана при позитивен </a:t>
            </a:r>
            <a:r>
              <a:rPr lang="it-IT" sz="2000" dirty="0" smtClean="0"/>
              <a:t>PET scan </a:t>
            </a:r>
          </a:p>
          <a:p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mk-MK" sz="2000" b="1" dirty="0" smtClean="0">
                <a:solidFill>
                  <a:schemeClr val="accent1">
                    <a:lumMod val="75000"/>
                  </a:schemeClr>
                </a:solidFill>
              </a:rPr>
              <a:t>Проценка на ризик со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International Prognostic Index </a:t>
            </a:r>
            <a:r>
              <a:rPr lang="mk-MK" sz="2000" b="1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IPI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) score, </a:t>
            </a:r>
            <a:r>
              <a:rPr lang="mk-MK" sz="2000" b="1" dirty="0" smtClean="0">
                <a:solidFill>
                  <a:schemeClr val="accent1">
                    <a:lumMod val="75000"/>
                  </a:schemeClr>
                </a:solidFill>
              </a:rPr>
              <a:t>адаптиран на возраста, за пациенти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&gt; 60 </a:t>
            </a:r>
            <a:r>
              <a:rPr lang="mk-MK" sz="2000" b="1" dirty="0" smtClean="0">
                <a:solidFill>
                  <a:schemeClr val="accent1">
                    <a:lumMod val="75000"/>
                  </a:schemeClr>
                </a:solidFill>
              </a:rPr>
              <a:t>год.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mk-MK" sz="20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mk-MK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715000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b="1" dirty="0" smtClean="0">
                <a:solidFill>
                  <a:schemeClr val="accent1">
                    <a:lumMod val="75000"/>
                  </a:schemeClr>
                </a:solidFill>
              </a:rPr>
              <a:t>Ехокардиографија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mk-MK" sz="2000" dirty="0" smtClean="0"/>
              <a:t>Уреден наод</a:t>
            </a:r>
            <a:r>
              <a:rPr lang="de-DE" sz="2000" dirty="0" smtClean="0"/>
              <a:t>. EF 60%</a:t>
            </a:r>
          </a:p>
          <a:p>
            <a:r>
              <a:rPr lang="mk-MK" sz="2000" b="1" dirty="0" smtClean="0">
                <a:solidFill>
                  <a:schemeClr val="accent1">
                    <a:lumMod val="75000"/>
                  </a:schemeClr>
                </a:solidFill>
              </a:rPr>
              <a:t>Серологија за вирусни хепатити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mk-MK" sz="2000" dirty="0" smtClean="0"/>
              <a:t>Уреден наод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2336" y="123877"/>
            <a:ext cx="1292464" cy="12558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0070C0"/>
                </a:solidFill>
              </a:rPr>
              <a:t>Третман – прва линија на терапија</a:t>
            </a:r>
            <a:r>
              <a:rPr lang="en-US" sz="2800" b="1" dirty="0" smtClean="0">
                <a:solidFill>
                  <a:srgbClr val="0070C0"/>
                </a:solidFill>
                <a:latin typeface="Trebuchet MS" pitchFamily="34" charset="0"/>
              </a:rPr>
              <a:t>:</a:t>
            </a:r>
            <a:endParaRPr lang="en-US" sz="28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838200"/>
            <a:ext cx="112014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27</a:t>
            </a:r>
            <a:r>
              <a:rPr lang="mk-MK" sz="2000" b="1" dirty="0" smtClean="0">
                <a:solidFill>
                  <a:srgbClr val="0070C0"/>
                </a:solidFill>
              </a:rPr>
              <a:t>.0</a:t>
            </a:r>
            <a:r>
              <a:rPr lang="en-US" sz="2000" b="1" dirty="0" smtClean="0">
                <a:solidFill>
                  <a:srgbClr val="0070C0"/>
                </a:solidFill>
              </a:rPr>
              <a:t>2</a:t>
            </a:r>
            <a:r>
              <a:rPr lang="mk-MK" sz="2000" b="1" dirty="0" smtClean="0">
                <a:solidFill>
                  <a:srgbClr val="0070C0"/>
                </a:solidFill>
              </a:rPr>
              <a:t>.2021 – Започната имуно-хемотерапија по </a:t>
            </a:r>
            <a:r>
              <a:rPr lang="it-IT" sz="2000" b="1" dirty="0" smtClean="0">
                <a:solidFill>
                  <a:srgbClr val="0070C0"/>
                </a:solidFill>
              </a:rPr>
              <a:t>R</a:t>
            </a:r>
            <a:r>
              <a:rPr lang="en-US" sz="2000" b="1" dirty="0" smtClean="0">
                <a:solidFill>
                  <a:srgbClr val="0070C0"/>
                </a:solidFill>
              </a:rPr>
              <a:t>-CHOP </a:t>
            </a:r>
            <a:r>
              <a:rPr lang="mk-MK" sz="2000" b="1" dirty="0" smtClean="0">
                <a:solidFill>
                  <a:srgbClr val="0070C0"/>
                </a:solidFill>
              </a:rPr>
              <a:t>протокол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mk-MK" sz="2000" dirty="0" smtClean="0"/>
              <a:t>преку Дневна Болница. 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marL="342900" indent="-342900"/>
            <a:r>
              <a:rPr lang="mk-MK" sz="2000" dirty="0" smtClean="0"/>
              <a:t>Планирани 6 циклуса </a:t>
            </a:r>
            <a:r>
              <a:rPr lang="it-IT" sz="2000" dirty="0" smtClean="0"/>
              <a:t>R</a:t>
            </a:r>
            <a:r>
              <a:rPr lang="en-US" sz="2000" dirty="0" smtClean="0"/>
              <a:t>-CHOP </a:t>
            </a:r>
            <a:r>
              <a:rPr lang="mk-MK" sz="2000" dirty="0" smtClean="0"/>
              <a:t>+ 2 </a:t>
            </a:r>
            <a:r>
              <a:rPr lang="it-IT" sz="2000" dirty="0" smtClean="0"/>
              <a:t>R </a:t>
            </a:r>
            <a:r>
              <a:rPr lang="mk-MK" sz="2000" dirty="0" smtClean="0"/>
              <a:t>на 21-дневен циклус. </a:t>
            </a:r>
          </a:p>
          <a:p>
            <a:pPr marL="342900" indent="-342900"/>
            <a:endParaRPr lang="mk-MK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mk-MK" sz="2000" b="1" i="1" dirty="0" smtClean="0"/>
              <a:t>Хематолошка токсичност </a:t>
            </a:r>
            <a:r>
              <a:rPr lang="mk-MK" sz="2000" i="1" dirty="0" smtClean="0"/>
              <a:t>уште при првиот циклус на +10 дена од терапија со потреба од хоспитализација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 sz="2000" i="1" dirty="0" smtClean="0"/>
              <a:t>Hb 76 g</a:t>
            </a:r>
            <a:r>
              <a:rPr lang="en-US" sz="2000" i="1" dirty="0" smtClean="0"/>
              <a:t>/L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i="1" dirty="0" smtClean="0"/>
              <a:t>Le 0,12 x 10</a:t>
            </a:r>
            <a:r>
              <a:rPr lang="en-US" sz="2000" i="1" baseline="30000" dirty="0" smtClean="0"/>
              <a:t>9</a:t>
            </a:r>
            <a:r>
              <a:rPr lang="en-US" sz="2000" i="1" dirty="0" smtClean="0"/>
              <a:t>/L </a:t>
            </a:r>
            <a:r>
              <a:rPr lang="mk-MK" sz="2000" i="1" dirty="0" smtClean="0"/>
              <a:t>со инфективен синдром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it-IT" sz="2000" i="1" dirty="0" smtClean="0"/>
              <a:t>Tr 17 </a:t>
            </a:r>
            <a:r>
              <a:rPr lang="en-US" sz="2000" i="1" dirty="0" smtClean="0"/>
              <a:t>x 10</a:t>
            </a:r>
            <a:r>
              <a:rPr lang="en-US" sz="2000" i="1" baseline="30000" dirty="0" smtClean="0"/>
              <a:t>9</a:t>
            </a:r>
            <a:r>
              <a:rPr lang="en-US" sz="2000" i="1" dirty="0" smtClean="0"/>
              <a:t>/L  </a:t>
            </a:r>
            <a:r>
              <a:rPr lang="mk-MK" sz="2000" i="1" dirty="0" smtClean="0"/>
              <a:t>со хеморагичен синдром по кожа </a:t>
            </a:r>
          </a:p>
          <a:p>
            <a:pPr marL="800100" lvl="1" indent="-342900"/>
            <a:endParaRPr lang="mk-MK" sz="2000" i="1" dirty="0" smtClean="0"/>
          </a:p>
          <a:p>
            <a:pPr marL="342900" indent="-342900">
              <a:buFont typeface="Arial" pitchFamily="34" charset="0"/>
              <a:buChar char="•"/>
            </a:pPr>
            <a:endParaRPr lang="mk-MK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mk-MK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mk-MK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mk-MK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mk-MK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mk-MK" sz="2000" dirty="0" smtClean="0"/>
              <a:t>Лекувањето од вториот циклус продолжено спрема препораките со редукција за 50% на дозите на </a:t>
            </a:r>
            <a:r>
              <a:rPr lang="it-IT" sz="2000" dirty="0" smtClean="0"/>
              <a:t>Doxorybicn </a:t>
            </a:r>
            <a:r>
              <a:rPr lang="mk-MK" sz="2000" dirty="0" smtClean="0"/>
              <a:t>и </a:t>
            </a:r>
            <a:r>
              <a:rPr lang="it-IT" sz="2000" dirty="0" smtClean="0"/>
              <a:t>Cyclophosphamid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mk-MK" sz="2000" i="1" dirty="0" smtClean="0"/>
              <a:t>Неутропенија</a:t>
            </a:r>
            <a:r>
              <a:rPr lang="mk-MK" sz="2000" dirty="0" smtClean="0"/>
              <a:t> по секој циклус на терапија, без значајна фебрилна епизода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mk-MK" sz="2000" dirty="0" smtClean="0"/>
              <a:t>Клиничко следење</a:t>
            </a:r>
            <a:r>
              <a:rPr lang="en-US" sz="2000" dirty="0" smtClean="0"/>
              <a:t>: </a:t>
            </a:r>
            <a:r>
              <a:rPr lang="mk-MK" sz="2000" dirty="0" smtClean="0"/>
              <a:t>перзистирање на лимфните јазли, со лесно намалување во големина</a:t>
            </a:r>
            <a:endParaRPr lang="en-US" sz="2000" dirty="0" smtClean="0"/>
          </a:p>
          <a:p>
            <a:pPr marL="342900" indent="-342900"/>
            <a:endParaRPr lang="en-US" dirty="0" smtClean="0">
              <a:latin typeface="Trebuchet MS" pitchFamily="34" charset="0"/>
            </a:endParaRPr>
          </a:p>
          <a:p>
            <a:pPr marL="342900" indent="-342900"/>
            <a:endParaRPr lang="en-US" dirty="0" smtClean="0">
              <a:latin typeface="Trebuchet MS" pitchFamily="34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533400" y="3429000"/>
          <a:ext cx="3429000" cy="193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267200" y="3429000"/>
          <a:ext cx="3429000" cy="193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8229600" y="3429000"/>
          <a:ext cx="3429000" cy="193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9400" y="200230"/>
            <a:ext cx="1292464" cy="1255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0070C0"/>
                </a:solidFill>
              </a:rPr>
              <a:t>Третман и следење на одговор на терапија</a:t>
            </a:r>
            <a:r>
              <a:rPr lang="en-US" sz="2800" b="1" dirty="0" smtClean="0">
                <a:solidFill>
                  <a:srgbClr val="0070C0"/>
                </a:solidFill>
                <a:latin typeface="Trebuchet MS" pitchFamily="34" charset="0"/>
              </a:rPr>
              <a:t>:</a:t>
            </a:r>
            <a:endParaRPr lang="en-US" sz="28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85800"/>
            <a:ext cx="10134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b="1" dirty="0" smtClean="0">
                <a:solidFill>
                  <a:srgbClr val="002060"/>
                </a:solidFill>
              </a:rPr>
              <a:t>27.0</a:t>
            </a:r>
            <a:r>
              <a:rPr lang="en-US" sz="2000" b="1" dirty="0" smtClean="0">
                <a:solidFill>
                  <a:srgbClr val="002060"/>
                </a:solidFill>
              </a:rPr>
              <a:t>7</a:t>
            </a:r>
            <a:r>
              <a:rPr lang="mk-MK" sz="2000" b="1" dirty="0" smtClean="0">
                <a:solidFill>
                  <a:srgbClr val="002060"/>
                </a:solidFill>
              </a:rPr>
              <a:t>.2021 – Аплициран последниот циклус терапија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endParaRPr lang="mk-MK" sz="2000" dirty="0" smtClean="0"/>
          </a:p>
          <a:p>
            <a:r>
              <a:rPr lang="mk-MK" sz="2000" dirty="0" smtClean="0"/>
              <a:t> </a:t>
            </a:r>
            <a:r>
              <a:rPr lang="mk-MK" sz="2000" b="1" dirty="0" smtClean="0">
                <a:solidFill>
                  <a:srgbClr val="002060"/>
                </a:solidFill>
              </a:rPr>
              <a:t>17.08.2021 – Контролен </a:t>
            </a:r>
            <a:r>
              <a:rPr lang="it-IT" sz="2000" b="1" dirty="0" smtClean="0">
                <a:solidFill>
                  <a:srgbClr val="002060"/>
                </a:solidFill>
              </a:rPr>
              <a:t>PET scan </a:t>
            </a:r>
            <a:r>
              <a:rPr lang="en-US" sz="2000" b="1" dirty="0" smtClean="0">
                <a:solidFill>
                  <a:srgbClr val="002060"/>
                </a:solidFill>
              </a:rPr>
              <a:t>– Deauville score 5 </a:t>
            </a:r>
            <a:r>
              <a:rPr lang="mk-MK" sz="2000" b="1" dirty="0" smtClean="0">
                <a:solidFill>
                  <a:srgbClr val="002060"/>
                </a:solidFill>
              </a:rPr>
              <a:t>со прогресија на постоечките лезии и појава на нови лезии</a:t>
            </a:r>
          </a:p>
          <a:p>
            <a:pPr marL="342900" indent="-342900"/>
            <a:endParaRPr lang="mk-MK" sz="2000" dirty="0" smtClean="0"/>
          </a:p>
          <a:p>
            <a:pPr marL="342900" indent="-342900"/>
            <a:endParaRPr lang="en-US" dirty="0" smtClean="0">
              <a:latin typeface="Trebuchet MS" pitchFamily="34" charset="0"/>
            </a:endParaRPr>
          </a:p>
          <a:p>
            <a:pPr marL="342900" indent="-342900"/>
            <a:endParaRPr lang="en-US" dirty="0" smtClean="0">
              <a:latin typeface="Trebuchet MS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9400" y="304800"/>
            <a:ext cx="1292464" cy="1255885"/>
          </a:xfrm>
          <a:prstGeom prst="rect">
            <a:avLst/>
          </a:prstGeom>
        </p:spPr>
      </p:pic>
      <p:pic>
        <p:nvPicPr>
          <p:cNvPr id="8" name="Picture 7" descr="Screenshot_9.png"/>
          <p:cNvPicPr>
            <a:picLocks noChangeAspect="1"/>
          </p:cNvPicPr>
          <p:nvPr/>
        </p:nvPicPr>
        <p:blipFill>
          <a:blip r:embed="rId3" cstate="print"/>
          <a:srcRect t="5714"/>
          <a:stretch>
            <a:fillRect/>
          </a:stretch>
        </p:blipFill>
        <p:spPr>
          <a:xfrm>
            <a:off x="5181600" y="1905000"/>
            <a:ext cx="4114800" cy="2514601"/>
          </a:xfrm>
          <a:prstGeom prst="rect">
            <a:avLst/>
          </a:prstGeom>
        </p:spPr>
      </p:pic>
      <p:pic>
        <p:nvPicPr>
          <p:cNvPr id="9" name="Picture 8" descr="Screenshot_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981200"/>
            <a:ext cx="4419600" cy="2514600"/>
          </a:xfrm>
          <a:prstGeom prst="rect">
            <a:avLst/>
          </a:prstGeom>
        </p:spPr>
      </p:pic>
      <p:pic>
        <p:nvPicPr>
          <p:cNvPr id="11" name="Picture 10" descr="Screenshot_13.png"/>
          <p:cNvPicPr>
            <a:picLocks noChangeAspect="1"/>
          </p:cNvPicPr>
          <p:nvPr/>
        </p:nvPicPr>
        <p:blipFill>
          <a:blip r:embed="rId5" cstate="print"/>
          <a:srcRect t="8595"/>
          <a:stretch>
            <a:fillRect/>
          </a:stretch>
        </p:blipFill>
        <p:spPr>
          <a:xfrm>
            <a:off x="5257801" y="4419600"/>
            <a:ext cx="4343400" cy="2438400"/>
          </a:xfrm>
          <a:prstGeom prst="rect">
            <a:avLst/>
          </a:prstGeom>
        </p:spPr>
      </p:pic>
      <p:pic>
        <p:nvPicPr>
          <p:cNvPr id="13" name="Picture 12" descr="Screenshot_10 (1).png"/>
          <p:cNvPicPr>
            <a:picLocks noChangeAspect="1"/>
          </p:cNvPicPr>
          <p:nvPr/>
        </p:nvPicPr>
        <p:blipFill>
          <a:blip r:embed="rId6" cstate="print"/>
          <a:srcRect l="7702" t="11628" r="11433" b="9302"/>
          <a:stretch>
            <a:fillRect/>
          </a:stretch>
        </p:blipFill>
        <p:spPr>
          <a:xfrm>
            <a:off x="609600" y="4419600"/>
            <a:ext cx="45720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chemeClr val="accent1">
                    <a:lumMod val="75000"/>
                  </a:schemeClr>
                </a:solidFill>
              </a:rPr>
              <a:t>Второлиниска терапија и исход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: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85800"/>
            <a:ext cx="9982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b="1" dirty="0" smtClean="0">
                <a:solidFill>
                  <a:schemeClr val="accent1">
                    <a:lumMod val="75000"/>
                  </a:schemeClr>
                </a:solidFill>
              </a:rPr>
              <a:t>Обид со високодозна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salvage </a:t>
            </a:r>
            <a:r>
              <a:rPr lang="mk-MK" sz="2000" b="1" dirty="0" smtClean="0">
                <a:solidFill>
                  <a:schemeClr val="accent1">
                    <a:lumMod val="75000"/>
                  </a:schemeClr>
                </a:solidFill>
              </a:rPr>
              <a:t>терапија по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- ICE regimen</a:t>
            </a:r>
            <a:r>
              <a:rPr lang="mk-MK" sz="2000" b="1" dirty="0" smtClean="0">
                <a:solidFill>
                  <a:schemeClr val="accent1">
                    <a:lumMod val="75000"/>
                  </a:schemeClr>
                </a:solidFill>
              </a:rPr>
              <a:t> со цел автологна трансплантација на коскена срцевина</a:t>
            </a:r>
          </a:p>
          <a:p>
            <a:r>
              <a:rPr lang="mk-MK" sz="2000" dirty="0" smtClean="0"/>
              <a:t>Планирана апликација на 3 циклуса терапија (28 дена)</a:t>
            </a:r>
            <a:endParaRPr lang="en-US" sz="2000" dirty="0" smtClean="0"/>
          </a:p>
          <a:p>
            <a:pPr marL="342900" indent="-342900"/>
            <a:r>
              <a:rPr lang="mk-MK" sz="2000" dirty="0" smtClean="0"/>
              <a:t> </a:t>
            </a:r>
            <a:endParaRPr lang="en-US" sz="2000" dirty="0" smtClean="0"/>
          </a:p>
          <a:p>
            <a:pPr marL="342900" indent="-342900"/>
            <a:endParaRPr lang="en-US" dirty="0" smtClean="0">
              <a:latin typeface="Trebuchet MS" pitchFamily="34" charset="0"/>
            </a:endParaRPr>
          </a:p>
          <a:p>
            <a:pPr marL="342900" indent="-342900"/>
            <a:endParaRPr lang="en-US" dirty="0" smtClean="0">
              <a:latin typeface="Trebuchet MS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946827"/>
              </p:ext>
            </p:extLst>
          </p:nvPr>
        </p:nvGraphicFramePr>
        <p:xfrm>
          <a:off x="457200" y="1752600"/>
          <a:ext cx="11048999" cy="2270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6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9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97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05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k-MK" sz="1600" dirty="0" smtClean="0"/>
                        <a:t>Лек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dirty="0" smtClean="0"/>
                        <a:t>Ден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dirty="0" smtClean="0"/>
                        <a:t>Механизам</a:t>
                      </a:r>
                      <a:r>
                        <a:rPr lang="mk-MK" sz="1600" baseline="0" dirty="0" smtClean="0"/>
                        <a:t> на дејство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dirty="0" smtClean="0"/>
                        <a:t>Начин на апликација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dirty="0" smtClean="0"/>
                        <a:t>Доза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600" dirty="0" smtClean="0"/>
                        <a:t>Циклуси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Rituximab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600" b="1" i="1" dirty="0" smtClean="0"/>
                        <a:t>1</a:t>
                      </a:r>
                      <a:endParaRPr lang="en-US" sz="1600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Anti-CD20 </a:t>
                      </a:r>
                      <a:r>
                        <a:rPr lang="mk-MK" sz="1600" dirty="0" smtClean="0"/>
                        <a:t>моноклонално А</a:t>
                      </a:r>
                      <a:r>
                        <a:rPr lang="it-IT" sz="1600" dirty="0" smtClean="0"/>
                        <a:t>b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поткожна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1400</a:t>
                      </a:r>
                      <a:r>
                        <a:rPr lang="it-IT" sz="1600" dirty="0" smtClean="0"/>
                        <a:t>mg</a:t>
                      </a:r>
                      <a:r>
                        <a:rPr lang="it-IT" sz="1600" baseline="0" dirty="0" smtClean="0"/>
                        <a:t> s.c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</a:t>
                      </a:r>
                      <a:r>
                        <a:rPr lang="mk-MK" sz="1600" dirty="0" smtClean="0"/>
                        <a:t>1</a:t>
                      </a:r>
                      <a:r>
                        <a:rPr lang="it-IT" sz="1600" dirty="0" smtClean="0"/>
                        <a:t> </a:t>
                      </a:r>
                      <a:r>
                        <a:rPr lang="en-US" sz="1600" dirty="0" smtClean="0"/>
                        <a:t>–</a:t>
                      </a:r>
                      <a:r>
                        <a:rPr lang="en-US" sz="1600" baseline="0" dirty="0" smtClean="0"/>
                        <a:t> C</a:t>
                      </a:r>
                      <a:r>
                        <a:rPr lang="mk-MK" sz="1600" baseline="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Ifosfamide</a:t>
                      </a:r>
                      <a:r>
                        <a:rPr lang="en-US" sz="1600" b="1" baseline="0" dirty="0" smtClean="0"/>
                        <a:t> and</a:t>
                      </a:r>
                      <a:endParaRPr lang="en-US" sz="1600" b="1" dirty="0" smtClean="0"/>
                    </a:p>
                    <a:p>
                      <a:r>
                        <a:rPr lang="en-US" sz="1600" b="1" i="0" dirty="0" smtClean="0"/>
                        <a:t>MESNA</a:t>
                      </a: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/>
                        <a:t>2</a:t>
                      </a: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Алкилирачки</a:t>
                      </a:r>
                      <a:r>
                        <a:rPr lang="mk-MK" sz="1600" baseline="0" dirty="0" smtClean="0"/>
                        <a:t> хемиотерапевтик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интравенски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50</a:t>
                      </a:r>
                      <a:r>
                        <a:rPr lang="en-US" sz="1600" dirty="0" smtClean="0"/>
                        <a:t>00</a:t>
                      </a:r>
                      <a:r>
                        <a:rPr lang="mk-MK" sz="1600" dirty="0" smtClean="0"/>
                        <a:t> </a:t>
                      </a:r>
                      <a:r>
                        <a:rPr lang="it-IT" sz="1600" dirty="0" smtClean="0"/>
                        <a:t>mg</a:t>
                      </a:r>
                      <a:r>
                        <a:rPr lang="en-US" sz="1600" dirty="0" smtClean="0"/>
                        <a:t>/m</a:t>
                      </a:r>
                      <a:r>
                        <a:rPr lang="en-US" sz="1600" baseline="30000" dirty="0" smtClean="0"/>
                        <a:t>2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С1-</a:t>
                      </a:r>
                      <a:r>
                        <a:rPr lang="mk-MK" sz="1600" baseline="0" dirty="0" smtClean="0"/>
                        <a:t> С</a:t>
                      </a:r>
                      <a:r>
                        <a:rPr lang="en-US" sz="1600" baseline="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Carboplatin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Платина дериват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интравенски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600" dirty="0" smtClean="0"/>
                        <a:t>5 х</a:t>
                      </a:r>
                      <a:r>
                        <a:rPr lang="mk-MK" sz="1600" baseline="0" dirty="0" smtClean="0"/>
                        <a:t> </a:t>
                      </a:r>
                      <a:r>
                        <a:rPr lang="en-US" sz="1600" baseline="0" dirty="0" smtClean="0"/>
                        <a:t>(</a:t>
                      </a:r>
                      <a:r>
                        <a:rPr lang="en-US" sz="1600" baseline="0" dirty="0" err="1" smtClean="0"/>
                        <a:t>CrCl</a:t>
                      </a:r>
                      <a:r>
                        <a:rPr lang="en-US" sz="1600" baseline="0" dirty="0" smtClean="0"/>
                        <a:t> + 25)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600" dirty="0" smtClean="0"/>
                        <a:t>С1-</a:t>
                      </a:r>
                      <a:r>
                        <a:rPr lang="mk-MK" sz="1600" baseline="0" dirty="0" smtClean="0"/>
                        <a:t> С</a:t>
                      </a:r>
                      <a:r>
                        <a:rPr lang="en-US" sz="1600" baseline="0" dirty="0" smtClean="0"/>
                        <a:t>3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Etoposide</a:t>
                      </a: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/>
                        <a:t>1-3</a:t>
                      </a: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Топоизомераза</a:t>
                      </a:r>
                      <a:r>
                        <a:rPr lang="mk-MK" sz="1600" baseline="0" dirty="0" smtClean="0"/>
                        <a:t> 2 инхибитор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600" dirty="0" smtClean="0"/>
                        <a:t>интравенски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600" dirty="0" smtClean="0"/>
                        <a:t>100 </a:t>
                      </a:r>
                      <a:r>
                        <a:rPr lang="it-IT" sz="1600" dirty="0" smtClean="0"/>
                        <a:t>mg</a:t>
                      </a:r>
                      <a:r>
                        <a:rPr lang="en-US" sz="1600" dirty="0" smtClean="0"/>
                        <a:t>/m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mk-MK" sz="1600" baseline="30000" dirty="0" smtClean="0"/>
                        <a:t> 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600" dirty="0" smtClean="0"/>
                        <a:t>С1-</a:t>
                      </a:r>
                      <a:r>
                        <a:rPr lang="mk-MK" sz="1600" baseline="0" dirty="0" smtClean="0"/>
                        <a:t> С3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4267200"/>
            <a:ext cx="11201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b="1" dirty="0" smtClean="0">
                <a:solidFill>
                  <a:schemeClr val="accent1">
                    <a:lumMod val="75000"/>
                  </a:schemeClr>
                </a:solidFill>
              </a:rPr>
              <a:t>Несакани ефекти од терапија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mk-MK" dirty="0" smtClean="0"/>
              <a:t>Тромбоцитопенија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mk-MK" dirty="0" smtClean="0"/>
              <a:t>Фебрилна неутропенија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mk-MK" dirty="0" smtClean="0"/>
              <a:t>Кардиореспираторно попуштање со развој на белодробен едем – подобрување</a:t>
            </a:r>
            <a:endParaRPr lang="mk-MK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mk-MK" dirty="0" smtClean="0"/>
              <a:t>Испишан од болница на +16-ти ден од терапија, во подобра општа состојба со стабилни вредности во хемограм и нормални биохемиски параметри.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mk-MK" dirty="0" smtClean="0"/>
              <a:t>Две недели подоцна примен во тешка општа состојба во матична установа и летален исход заради акутна бубрежна инсуфициенција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/>
            <a:endParaRPr lang="en-US" dirty="0" smtClean="0">
              <a:latin typeface="Trebuchet MS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1800" y="152400"/>
            <a:ext cx="1292464" cy="1255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048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200" b="1" dirty="0" smtClean="0">
                <a:solidFill>
                  <a:schemeClr val="accent2">
                    <a:lumMod val="75000"/>
                  </a:schemeClr>
                </a:solidFill>
              </a:rPr>
              <a:t>Заклучок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90600"/>
            <a:ext cx="10820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mk-MK" dirty="0" smtClean="0"/>
              <a:t>Прикажавме два случаи на пациенти на иста возраст, со иста дијагноза, исто очекувано 5-годишно преживување и ист стадиум, со различен исход.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mk-MK" dirty="0" smtClean="0"/>
              <a:t>Раширената болест е јасно асоцирана со полоша прогноза</a:t>
            </a:r>
          </a:p>
          <a:p>
            <a:pPr marL="342900" indent="-342900">
              <a:buAutoNum type="arabicPeriod"/>
            </a:pPr>
            <a:endParaRPr lang="mk-MK" dirty="0" smtClean="0"/>
          </a:p>
          <a:p>
            <a:pPr marL="342900" indent="-342900">
              <a:buAutoNum type="arabicPeriod"/>
            </a:pPr>
            <a:r>
              <a:rPr lang="mk-MK" dirty="0" smtClean="0"/>
              <a:t>Раната и навремена дијагностика на лимфоми е условена од сите здравствени работници кои се вклучени во дијагностичкиот процес, но исто така и од </a:t>
            </a:r>
            <a:r>
              <a:rPr lang="mk-MK" b="1" dirty="0" smtClean="0">
                <a:solidFill>
                  <a:srgbClr val="C00000"/>
                </a:solidFill>
              </a:rPr>
              <a:t>индивидуалната свесност за препознавање на симптомите, едуцираност и проценка на потребата од лекарски преглед.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mk-MK" sz="1600" dirty="0" smtClean="0"/>
              <a:t>Пациент кој се јавил на лекар 2 месеца од појавата на симптоми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mk-MK" sz="1600" dirty="0" smtClean="0"/>
              <a:t>Пациент кој се јавил на лекар 8 месеца од појавата на симптоми иако станува збор за агресивен тип на лимфом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endParaRPr lang="mk-MK" dirty="0" smtClean="0"/>
          </a:p>
          <a:p>
            <a:pPr marL="342900" indent="-342900">
              <a:buFont typeface="+mj-lt"/>
              <a:buAutoNum type="arabicPeriod"/>
            </a:pPr>
            <a:r>
              <a:rPr lang="mk-MK" dirty="0" smtClean="0"/>
              <a:t>Кај двајцата пациенти има брзо поставување на дефинитивната дијагноза од првиот лекарски преглед </a:t>
            </a:r>
            <a:r>
              <a:rPr lang="mk-MK" b="1" dirty="0" smtClean="0"/>
              <a:t>(1-2 месеца)</a:t>
            </a:r>
          </a:p>
          <a:p>
            <a:pPr marL="342900" indent="-342900">
              <a:buFont typeface="+mj-lt"/>
              <a:buAutoNum type="arabicPeriod"/>
            </a:pPr>
            <a:endParaRPr lang="mk-MK" dirty="0" smtClean="0"/>
          </a:p>
          <a:p>
            <a:pPr marL="342900" indent="-342900">
              <a:buFont typeface="+mj-lt"/>
              <a:buAutoNum type="arabicPeriod"/>
            </a:pPr>
            <a:r>
              <a:rPr lang="mk-MK" dirty="0" smtClean="0"/>
              <a:t>Пандемијата со </a:t>
            </a:r>
            <a:r>
              <a:rPr lang="it-IT" dirty="0" smtClean="0"/>
              <a:t>COVID</a:t>
            </a:r>
            <a:r>
              <a:rPr lang="en-US" dirty="0" smtClean="0"/>
              <a:t>-19 </a:t>
            </a:r>
            <a:r>
              <a:rPr lang="mk-MK" dirty="0" smtClean="0"/>
              <a:t>имаше значајно влијание врз дијагностиката на лимфоми, за кое веројатно и допрва уште ќе сведочиме. Тоа се должи на два аспекта</a:t>
            </a:r>
            <a:r>
              <a:rPr lang="en-US" dirty="0" smtClean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mk-MK" dirty="0" smtClean="0"/>
              <a:t>Прераспределба на здравствените капацитети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mk-MK" dirty="0" smtClean="0"/>
              <a:t>Страв од јавување на лекар и игнорирање на симптомите </a:t>
            </a:r>
          </a:p>
          <a:p>
            <a:pPr>
              <a:buFont typeface="Arial" pitchFamily="34" charset="0"/>
              <a:buChar char="•"/>
            </a:pPr>
            <a:endParaRPr lang="mk-MK" dirty="0" smtClean="0">
              <a:latin typeface="Trebuchet MS" pitchFamily="34" charset="0"/>
            </a:endParaRPr>
          </a:p>
          <a:p>
            <a:r>
              <a:rPr lang="mk-MK" dirty="0" smtClean="0"/>
              <a:t>5.  Покрај едукацијата на лекарите од примарното и секундарно здравство, потребно е едукација и подигнување на општата свесност за навремено препознавање на лимфом. 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20400" y="0"/>
            <a:ext cx="13716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застапеност.jpg"/>
          <p:cNvPicPr>
            <a:picLocks noChangeAspect="1"/>
          </p:cNvPicPr>
          <p:nvPr/>
        </p:nvPicPr>
        <p:blipFill>
          <a:blip r:embed="rId2" cstate="print"/>
          <a:srcRect l="5688" r="13735"/>
          <a:stretch>
            <a:fillRect/>
          </a:stretch>
        </p:blipFill>
        <p:spPr>
          <a:xfrm>
            <a:off x="0" y="1447800"/>
            <a:ext cx="6705600" cy="3901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51057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C00000"/>
                </a:solidFill>
              </a:rPr>
              <a:t>Стадиум во време на дијагноза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0" name="Picture 9" descr="5 годишно преживување.jpg"/>
          <p:cNvPicPr>
            <a:picLocks noChangeAspect="1"/>
          </p:cNvPicPr>
          <p:nvPr/>
        </p:nvPicPr>
        <p:blipFill>
          <a:blip r:embed="rId3" cstate="print"/>
          <a:srcRect l="5849"/>
          <a:stretch>
            <a:fillRect/>
          </a:stretch>
        </p:blipFill>
        <p:spPr>
          <a:xfrm>
            <a:off x="6553200" y="1752600"/>
            <a:ext cx="5638800" cy="30632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10600" y="46482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k-MK" sz="2000" b="1" dirty="0" smtClean="0"/>
              <a:t>64,5% средно 5-годишно преживување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287000" y="62484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NCI </a:t>
            </a:r>
            <a:r>
              <a:rPr lang="en-US" b="1" i="1" dirty="0" smtClean="0"/>
              <a:t>- SEER</a:t>
            </a:r>
            <a:endParaRPr lang="en-US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4140" y="232343"/>
            <a:ext cx="1292464" cy="1255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C00000"/>
                </a:solidFill>
              </a:rPr>
              <a:t>Приказ на случај бр. 1</a:t>
            </a:r>
          </a:p>
          <a:p>
            <a:r>
              <a:rPr lang="mk-MK" sz="2000" b="1" i="1" dirty="0" smtClean="0">
                <a:solidFill>
                  <a:srgbClr val="C00000"/>
                </a:solidFill>
              </a:rPr>
              <a:t>Од анамнезата</a:t>
            </a:r>
            <a:r>
              <a:rPr lang="en-US" sz="2000" b="1" i="1" dirty="0" smtClean="0">
                <a:solidFill>
                  <a:srgbClr val="C00000"/>
                </a:solidFill>
              </a:rPr>
              <a:t>: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14400"/>
            <a:ext cx="11811000" cy="6206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mk-MK" sz="2000" b="1" i="1" dirty="0" smtClean="0">
                <a:solidFill>
                  <a:srgbClr val="C00000"/>
                </a:solidFill>
              </a:rPr>
              <a:t>Прва посета на Клиника за Хематологија на 10.02.2021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endParaRPr lang="mk-MK" sz="2000" b="1" i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b="1" i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mk-MK" sz="2000" b="1" dirty="0" smtClean="0">
                <a:ea typeface="SimSun-ExtB" pitchFamily="49" charset="-122"/>
              </a:rPr>
              <a:t>Генералии</a:t>
            </a:r>
            <a:r>
              <a:rPr lang="en-US" sz="2000" b="1" dirty="0" smtClean="0">
                <a:ea typeface="SimSun-ExtB" pitchFamily="49" charset="-122"/>
              </a:rPr>
              <a:t>:</a:t>
            </a:r>
            <a:r>
              <a:rPr lang="en-US" sz="2000" dirty="0" smtClean="0">
                <a:ea typeface="SimSun-ExtB" pitchFamily="49" charset="-122"/>
              </a:rPr>
              <a:t> </a:t>
            </a:r>
            <a:r>
              <a:rPr lang="mk-MK" sz="2000" dirty="0" smtClean="0">
                <a:ea typeface="SimSun-ExtB" pitchFamily="49" charset="-122"/>
              </a:rPr>
              <a:t>жена, родена 1953 год (во време на дијагноза 66 год.) од Крива Паланка</a:t>
            </a:r>
            <a:endParaRPr lang="en-US" sz="2000" dirty="0" smtClean="0">
              <a:ea typeface="SimSun-ExtB" pitchFamily="49" charset="-122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ea typeface="SimSun-ExtB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ea typeface="SimSun-ExtB" pitchFamily="49" charset="-122"/>
              </a:rPr>
              <a:t> </a:t>
            </a:r>
            <a:r>
              <a:rPr lang="mk-MK" sz="2000" b="1" dirty="0" smtClean="0">
                <a:ea typeface="SimSun-ExtB" pitchFamily="49" charset="-122"/>
              </a:rPr>
              <a:t>Главни тегоби</a:t>
            </a:r>
            <a:r>
              <a:rPr lang="en-US" sz="2000" b="1" dirty="0" smtClean="0">
                <a:ea typeface="SimSun-ExtB" pitchFamily="49" charset="-122"/>
              </a:rPr>
              <a:t>: </a:t>
            </a:r>
            <a:r>
              <a:rPr lang="mk-MK" sz="2000" b="1" dirty="0" smtClean="0">
                <a:solidFill>
                  <a:srgbClr val="C00000"/>
                </a:solidFill>
                <a:ea typeface="SimSun-ExtB" pitchFamily="49" charset="-122"/>
              </a:rPr>
              <a:t>појава на болен тумефакт на предна страна на вратот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ea typeface="SimSun-ExtB" pitchFamily="49" charset="-122"/>
              </a:rPr>
              <a:t> </a:t>
            </a:r>
            <a:r>
              <a:rPr lang="mk-MK" sz="2000" b="1" dirty="0" smtClean="0">
                <a:ea typeface="SimSun-ExtB" pitchFamily="49" charset="-122"/>
              </a:rPr>
              <a:t>Б-симптоми</a:t>
            </a:r>
            <a:r>
              <a:rPr lang="en-US" sz="2000" b="1" dirty="0" smtClean="0">
                <a:ea typeface="SimSun-ExtB" pitchFamily="49" charset="-122"/>
              </a:rPr>
              <a:t>: </a:t>
            </a:r>
            <a:r>
              <a:rPr lang="mk-MK" sz="2000" b="1" dirty="0" smtClean="0">
                <a:ea typeface="SimSun-ExtB" pitchFamily="49" charset="-122"/>
              </a:rPr>
              <a:t>отсуство</a:t>
            </a:r>
            <a:endParaRPr lang="en-US" sz="2000" b="1" dirty="0" smtClean="0">
              <a:ea typeface="SimSun-ExtB" pitchFamily="49" charset="-122"/>
            </a:endParaRPr>
          </a:p>
          <a:p>
            <a:pPr lvl="1">
              <a:buFont typeface="Arial" pitchFamily="34" charset="0"/>
              <a:buChar char="•"/>
            </a:pPr>
            <a:r>
              <a:rPr lang="mk-MK" sz="2000" b="1" dirty="0" smtClean="0">
                <a:ea typeface="SimSun-ExtB" pitchFamily="49" charset="-122"/>
              </a:rPr>
              <a:t> Отсуство на симптоми</a:t>
            </a:r>
            <a:r>
              <a:rPr lang="en-US" sz="2000" b="1" dirty="0" smtClean="0">
                <a:ea typeface="SimSun-ExtB" pitchFamily="49" charset="-122"/>
              </a:rPr>
              <a:t> </a:t>
            </a:r>
            <a:r>
              <a:rPr lang="mk-MK" sz="2000" b="1" dirty="0" smtClean="0">
                <a:ea typeface="SimSun-ExtB" pitchFamily="49" charset="-122"/>
              </a:rPr>
              <a:t>асоцирани со локацијата на туморот</a:t>
            </a:r>
            <a:endParaRPr lang="en-US" sz="2000" b="1" dirty="0" smtClean="0">
              <a:ea typeface="SimSun-ExtB" pitchFamily="49" charset="-122"/>
            </a:endParaRPr>
          </a:p>
          <a:p>
            <a:endParaRPr lang="en-US" sz="2000" dirty="0" smtClean="0">
              <a:ea typeface="SimSun-ExtB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ea typeface="SimSun-ExtB" pitchFamily="49" charset="-122"/>
              </a:rPr>
              <a:t> </a:t>
            </a:r>
            <a:r>
              <a:rPr lang="mk-MK" sz="2000" b="1" dirty="0" smtClean="0">
                <a:ea typeface="SimSun-ExtB" pitchFamily="49" charset="-122"/>
              </a:rPr>
              <a:t>Сегашна болест</a:t>
            </a:r>
            <a:r>
              <a:rPr lang="en-US" sz="2000" b="1" dirty="0" smtClean="0">
                <a:ea typeface="SimSun-ExtB" pitchFamily="49" charset="-122"/>
              </a:rPr>
              <a:t>: </a:t>
            </a:r>
            <a:r>
              <a:rPr lang="mk-MK" sz="2000" dirty="0" smtClean="0">
                <a:ea typeface="SimSun-ExtB" pitchFamily="49" charset="-122"/>
              </a:rPr>
              <a:t>Симптомите започнале пред 2 месеца со појава на тумефакт на предната страна на вратот десно, над тиреоидната жлезда, кој се зголемувал со тек на време и </a:t>
            </a:r>
            <a:r>
              <a:rPr lang="en-US" sz="2000" dirty="0" smtClean="0">
                <a:ea typeface="SimSun-ExtB" pitchFamily="49" charset="-122"/>
              </a:rPr>
              <a:t>e </a:t>
            </a:r>
            <a:r>
              <a:rPr lang="mk-MK" sz="2000" dirty="0" smtClean="0">
                <a:ea typeface="SimSun-ExtB" pitchFamily="49" charset="-122"/>
              </a:rPr>
              <a:t>болен на допир. Пациентката промените ги поврзала во склоп на веќе позната дијагноза за мултинодозна струма со хипотироза.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ea typeface="SimSun-ExtB" pitchFamily="49" charset="-122"/>
              </a:rPr>
              <a:t> </a:t>
            </a:r>
            <a:r>
              <a:rPr lang="mk-MK" sz="2000" dirty="0" smtClean="0">
                <a:ea typeface="SimSun-ExtB" pitchFamily="49" charset="-122"/>
              </a:rPr>
              <a:t>Доаѓа со резултати од повеќе</a:t>
            </a:r>
            <a:r>
              <a:rPr lang="it-IT" sz="2000" dirty="0" smtClean="0">
                <a:ea typeface="SimSun-ExtB" pitchFamily="49" charset="-122"/>
              </a:rPr>
              <a:t> </a:t>
            </a:r>
            <a:r>
              <a:rPr lang="mk-MK" sz="2000" dirty="0" smtClean="0">
                <a:ea typeface="SimSun-ExtB" pitchFamily="49" charset="-122"/>
              </a:rPr>
              <a:t>радиодијагностички иследувања. </a:t>
            </a:r>
            <a:endParaRPr lang="en-US" sz="2000" b="1" dirty="0" smtClean="0">
              <a:ea typeface="SimSun-ExtB" pitchFamily="49" charset="-122"/>
            </a:endParaRPr>
          </a:p>
          <a:p>
            <a:endParaRPr lang="en-US" sz="2000" dirty="0" smtClean="0">
              <a:ea typeface="SimSun-ExtB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ea typeface="SimSun-ExtB" pitchFamily="49" charset="-122"/>
              </a:rPr>
              <a:t> </a:t>
            </a:r>
            <a:r>
              <a:rPr lang="mk-MK" sz="2000" b="1" dirty="0" smtClean="0">
                <a:ea typeface="SimSun-ExtB" pitchFamily="49" charset="-122"/>
              </a:rPr>
              <a:t>Минати заболувања</a:t>
            </a:r>
            <a:r>
              <a:rPr lang="en-US" sz="2000" b="1" dirty="0" smtClean="0">
                <a:ea typeface="SimSun-ExtB" pitchFamily="49" charset="-122"/>
              </a:rPr>
              <a:t>: </a:t>
            </a:r>
            <a:r>
              <a:rPr lang="en-US" sz="2000" dirty="0" smtClean="0">
                <a:ea typeface="SimSun-ExtB" pitchFamily="49" charset="-122"/>
              </a:rPr>
              <a:t>Struma </a:t>
            </a:r>
            <a:r>
              <a:rPr lang="en-US" sz="2000" dirty="0" err="1" smtClean="0">
                <a:ea typeface="SimSun-ExtB" pitchFamily="49" charset="-122"/>
              </a:rPr>
              <a:t>multinodosa</a:t>
            </a:r>
            <a:r>
              <a:rPr lang="en-US" sz="2000" dirty="0" smtClean="0">
                <a:ea typeface="SimSun-ExtB" pitchFamily="49" charset="-122"/>
              </a:rPr>
              <a:t> cum hypothyroidism</a:t>
            </a:r>
            <a:r>
              <a:rPr lang="mk-MK" sz="2000" dirty="0" smtClean="0">
                <a:ea typeface="SimSun-ExtB" pitchFamily="49" charset="-122"/>
              </a:rPr>
              <a:t> од пред 3 години</a:t>
            </a:r>
            <a:r>
              <a:rPr lang="en-US" sz="2000" dirty="0" smtClean="0">
                <a:ea typeface="SimSun-ExtB" pitchFamily="49" charset="-122"/>
              </a:rPr>
              <a:t>;</a:t>
            </a:r>
            <a:r>
              <a:rPr lang="mk-MK" sz="2000" dirty="0" smtClean="0">
                <a:ea typeface="SimSun-ExtB" pitchFamily="49" charset="-122"/>
              </a:rPr>
              <a:t> </a:t>
            </a:r>
            <a:r>
              <a:rPr lang="it-IT" sz="2000" dirty="0" smtClean="0">
                <a:ea typeface="SimSun-ExtB" pitchFamily="49" charset="-122"/>
              </a:rPr>
              <a:t>HTA</a:t>
            </a:r>
            <a:endParaRPr lang="en-US" sz="2000" b="1" baseline="30000" dirty="0" smtClean="0">
              <a:ea typeface="SimSun-ExtB" pitchFamily="49" charset="-122"/>
            </a:endParaRPr>
          </a:p>
          <a:p>
            <a:pPr>
              <a:buFont typeface="Arial" pitchFamily="34" charset="0"/>
              <a:buChar char="•"/>
            </a:pPr>
            <a:endParaRPr lang="en-US" sz="2000" baseline="30000" dirty="0" smtClean="0">
              <a:ea typeface="SimSun-ExtB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ea typeface="SimSun-ExtB" pitchFamily="49" charset="-122"/>
              </a:rPr>
              <a:t> </a:t>
            </a:r>
            <a:r>
              <a:rPr lang="mk-MK" sz="2000" b="1" dirty="0" smtClean="0">
                <a:ea typeface="SimSun-ExtB" pitchFamily="49" charset="-122"/>
              </a:rPr>
              <a:t>Фамилијарна анамнеза</a:t>
            </a:r>
            <a:r>
              <a:rPr lang="en-US" sz="2000" b="1" dirty="0" smtClean="0">
                <a:ea typeface="SimSun-ExtB" pitchFamily="49" charset="-122"/>
              </a:rPr>
              <a:t>: </a:t>
            </a:r>
            <a:r>
              <a:rPr lang="mk-MK" sz="2000" dirty="0" smtClean="0">
                <a:ea typeface="SimSun-ExtB" pitchFamily="49" charset="-122"/>
              </a:rPr>
              <a:t>сестра лекувана од карцином на дојка</a:t>
            </a:r>
            <a:endParaRPr lang="en-US" sz="2000" dirty="0" smtClean="0">
              <a:ea typeface="SimSun-ExtB" pitchFamily="49" charset="-122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ea typeface="SimSun-ExtB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ea typeface="SimSun-ExtB" pitchFamily="49" charset="-122"/>
              </a:rPr>
              <a:t> </a:t>
            </a:r>
            <a:r>
              <a:rPr lang="mk-MK" sz="2000" b="1" dirty="0" smtClean="0">
                <a:ea typeface="SimSun-ExtB" pitchFamily="49" charset="-122"/>
              </a:rPr>
              <a:t>Фармаколошка анамнеза</a:t>
            </a:r>
            <a:r>
              <a:rPr lang="en-US" sz="2000" b="1" dirty="0" smtClean="0">
                <a:ea typeface="SimSun-ExtB" pitchFamily="49" charset="-122"/>
              </a:rPr>
              <a:t>: </a:t>
            </a:r>
            <a:r>
              <a:rPr lang="en-US" sz="2000" dirty="0" err="1" smtClean="0">
                <a:ea typeface="SimSun-ExtB" pitchFamily="49" charset="-122"/>
              </a:rPr>
              <a:t>Tbl</a:t>
            </a:r>
            <a:r>
              <a:rPr lang="en-US" sz="2000" dirty="0" smtClean="0">
                <a:ea typeface="SimSun-ExtB" pitchFamily="49" charset="-122"/>
              </a:rPr>
              <a:t>. </a:t>
            </a:r>
            <a:r>
              <a:rPr lang="en-US" sz="2000" dirty="0" err="1" smtClean="0">
                <a:ea typeface="SimSun-ExtB" pitchFamily="49" charset="-122"/>
              </a:rPr>
              <a:t>Levothyroxin</a:t>
            </a:r>
            <a:r>
              <a:rPr lang="en-US" sz="2000" dirty="0" smtClean="0">
                <a:ea typeface="SimSun-ExtB" pitchFamily="49" charset="-122"/>
              </a:rPr>
              <a:t> à 75mckg 1x1/ </a:t>
            </a:r>
            <a:r>
              <a:rPr lang="mk-MK" sz="2000" dirty="0" smtClean="0">
                <a:ea typeface="SimSun-ExtB" pitchFamily="49" charset="-122"/>
              </a:rPr>
              <a:t>6 дена и 100 </a:t>
            </a:r>
            <a:r>
              <a:rPr lang="it-IT" sz="2000" dirty="0" smtClean="0">
                <a:ea typeface="SimSun-ExtB" pitchFamily="49" charset="-122"/>
              </a:rPr>
              <a:t>mckg 1</a:t>
            </a:r>
            <a:r>
              <a:rPr lang="mk-MK" sz="2000" dirty="0" smtClean="0">
                <a:ea typeface="SimSun-ExtB" pitchFamily="49" charset="-122"/>
              </a:rPr>
              <a:t>х1 / 1 ден</a:t>
            </a:r>
            <a:endParaRPr lang="mk-MK" sz="2000" b="1" dirty="0" smtClean="0">
              <a:ea typeface="SimSun-ExtB" pitchFamily="49" charset="-122"/>
            </a:endParaRPr>
          </a:p>
          <a:p>
            <a:r>
              <a:rPr lang="mk-MK" sz="2000" dirty="0" smtClean="0">
                <a:ea typeface="SimSun-ExtB" pitchFamily="49" charset="-122"/>
              </a:rPr>
              <a:t>                                                       </a:t>
            </a:r>
            <a:r>
              <a:rPr lang="it-IT" sz="2000" dirty="0" smtClean="0">
                <a:ea typeface="SimSun-ExtB" pitchFamily="49" charset="-122"/>
              </a:rPr>
              <a:t>Tbl. Losartan à </a:t>
            </a:r>
            <a:r>
              <a:rPr lang="en-US" sz="2000" dirty="0" smtClean="0">
                <a:ea typeface="SimSun-ExtB" pitchFamily="49" charset="-122"/>
              </a:rPr>
              <a:t>50mg 1x1</a:t>
            </a:r>
            <a:endParaRPr lang="mk-MK" sz="2000" dirty="0" smtClean="0">
              <a:ea typeface="SimSun-ExtB" pitchFamily="49" charset="-122"/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ea typeface="SimSun-ExtB" pitchFamily="49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9400" y="152400"/>
            <a:ext cx="1292464" cy="1255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200" b="1" dirty="0" smtClean="0">
                <a:solidFill>
                  <a:srgbClr val="C00000"/>
                </a:solidFill>
              </a:rPr>
              <a:t>Од претходно направените анализи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66800"/>
            <a:ext cx="11582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Trebuchet MS" pitchFamily="34" charset="0"/>
            </a:endParaRPr>
          </a:p>
          <a:p>
            <a:pPr marL="342900" indent="-342900">
              <a:buAutoNum type="arabicPeriod"/>
            </a:pPr>
            <a:r>
              <a:rPr lang="mk-MK" b="1" dirty="0" smtClean="0">
                <a:solidFill>
                  <a:srgbClr val="C00000"/>
                </a:solidFill>
              </a:rPr>
              <a:t>17.12.2020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– </a:t>
            </a:r>
            <a:r>
              <a:rPr lang="mk-MK" b="1" dirty="0" smtClean="0">
                <a:solidFill>
                  <a:srgbClr val="C00000"/>
                </a:solidFill>
              </a:rPr>
              <a:t>Ехо на тиреоидна жлезда </a:t>
            </a:r>
            <a:r>
              <a:rPr lang="mk-MK" dirty="0" smtClean="0"/>
              <a:t>( ЈЗУ УК за Ендокринологија – Скопје)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mk-MK" dirty="0" smtClean="0"/>
              <a:t>Жлездата во целост зголемена со волумен над 50мл, хипоехогена и хетерогена со оскудна васкуларизација. Во </a:t>
            </a:r>
            <a:r>
              <a:rPr lang="mk-MK" b="1" dirty="0" smtClean="0"/>
              <a:t>десен лобус промена со мешана ехогеност и цистични компоненти со </a:t>
            </a:r>
            <a:r>
              <a:rPr lang="en-US" b="1" dirty="0" smtClean="0"/>
              <a:t>d=47x39mm.</a:t>
            </a:r>
            <a:r>
              <a:rPr lang="en-US" dirty="0" smtClean="0"/>
              <a:t> </a:t>
            </a:r>
            <a:r>
              <a:rPr lang="mk-MK" dirty="0" smtClean="0"/>
              <a:t>Од десната страна </a:t>
            </a:r>
            <a:r>
              <a:rPr lang="mk-MK" b="1" dirty="0" smtClean="0"/>
              <a:t>неколку зголемени лимфни јазли </a:t>
            </a:r>
            <a:r>
              <a:rPr lang="mk-MK" dirty="0" smtClean="0"/>
              <a:t>со нормална морфологија со </a:t>
            </a:r>
            <a:r>
              <a:rPr lang="it-IT" dirty="0" smtClean="0"/>
              <a:t>d</a:t>
            </a:r>
            <a:r>
              <a:rPr lang="en-US" dirty="0" smtClean="0"/>
              <a:t>=24mm </a:t>
            </a:r>
            <a:r>
              <a:rPr lang="mk-MK" dirty="0" smtClean="0"/>
              <a:t>и 1 јазол со</a:t>
            </a:r>
            <a:r>
              <a:rPr lang="it-IT" dirty="0" smtClean="0"/>
              <a:t> d</a:t>
            </a:r>
            <a:r>
              <a:rPr lang="en-US" dirty="0" smtClean="0"/>
              <a:t>=2</a:t>
            </a:r>
            <a:r>
              <a:rPr lang="mk-MK" dirty="0" smtClean="0"/>
              <a:t>0</a:t>
            </a:r>
            <a:r>
              <a:rPr lang="en-US" dirty="0" smtClean="0"/>
              <a:t>mm</a:t>
            </a:r>
            <a:r>
              <a:rPr lang="mk-MK" dirty="0" smtClean="0"/>
              <a:t> со хипоехогена и хетерогена структура, оскудно васкуларизиран.</a:t>
            </a:r>
          </a:p>
          <a:p>
            <a:pPr lvl="1">
              <a:buFont typeface="Courier New" pitchFamily="49" charset="0"/>
              <a:buChar char="o"/>
            </a:pPr>
            <a:r>
              <a:rPr lang="mk-MK" dirty="0" smtClean="0"/>
              <a:t> </a:t>
            </a:r>
            <a:r>
              <a:rPr lang="mk-MK" i="1" dirty="0" smtClean="0"/>
              <a:t>Последно контролно ехо на 12.03.2020 со промени единствено во прилог на хипотироза</a:t>
            </a:r>
          </a:p>
          <a:p>
            <a:pPr lvl="1"/>
            <a:r>
              <a:rPr lang="mk-MK" dirty="0" smtClean="0"/>
              <a:t> </a:t>
            </a:r>
            <a:endParaRPr lang="en-US" dirty="0" smtClean="0"/>
          </a:p>
          <a:p>
            <a:pPr marL="342900" indent="-342900">
              <a:buAutoNum type="arabicPeriod" startAt="2"/>
            </a:pPr>
            <a:r>
              <a:rPr lang="mk-MK" b="1" dirty="0" smtClean="0">
                <a:solidFill>
                  <a:srgbClr val="C00000"/>
                </a:solidFill>
              </a:rPr>
              <a:t>24.12.2020 </a:t>
            </a:r>
            <a:r>
              <a:rPr lang="en-US" dirty="0" smtClean="0">
                <a:solidFill>
                  <a:srgbClr val="C00000"/>
                </a:solidFill>
              </a:rPr>
              <a:t>– </a:t>
            </a:r>
            <a:r>
              <a:rPr lang="mk-MK" b="1" dirty="0" smtClean="0">
                <a:solidFill>
                  <a:srgbClr val="C00000"/>
                </a:solidFill>
              </a:rPr>
              <a:t>КТ на врат со контраст </a:t>
            </a:r>
            <a:r>
              <a:rPr lang="mk-MK" dirty="0" smtClean="0"/>
              <a:t>(ГОБ ,,8-ми Септември</a:t>
            </a:r>
            <a:r>
              <a:rPr lang="en-US" dirty="0" smtClean="0"/>
              <a:t>”</a:t>
            </a:r>
            <a:r>
              <a:rPr lang="mk-MK" dirty="0" smtClean="0"/>
              <a:t>)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mk-MK" b="1" dirty="0" smtClean="0"/>
              <a:t>Солитарна хетерогена маса </a:t>
            </a:r>
            <a:r>
              <a:rPr lang="mk-MK" dirty="0" smtClean="0"/>
              <a:t>ниско цервикално десно во десен тиреоиден лобус со </a:t>
            </a:r>
            <a:r>
              <a:rPr lang="it-IT" b="1" dirty="0" smtClean="0"/>
              <a:t>d</a:t>
            </a:r>
            <a:r>
              <a:rPr lang="en-US" b="1" dirty="0" smtClean="0"/>
              <a:t>=40x60x100mm</a:t>
            </a:r>
            <a:r>
              <a:rPr lang="mk-MK" dirty="0" smtClean="0"/>
              <a:t>, која најверојатно потекнува од тиреоидната жлезда, иако не може јасно да се разграничи дали потекнува од неа или ја инвадира. </a:t>
            </a:r>
          </a:p>
          <a:p>
            <a:pPr lvl="1">
              <a:buFont typeface="Courier New" pitchFamily="49" charset="0"/>
              <a:buChar char="o"/>
            </a:pPr>
            <a:r>
              <a:rPr lang="mk-MK" dirty="0" smtClean="0"/>
              <a:t> </a:t>
            </a:r>
            <a:r>
              <a:rPr lang="mk-MK" b="1" dirty="0" smtClean="0"/>
              <a:t>Десно паратиреоидно сигнификантно наголемени лимфни јазли </a:t>
            </a:r>
            <a:r>
              <a:rPr lang="mk-MK" dirty="0" smtClean="0"/>
              <a:t>со </a:t>
            </a:r>
            <a:r>
              <a:rPr lang="it-IT" dirty="0" smtClean="0"/>
              <a:t>d</a:t>
            </a:r>
            <a:r>
              <a:rPr lang="en-US" dirty="0" smtClean="0"/>
              <a:t>=2</a:t>
            </a:r>
            <a:r>
              <a:rPr lang="mk-MK" dirty="0" smtClean="0"/>
              <a:t>0</a:t>
            </a:r>
            <a:r>
              <a:rPr lang="en-US" dirty="0" smtClean="0"/>
              <a:t>mm</a:t>
            </a:r>
            <a:r>
              <a:rPr lang="mk-MK" dirty="0" smtClean="0"/>
              <a:t> </a:t>
            </a: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r>
              <a:rPr lang="mk-MK" b="1" dirty="0" smtClean="0">
                <a:solidFill>
                  <a:srgbClr val="C00000"/>
                </a:solidFill>
              </a:rPr>
              <a:t>01.02.2021 </a:t>
            </a:r>
            <a:r>
              <a:rPr lang="en-US" dirty="0" smtClean="0">
                <a:solidFill>
                  <a:srgbClr val="C00000"/>
                </a:solidFill>
              </a:rPr>
              <a:t>– </a:t>
            </a:r>
            <a:r>
              <a:rPr lang="mk-MK" b="1" dirty="0" smtClean="0">
                <a:solidFill>
                  <a:srgbClr val="C00000"/>
                </a:solidFill>
              </a:rPr>
              <a:t>Скен на тиреоидна жлезда </a:t>
            </a:r>
            <a:r>
              <a:rPr lang="mk-MK" dirty="0" smtClean="0"/>
              <a:t>( Институт за Нуклеарна Медицина) 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mk-MK" dirty="0" smtClean="0"/>
              <a:t> </a:t>
            </a:r>
            <a:r>
              <a:rPr lang="mk-MK" b="1" dirty="0" smtClean="0"/>
              <a:t>Ладен јазол десно</a:t>
            </a:r>
            <a:endParaRPr lang="en-US" b="1" dirty="0" smtClean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r>
              <a:rPr lang="mk-MK" b="1" dirty="0" smtClean="0">
                <a:solidFill>
                  <a:srgbClr val="C00000"/>
                </a:solidFill>
              </a:rPr>
              <a:t>08.02.2021 – Тенкоиглена аспирациска биопсија </a:t>
            </a:r>
            <a:r>
              <a:rPr lang="mk-MK" dirty="0" smtClean="0"/>
              <a:t>( Институт за Нуклеарна Медицина, Институт за Патологија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de-DE" b="1" dirty="0" smtClean="0"/>
              <a:t>V </a:t>
            </a:r>
            <a:r>
              <a:rPr lang="mk-MK" b="1" dirty="0" smtClean="0"/>
              <a:t>класификациона група – присутни атипични лимфоидни клетки</a:t>
            </a: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9400" y="47677"/>
            <a:ext cx="1292464" cy="1255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1074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C00000"/>
                </a:solidFill>
              </a:rPr>
              <a:t>10.02.2021 - Прва посета на Клиника за Хематологија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990600"/>
            <a:ext cx="11353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b="1" dirty="0" smtClean="0">
                <a:solidFill>
                  <a:srgbClr val="C00000"/>
                </a:solidFill>
              </a:rPr>
              <a:t>Од физикален преглед</a:t>
            </a:r>
            <a:r>
              <a:rPr lang="en-US" sz="2000" b="1" dirty="0" smtClean="0">
                <a:solidFill>
                  <a:srgbClr val="C00000"/>
                </a:solidFill>
              </a:rPr>
              <a:t>: 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mk-MK" sz="2000" b="1" dirty="0" smtClean="0">
                <a:solidFill>
                  <a:srgbClr val="C00000"/>
                </a:solidFill>
              </a:rPr>
              <a:t>палпабилни лимфни јазли десно цервикално долж предна линија на </a:t>
            </a:r>
            <a:r>
              <a:rPr lang="it-IT" sz="2000" b="1" dirty="0" smtClean="0">
                <a:solidFill>
                  <a:srgbClr val="C00000"/>
                </a:solidFill>
              </a:rPr>
              <a:t>m.sternocleidomastoideus </a:t>
            </a:r>
            <a:r>
              <a:rPr lang="mk-MK" sz="2000" b="1" dirty="0" smtClean="0">
                <a:solidFill>
                  <a:srgbClr val="C00000"/>
                </a:solidFill>
              </a:rPr>
              <a:t>со големина до 2 </a:t>
            </a:r>
            <a:r>
              <a:rPr lang="it-IT" sz="2000" b="1" dirty="0" smtClean="0">
                <a:solidFill>
                  <a:srgbClr val="C00000"/>
                </a:solidFill>
              </a:rPr>
              <a:t>cm</a:t>
            </a:r>
          </a:p>
          <a:p>
            <a:pPr lvl="1">
              <a:buFont typeface="Arial" pitchFamily="34" charset="0"/>
              <a:buChar char="•"/>
            </a:pPr>
            <a:r>
              <a:rPr lang="it-IT" sz="2000" dirty="0" smtClean="0"/>
              <a:t> </a:t>
            </a: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r>
              <a:rPr lang="mk-MK" sz="2000" dirty="0" smtClean="0"/>
              <a:t>нема палпабилни лимфни јазли во други периферни регии достапни на преглед</a:t>
            </a:r>
          </a:p>
          <a:p>
            <a:pPr lvl="1">
              <a:buFont typeface="Arial" pitchFamily="34" charset="0"/>
              <a:buChar char="•"/>
            </a:pPr>
            <a:r>
              <a:rPr lang="mk-MK" sz="2000" dirty="0" smtClean="0"/>
              <a:t> нема палпабилна органомегалија</a:t>
            </a:r>
          </a:p>
          <a:p>
            <a:pPr lvl="1">
              <a:buFont typeface="Arial" pitchFamily="34" charset="0"/>
              <a:buChar char="•"/>
            </a:pPr>
            <a:r>
              <a:rPr lang="mk-MK" sz="2000" dirty="0" smtClean="0"/>
              <a:t> уреден наод по системи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ECOG – Performance Score: 0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mk-MK" sz="2000" dirty="0" smtClean="0"/>
              <a:t>Со оглед на локализацијата на промените, упатена за КТ-водена </a:t>
            </a:r>
            <a:r>
              <a:rPr lang="it-IT" sz="2000" dirty="0" smtClean="0"/>
              <a:t>core </a:t>
            </a:r>
            <a:r>
              <a:rPr lang="mk-MK" sz="2000" dirty="0" smtClean="0"/>
              <a:t>биопсија на промените. </a:t>
            </a:r>
          </a:p>
          <a:p>
            <a:pPr>
              <a:buFont typeface="Arial" pitchFamily="34" charset="0"/>
              <a:buChar char="•"/>
            </a:pPr>
            <a:r>
              <a:rPr lang="mk-MK" sz="2000" b="1" dirty="0" smtClean="0">
                <a:solidFill>
                  <a:srgbClr val="C00000"/>
                </a:solidFill>
              </a:rPr>
              <a:t>15.02. 2021 – КТ-водена </a:t>
            </a:r>
            <a:r>
              <a:rPr lang="it-IT" sz="2000" b="1" dirty="0" smtClean="0">
                <a:solidFill>
                  <a:srgbClr val="C00000"/>
                </a:solidFill>
              </a:rPr>
              <a:t>core </a:t>
            </a:r>
            <a:r>
              <a:rPr lang="mk-MK" sz="2000" b="1" dirty="0" smtClean="0">
                <a:solidFill>
                  <a:srgbClr val="C00000"/>
                </a:solidFill>
              </a:rPr>
              <a:t>биопсија на туморска маса (</a:t>
            </a:r>
            <a:r>
              <a:rPr lang="mk-MK" sz="2000" dirty="0" smtClean="0">
                <a:solidFill>
                  <a:srgbClr val="C00000"/>
                </a:solidFill>
              </a:rPr>
              <a:t>земени 5 биоптични примероци)</a:t>
            </a:r>
            <a:endParaRPr lang="en-US" sz="2000" dirty="0" smtClean="0"/>
          </a:p>
        </p:txBody>
      </p:sp>
      <p:sp>
        <p:nvSpPr>
          <p:cNvPr id="8" name="Notched Right Arrow 7"/>
          <p:cNvSpPr/>
          <p:nvPr/>
        </p:nvSpPr>
        <p:spPr>
          <a:xfrm>
            <a:off x="609600" y="4876800"/>
            <a:ext cx="10134600" cy="889000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51054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10/20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762000" y="4267200"/>
            <a:ext cx="1600200" cy="723900"/>
          </a:xfrm>
          <a:prstGeom prst="wedgeRectCallout">
            <a:avLst>
              <a:gd name="adj1" fmla="val -20833"/>
              <a:gd name="adj2" fmla="val 7370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sz="1400" b="1" dirty="0" smtClean="0"/>
              <a:t>Појава на првите симптоми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51054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17.12.2020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2133600" y="5638800"/>
            <a:ext cx="1828800" cy="914400"/>
          </a:xfrm>
          <a:prstGeom prst="wedgeRectCallout">
            <a:avLst>
              <a:gd name="adj1" fmla="val -30797"/>
              <a:gd name="adj2" fmla="val -75302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sz="1400" b="1" dirty="0" smtClean="0"/>
              <a:t>Прва посета на лекар - Нотирана туморска маса на тиреоидна жлезда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51054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24.12.2020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3505200" y="4267200"/>
            <a:ext cx="1600200" cy="723900"/>
          </a:xfrm>
          <a:prstGeom prst="wedgeRectCallout">
            <a:avLst>
              <a:gd name="adj1" fmla="val -20833"/>
              <a:gd name="adj2" fmla="val 7370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sz="1400" b="1" dirty="0" smtClean="0"/>
              <a:t>КТ верификувана Ту-маса и лимфаденопатија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51054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01.02.2021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5181600" y="5638800"/>
            <a:ext cx="1524000" cy="762000"/>
          </a:xfrm>
          <a:prstGeom prst="wedgeRectCallout">
            <a:avLst>
              <a:gd name="adj1" fmla="val -30797"/>
              <a:gd name="adj2" fmla="val -75302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sz="1400" b="1" dirty="0" smtClean="0"/>
              <a:t>Скен на жлезда – ладен јазол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29400" y="51054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08.02.2021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6553200" y="4495800"/>
            <a:ext cx="1219200" cy="495300"/>
          </a:xfrm>
          <a:prstGeom prst="wedgeRectCallout">
            <a:avLst>
              <a:gd name="adj1" fmla="val -20833"/>
              <a:gd name="adj2" fmla="val 7370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sz="1400" b="1" dirty="0" smtClean="0"/>
              <a:t>Цитологија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001000" y="51054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10.02.2021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8001000" y="5638800"/>
            <a:ext cx="1524000" cy="762000"/>
          </a:xfrm>
          <a:prstGeom prst="wedgeRectCallout">
            <a:avLst>
              <a:gd name="adj1" fmla="val -30797"/>
              <a:gd name="adj2" fmla="val -75302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sz="1400" b="1" dirty="0" smtClean="0"/>
              <a:t>Прва консултација со хематолог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296400" y="51054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15.02.2021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9144000" y="4419600"/>
            <a:ext cx="1219200" cy="495300"/>
          </a:xfrm>
          <a:prstGeom prst="wedgeRectCallout">
            <a:avLst>
              <a:gd name="adj1" fmla="val -19271"/>
              <a:gd name="adj2" fmla="val 87162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b="1" dirty="0" smtClean="0"/>
              <a:t>Core biopsio</a:t>
            </a:r>
            <a:endParaRPr lang="en-US" sz="1400" b="1" dirty="0"/>
          </a:p>
        </p:txBody>
      </p:sp>
      <p:sp>
        <p:nvSpPr>
          <p:cNvPr id="23" name="Rectangular Callout 22"/>
          <p:cNvSpPr/>
          <p:nvPr/>
        </p:nvSpPr>
        <p:spPr>
          <a:xfrm>
            <a:off x="10781607" y="4876800"/>
            <a:ext cx="1295400" cy="762000"/>
          </a:xfrm>
          <a:prstGeom prst="wedgeRectCallout">
            <a:avLst>
              <a:gd name="adj1" fmla="val -21422"/>
              <a:gd name="adj2" fmla="val -44052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b="1" dirty="0" smtClean="0">
                <a:solidFill>
                  <a:srgbClr val="7030A0"/>
                </a:solidFill>
              </a:rPr>
              <a:t>25.02.2021</a:t>
            </a:r>
          </a:p>
          <a:p>
            <a:pPr algn="ctr"/>
            <a:r>
              <a:rPr lang="mk-MK" sz="1400" b="1" dirty="0" smtClean="0">
                <a:solidFill>
                  <a:srgbClr val="7030A0"/>
                </a:solidFill>
              </a:rPr>
              <a:t>Поставена дијагноза</a:t>
            </a:r>
            <a:endParaRPr lang="en-US" sz="14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2336" y="67556"/>
            <a:ext cx="1292464" cy="1255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1127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C00000"/>
                </a:solidFill>
              </a:rPr>
              <a:t>Хистопатолошки наод и поставување дијагноза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image_67175681.JPG"/>
          <p:cNvPicPr>
            <a:picLocks noChangeAspect="1"/>
          </p:cNvPicPr>
          <p:nvPr/>
        </p:nvPicPr>
        <p:blipFill>
          <a:blip r:embed="rId2" cstate="print"/>
          <a:srcRect l="47500" r="10000"/>
          <a:stretch>
            <a:fillRect/>
          </a:stretch>
        </p:blipFill>
        <p:spPr>
          <a:xfrm rot="5400000">
            <a:off x="1707775" y="-31375"/>
            <a:ext cx="4572001" cy="7682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77200" y="1295400"/>
            <a:ext cx="3810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dirty="0" smtClean="0">
                <a:solidFill>
                  <a:srgbClr val="C00000"/>
                </a:solidFill>
              </a:rPr>
              <a:t>Хистопатолошка анализа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 smtClean="0"/>
              <a:t>M</a:t>
            </a:r>
            <a:r>
              <a:rPr lang="mk-MK" b="1" dirty="0" smtClean="0"/>
              <a:t>орфолошка анализа</a:t>
            </a:r>
            <a:endParaRPr lang="en-US" b="1" dirty="0" smtClean="0"/>
          </a:p>
          <a:p>
            <a:pPr marL="342900" indent="-342900"/>
            <a:endParaRPr lang="mk-MK" b="1" dirty="0" smtClean="0"/>
          </a:p>
          <a:p>
            <a:pPr marL="342900" indent="-342900"/>
            <a:r>
              <a:rPr lang="en-US" b="1" dirty="0" smtClean="0"/>
              <a:t>2.   </a:t>
            </a:r>
            <a:r>
              <a:rPr lang="mk-MK" b="1" dirty="0" smtClean="0"/>
              <a:t>Имунохистохемиска анализа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mk-MK" dirty="0" smtClean="0"/>
              <a:t>Предложениот имунохистохемиски панел треба да ги содржи следниве маркери: </a:t>
            </a:r>
            <a:r>
              <a:rPr lang="mk-MK" i="1" dirty="0" smtClean="0">
                <a:solidFill>
                  <a:srgbClr val="C00000"/>
                </a:solidFill>
              </a:rPr>
              <a:t>CD20, CD79a, CD3, CD10, BCL2, BCL6, MYC, ki67</a:t>
            </a:r>
            <a:endParaRPr lang="en-US" i="1" dirty="0" smtClean="0">
              <a:solidFill>
                <a:srgbClr val="C00000"/>
              </a:solidFill>
            </a:endParaRPr>
          </a:p>
          <a:p>
            <a:pPr marL="342900" indent="-342900"/>
            <a:endParaRPr lang="mk-MK" i="1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mk-MK" b="1" dirty="0" smtClean="0"/>
              <a:t>3. Молекуларни анализи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mk-MK" dirty="0" smtClean="0"/>
              <a:t>Повеќе се користат во диференцијална дијагноза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mk-MK" dirty="0" smtClean="0"/>
              <a:t>Преуредувања на </a:t>
            </a:r>
            <a:r>
              <a:rPr lang="it-IT" dirty="0" smtClean="0"/>
              <a:t>bcl</a:t>
            </a:r>
            <a:r>
              <a:rPr lang="en-US" dirty="0" smtClean="0"/>
              <a:t>-2, bcl-6 </a:t>
            </a:r>
            <a:r>
              <a:rPr lang="mk-MK" dirty="0" smtClean="0"/>
              <a:t>кај М</a:t>
            </a:r>
            <a:r>
              <a:rPr lang="en-US" dirty="0" smtClean="0"/>
              <a:t>YC-C + </a:t>
            </a:r>
            <a:r>
              <a:rPr lang="mk-MK" dirty="0" smtClean="0"/>
              <a:t>лимфоми за </a:t>
            </a:r>
            <a:r>
              <a:rPr lang="it-IT" dirty="0" smtClean="0"/>
              <a:t>double</a:t>
            </a:r>
            <a:r>
              <a:rPr lang="en-US" dirty="0" smtClean="0"/>
              <a:t>-hit/ triple hit lymphoma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95231" y="90867"/>
            <a:ext cx="1292464" cy="1255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C00000"/>
                </a:solidFill>
              </a:rPr>
              <a:t>Иницијални лабораториски иследувања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endParaRPr lang="en-US" sz="28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609600" y="609600"/>
          <a:ext cx="9677400" cy="61010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785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1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mk-MK" sz="1800" dirty="0" smtClean="0"/>
                        <a:t>Параметри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sz="1800" dirty="0" smtClean="0"/>
                        <a:t>Вредности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k-MK" b="1" dirty="0" smtClean="0"/>
                        <a:t>ЕСР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 smtClean="0"/>
                        <a:t>15/-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k-MK" b="1" dirty="0" smtClean="0"/>
                        <a:t>Хемограм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Hb</a:t>
                      </a:r>
                      <a:r>
                        <a:rPr lang="it-IT" baseline="0" dirty="0" smtClean="0"/>
                        <a:t> 1</a:t>
                      </a:r>
                      <a:r>
                        <a:rPr lang="mk-MK" baseline="0" dirty="0" smtClean="0"/>
                        <a:t>57</a:t>
                      </a:r>
                      <a:r>
                        <a:rPr lang="it-IT" baseline="0" dirty="0" smtClean="0"/>
                        <a:t> g</a:t>
                      </a:r>
                      <a:r>
                        <a:rPr lang="en-US" baseline="0" dirty="0" smtClean="0"/>
                        <a:t>/L; Le 6,</a:t>
                      </a:r>
                      <a:r>
                        <a:rPr lang="mk-MK" baseline="0" dirty="0" smtClean="0"/>
                        <a:t>8</a:t>
                      </a:r>
                      <a:r>
                        <a:rPr lang="en-US" baseline="0" dirty="0" smtClean="0"/>
                        <a:t> x 10</a:t>
                      </a:r>
                      <a:r>
                        <a:rPr lang="en-US" baseline="30000" dirty="0" smtClean="0"/>
                        <a:t>9</a:t>
                      </a:r>
                      <a:r>
                        <a:rPr lang="en-US" baseline="0" dirty="0" smtClean="0"/>
                        <a:t>/L; PLT </a:t>
                      </a:r>
                      <a:r>
                        <a:rPr lang="mk-MK" baseline="0" dirty="0" smtClean="0"/>
                        <a:t>165</a:t>
                      </a:r>
                      <a:r>
                        <a:rPr lang="en-US" baseline="0" dirty="0" smtClean="0"/>
                        <a:t>x 10</a:t>
                      </a:r>
                      <a:r>
                        <a:rPr lang="en-US" baseline="30000" dirty="0" smtClean="0"/>
                        <a:t>9</a:t>
                      </a:r>
                      <a:r>
                        <a:rPr lang="en-US" baseline="0" dirty="0" smtClean="0"/>
                        <a:t>/L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k-MK" b="1" dirty="0" smtClean="0"/>
                        <a:t>Периферна</a:t>
                      </a:r>
                      <a:r>
                        <a:rPr lang="mk-MK" b="1" baseline="0" dirty="0" smtClean="0"/>
                        <a:t> размаска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Ne 72</a:t>
                      </a:r>
                      <a:r>
                        <a:rPr lang="en-US" dirty="0" smtClean="0"/>
                        <a:t>%;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Lym</a:t>
                      </a:r>
                      <a:r>
                        <a:rPr lang="en-US" baseline="0" dirty="0" smtClean="0"/>
                        <a:t> 24%; Mo 3%; </a:t>
                      </a:r>
                      <a:r>
                        <a:rPr lang="en-US" baseline="0" dirty="0" err="1" smtClean="0"/>
                        <a:t>Eo</a:t>
                      </a:r>
                      <a:r>
                        <a:rPr lang="en-US" baseline="0" dirty="0" smtClean="0"/>
                        <a:t> 1%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mk-MK" b="1" dirty="0" smtClean="0">
                          <a:solidFill>
                            <a:srgbClr val="C00000"/>
                          </a:solidFill>
                        </a:rPr>
                        <a:t>Биохемиски</a:t>
                      </a:r>
                      <a:r>
                        <a:rPr lang="mk-MK" b="1" baseline="0" dirty="0" smtClean="0">
                          <a:solidFill>
                            <a:srgbClr val="C00000"/>
                          </a:solidFill>
                        </a:rPr>
                        <a:t> анализи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k-MK" dirty="0" smtClean="0"/>
                        <a:t>Гликемија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 smtClean="0"/>
                        <a:t>7,8</a:t>
                      </a:r>
                      <a:r>
                        <a:rPr lang="mk-MK" baseline="0" dirty="0" smtClean="0"/>
                        <a:t> </a:t>
                      </a:r>
                      <a:r>
                        <a:rPr lang="it-IT" baseline="0" dirty="0" smtClean="0"/>
                        <a:t>mmol</a:t>
                      </a:r>
                      <a:r>
                        <a:rPr lang="en-US" baseline="0" dirty="0" smtClean="0"/>
                        <a:t>/L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k-MK" dirty="0" smtClean="0"/>
                        <a:t>Деградациони</a:t>
                      </a:r>
                      <a:r>
                        <a:rPr lang="mk-MK" baseline="0" dirty="0" smtClean="0"/>
                        <a:t> продукти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Urea</a:t>
                      </a:r>
                      <a:r>
                        <a:rPr lang="it-IT" baseline="0" dirty="0" smtClean="0"/>
                        <a:t> </a:t>
                      </a:r>
                      <a:r>
                        <a:rPr lang="mk-MK" baseline="0" dirty="0" smtClean="0"/>
                        <a:t>4</a:t>
                      </a:r>
                      <a:r>
                        <a:rPr lang="it-IT" baseline="0" dirty="0" smtClean="0"/>
                        <a:t>,</a:t>
                      </a:r>
                      <a:r>
                        <a:rPr lang="mk-MK" baseline="0" dirty="0" smtClean="0"/>
                        <a:t>3</a:t>
                      </a:r>
                      <a:r>
                        <a:rPr lang="it-IT" baseline="0" dirty="0" smtClean="0"/>
                        <a:t> mmol</a:t>
                      </a:r>
                      <a:r>
                        <a:rPr lang="en-US" baseline="0" dirty="0" smtClean="0"/>
                        <a:t>/L; </a:t>
                      </a:r>
                      <a:r>
                        <a:rPr lang="en-US" baseline="0" dirty="0" err="1" smtClean="0"/>
                        <a:t>creatinin</a:t>
                      </a:r>
                      <a:r>
                        <a:rPr lang="en-US" baseline="0" dirty="0" smtClean="0"/>
                        <a:t> 7</a:t>
                      </a:r>
                      <a:r>
                        <a:rPr lang="mk-MK" baseline="0" dirty="0" smtClean="0"/>
                        <a:t>8</a:t>
                      </a:r>
                      <a:r>
                        <a:rPr lang="en-US" baseline="0" dirty="0" smtClean="0"/>
                        <a:t> µmol/L, </a:t>
                      </a:r>
                      <a:r>
                        <a:rPr lang="en-US" baseline="0" dirty="0" err="1" smtClean="0"/>
                        <a:t>Acidum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Uricum</a:t>
                      </a:r>
                      <a:r>
                        <a:rPr lang="en-US" baseline="0" dirty="0" smtClean="0"/>
                        <a:t> </a:t>
                      </a:r>
                      <a:r>
                        <a:rPr lang="mk-MK" baseline="0" dirty="0" smtClean="0"/>
                        <a:t>393</a:t>
                      </a:r>
                      <a:r>
                        <a:rPr lang="en-US" baseline="0" dirty="0" smtClean="0"/>
                        <a:t>µmol/L; </a:t>
                      </a:r>
                      <a:r>
                        <a:rPr lang="mk-MK" baseline="0" dirty="0" smtClean="0"/>
                        <a:t/>
                      </a:r>
                      <a:br>
                        <a:rPr lang="mk-MK" baseline="0" dirty="0" smtClean="0"/>
                      </a:br>
                      <a:r>
                        <a:rPr lang="en-US" baseline="0" dirty="0" err="1" smtClean="0"/>
                        <a:t>Tbil</a:t>
                      </a:r>
                      <a:r>
                        <a:rPr lang="en-US" baseline="0" dirty="0" smtClean="0"/>
                        <a:t> </a:t>
                      </a:r>
                      <a:r>
                        <a:rPr lang="mk-MK" baseline="0" dirty="0" smtClean="0"/>
                        <a:t>10</a:t>
                      </a:r>
                      <a:r>
                        <a:rPr lang="en-US" baseline="0" dirty="0" smtClean="0"/>
                        <a:t> µmol/L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k-MK" dirty="0" smtClean="0"/>
                        <a:t>Хепатални</a:t>
                      </a:r>
                      <a:r>
                        <a:rPr lang="mk-MK" baseline="0" dirty="0" smtClean="0"/>
                        <a:t> ензими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AST</a:t>
                      </a:r>
                      <a:r>
                        <a:rPr lang="en-US" baseline="0" dirty="0" smtClean="0"/>
                        <a:t> 1</a:t>
                      </a:r>
                      <a:r>
                        <a:rPr lang="mk-MK" baseline="0" dirty="0" smtClean="0"/>
                        <a:t>7 </a:t>
                      </a:r>
                      <a:r>
                        <a:rPr lang="en-US" baseline="0" dirty="0" smtClean="0"/>
                        <a:t>U/L; ALT </a:t>
                      </a:r>
                      <a:r>
                        <a:rPr lang="mk-MK" baseline="0" dirty="0" smtClean="0"/>
                        <a:t>9</a:t>
                      </a:r>
                      <a:r>
                        <a:rPr lang="en-US" baseline="0" dirty="0" smtClean="0"/>
                        <a:t>U/L; AP </a:t>
                      </a:r>
                      <a:r>
                        <a:rPr lang="mk-MK" baseline="0" dirty="0" smtClean="0"/>
                        <a:t>114</a:t>
                      </a:r>
                      <a:r>
                        <a:rPr lang="en-US" baseline="0" dirty="0" smtClean="0"/>
                        <a:t>U/L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LDH 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b="1" dirty="0" smtClean="0">
                          <a:solidFill>
                            <a:srgbClr val="C00000"/>
                          </a:solidFill>
                        </a:rPr>
                        <a:t>321 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U/L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Β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2-microglobulin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mg/L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k-MK" dirty="0" smtClean="0"/>
                        <a:t>Протеински статус</a:t>
                      </a:r>
                      <a:endParaRPr lang="en-US" b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TP</a:t>
                      </a:r>
                      <a:r>
                        <a:rPr lang="it-IT" baseline="0" dirty="0" smtClean="0"/>
                        <a:t> </a:t>
                      </a:r>
                      <a:r>
                        <a:rPr lang="mk-MK" baseline="0" dirty="0" smtClean="0"/>
                        <a:t>75,2</a:t>
                      </a:r>
                      <a:r>
                        <a:rPr lang="en-US" baseline="0" dirty="0" smtClean="0"/>
                        <a:t>g/L; alb </a:t>
                      </a:r>
                      <a:r>
                        <a:rPr lang="mk-MK" baseline="0" dirty="0" smtClean="0"/>
                        <a:t>44,4</a:t>
                      </a:r>
                      <a:r>
                        <a:rPr lang="en-US" baseline="0" dirty="0" smtClean="0"/>
                        <a:t>g/L; </a:t>
                      </a:r>
                      <a:r>
                        <a:rPr lang="en-US" baseline="0" dirty="0" err="1" smtClean="0"/>
                        <a:t>glo</a:t>
                      </a:r>
                      <a:r>
                        <a:rPr lang="en-US" baseline="0" dirty="0" smtClean="0"/>
                        <a:t> </a:t>
                      </a:r>
                      <a:r>
                        <a:rPr lang="mk-MK" baseline="0" dirty="0" smtClean="0"/>
                        <a:t>30,</a:t>
                      </a:r>
                      <a:r>
                        <a:rPr lang="en-US" baseline="0" dirty="0" smtClean="0"/>
                        <a:t>8 g/L</a:t>
                      </a:r>
                    </a:p>
                    <a:p>
                      <a:r>
                        <a:rPr lang="en-US" baseline="0" dirty="0" err="1" smtClean="0"/>
                        <a:t>IgA</a:t>
                      </a:r>
                      <a:r>
                        <a:rPr lang="en-US" baseline="0" dirty="0" smtClean="0"/>
                        <a:t> 1</a:t>
                      </a:r>
                      <a:r>
                        <a:rPr lang="mk-MK" baseline="0" dirty="0" smtClean="0"/>
                        <a:t>,4</a:t>
                      </a:r>
                      <a:r>
                        <a:rPr lang="en-US" baseline="0" dirty="0" smtClean="0"/>
                        <a:t> g/L; </a:t>
                      </a:r>
                      <a:r>
                        <a:rPr lang="en-US" baseline="0" dirty="0" err="1" smtClean="0"/>
                        <a:t>IgG</a:t>
                      </a:r>
                      <a:r>
                        <a:rPr lang="en-US" baseline="0" dirty="0" smtClean="0"/>
                        <a:t> </a:t>
                      </a:r>
                      <a:r>
                        <a:rPr lang="mk-MK" baseline="0" dirty="0" smtClean="0"/>
                        <a:t>11,2 </a:t>
                      </a:r>
                      <a:r>
                        <a:rPr lang="en-US" baseline="0" dirty="0" smtClean="0"/>
                        <a:t>g/L; </a:t>
                      </a:r>
                      <a:r>
                        <a:rPr lang="en-US" baseline="0" dirty="0" err="1" smtClean="0"/>
                        <a:t>IgM</a:t>
                      </a:r>
                      <a:r>
                        <a:rPr lang="en-US" baseline="0" dirty="0" smtClean="0"/>
                        <a:t> </a:t>
                      </a:r>
                      <a:r>
                        <a:rPr lang="mk-MK" baseline="0" dirty="0" smtClean="0"/>
                        <a:t>0,48 </a:t>
                      </a:r>
                      <a:r>
                        <a:rPr lang="en-US" baseline="0" dirty="0" smtClean="0"/>
                        <a:t>g/L</a:t>
                      </a:r>
                      <a:endParaRPr lang="en-US" b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k-MK" b="0" dirty="0" smtClean="0">
                          <a:solidFill>
                            <a:schemeClr val="tx1"/>
                          </a:solidFill>
                        </a:rPr>
                        <a:t>Електролитен</a:t>
                      </a:r>
                      <a:r>
                        <a:rPr lang="mk-MK" b="0" baseline="0" dirty="0" smtClean="0">
                          <a:solidFill>
                            <a:schemeClr val="tx1"/>
                          </a:solidFill>
                        </a:rPr>
                        <a:t> статус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b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140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mmol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/L; K 4,8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mmol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/L; Ca 2,5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mmol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/L</a:t>
                      </a:r>
                      <a:endParaRPr lang="en-US" b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mk-MK" b="1" dirty="0" smtClean="0">
                          <a:solidFill>
                            <a:srgbClr val="C00000"/>
                          </a:solidFill>
                        </a:rPr>
                        <a:t>Тестови</a:t>
                      </a:r>
                      <a:r>
                        <a:rPr lang="mk-MK" b="1" baseline="0" dirty="0" smtClean="0">
                          <a:solidFill>
                            <a:srgbClr val="C00000"/>
                          </a:solidFill>
                        </a:rPr>
                        <a:t> на хемостаза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k-MK" b="0" dirty="0" smtClean="0">
                          <a:solidFill>
                            <a:schemeClr val="tx1"/>
                          </a:solidFill>
                        </a:rPr>
                        <a:t>Времиња</a:t>
                      </a:r>
                      <a:r>
                        <a:rPr lang="mk-MK" b="0" baseline="0" dirty="0" smtClean="0">
                          <a:solidFill>
                            <a:schemeClr val="tx1"/>
                          </a:solidFill>
                        </a:rPr>
                        <a:t> на крварење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PT 1</a:t>
                      </a:r>
                      <a:r>
                        <a:rPr lang="mk-MK" dirty="0" smtClean="0"/>
                        <a:t>0</a:t>
                      </a:r>
                      <a:r>
                        <a:rPr lang="en-US" dirty="0" smtClean="0"/>
                        <a:t>,</a:t>
                      </a:r>
                      <a:r>
                        <a:rPr lang="mk-MK" dirty="0" smtClean="0"/>
                        <a:t>6</a:t>
                      </a:r>
                      <a:r>
                        <a:rPr lang="en-US" dirty="0" smtClean="0"/>
                        <a:t>s; </a:t>
                      </a:r>
                      <a:r>
                        <a:rPr lang="en-US" dirty="0" err="1" smtClean="0"/>
                        <a:t>aPTT</a:t>
                      </a:r>
                      <a:r>
                        <a:rPr lang="en-US" dirty="0" smtClean="0"/>
                        <a:t> 2</a:t>
                      </a:r>
                      <a:r>
                        <a:rPr lang="mk-MK" dirty="0" smtClean="0"/>
                        <a:t>1</a:t>
                      </a:r>
                      <a:r>
                        <a:rPr lang="en-US" dirty="0" smtClean="0"/>
                        <a:t>,</a:t>
                      </a:r>
                      <a:r>
                        <a:rPr lang="mk-MK" dirty="0" smtClean="0"/>
                        <a:t>7</a:t>
                      </a:r>
                      <a:r>
                        <a:rPr lang="en-US" dirty="0" smtClean="0"/>
                        <a:t>s; TT </a:t>
                      </a:r>
                      <a:r>
                        <a:rPr lang="mk-MK" dirty="0" smtClean="0"/>
                        <a:t>18,4с</a:t>
                      </a:r>
                      <a:endParaRPr lang="en-US" b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D-</a:t>
                      </a:r>
                      <a:r>
                        <a:rPr lang="mk-MK" dirty="0" smtClean="0"/>
                        <a:t>димери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k-MK" dirty="0" smtClean="0"/>
                        <a:t>700 </a:t>
                      </a:r>
                      <a:r>
                        <a:rPr lang="it-IT" dirty="0" smtClean="0"/>
                        <a:t>ng</a:t>
                      </a:r>
                      <a:r>
                        <a:rPr lang="en-US" dirty="0" smtClean="0"/>
                        <a:t>/ml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0" y="18011"/>
            <a:ext cx="1292464" cy="1255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C00000"/>
                </a:solidFill>
              </a:rPr>
              <a:t>Одредување на стадиум – Иницијален </a:t>
            </a:r>
            <a:r>
              <a:rPr lang="en-US" sz="2800" b="1" dirty="0" smtClean="0">
                <a:solidFill>
                  <a:srgbClr val="C00000"/>
                </a:solidFill>
              </a:rPr>
              <a:t>PET scan</a:t>
            </a:r>
          </a:p>
          <a:p>
            <a:endParaRPr lang="en-US" sz="28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1066800"/>
            <a:ext cx="457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dirty="0" smtClean="0">
                <a:solidFill>
                  <a:srgbClr val="C00000"/>
                </a:solidFill>
              </a:rPr>
              <a:t>Наод од ПЕТ/КТ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en-US" b="1" i="1" dirty="0" err="1" smtClean="0">
                <a:solidFill>
                  <a:srgbClr val="C00000"/>
                </a:solidFill>
              </a:rPr>
              <a:t>SUVhepar</a:t>
            </a:r>
            <a:r>
              <a:rPr lang="en-US" b="1" i="1" dirty="0" smtClean="0">
                <a:solidFill>
                  <a:srgbClr val="C00000"/>
                </a:solidFill>
              </a:rPr>
              <a:t> = 3,2)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mk-MK" b="1" dirty="0" smtClean="0"/>
              <a:t>Глава и врат</a:t>
            </a:r>
            <a:r>
              <a:rPr lang="en-US" b="1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mk-MK" dirty="0" smtClean="0"/>
              <a:t>Метаболно активна ту-маса во тиреоидната ложа со </a:t>
            </a:r>
            <a:r>
              <a:rPr lang="en-US" dirty="0" err="1" smtClean="0"/>
              <a:t>SUVmax</a:t>
            </a:r>
            <a:r>
              <a:rPr lang="en-US" dirty="0" smtClean="0"/>
              <a:t> 13 </a:t>
            </a:r>
            <a:r>
              <a:rPr lang="mk-MK" dirty="0" smtClean="0"/>
              <a:t>и </a:t>
            </a:r>
            <a:r>
              <a:rPr lang="it-IT" dirty="0" smtClean="0"/>
              <a:t>d</a:t>
            </a:r>
            <a:r>
              <a:rPr lang="en-US" dirty="0" smtClean="0"/>
              <a:t>=4x6x10cm</a:t>
            </a:r>
          </a:p>
          <a:p>
            <a:pPr marL="342900" indent="-342900"/>
            <a:endParaRPr lang="mk-MK" b="1" dirty="0" smtClean="0"/>
          </a:p>
          <a:p>
            <a:pPr marL="342900" indent="-342900"/>
            <a:r>
              <a:rPr lang="en-US" b="1" dirty="0" smtClean="0"/>
              <a:t>2.   </a:t>
            </a:r>
            <a:r>
              <a:rPr lang="mk-MK" b="1" dirty="0" smtClean="0"/>
              <a:t>Абдомен и мала карлица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mk-MK" dirty="0" smtClean="0"/>
              <a:t>Метаболно активна лезија во глава на панкреас </a:t>
            </a:r>
            <a:r>
              <a:rPr lang="en-US" dirty="0" err="1" smtClean="0"/>
              <a:t>SUVmax</a:t>
            </a:r>
            <a:r>
              <a:rPr lang="en-US" dirty="0" smtClean="0"/>
              <a:t> </a:t>
            </a:r>
            <a:r>
              <a:rPr lang="mk-MK" dirty="0" smtClean="0"/>
              <a:t>11 и </a:t>
            </a:r>
            <a:r>
              <a:rPr lang="it-IT" dirty="0" smtClean="0"/>
              <a:t>d</a:t>
            </a:r>
            <a:r>
              <a:rPr lang="en-US" dirty="0" smtClean="0"/>
              <a:t>=</a:t>
            </a:r>
            <a:r>
              <a:rPr lang="mk-MK" dirty="0" smtClean="0"/>
              <a:t>2,5</a:t>
            </a:r>
            <a:r>
              <a:rPr lang="en-US" dirty="0" smtClean="0"/>
              <a:t>x</a:t>
            </a:r>
            <a:r>
              <a:rPr lang="mk-MK" dirty="0" smtClean="0"/>
              <a:t>1,5</a:t>
            </a:r>
            <a:r>
              <a:rPr lang="en-US" dirty="0" smtClean="0"/>
              <a:t>cm</a:t>
            </a:r>
            <a:endParaRPr lang="mk-MK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mk-MK" dirty="0" smtClean="0"/>
              <a:t>Метаболно активен фокус во опашка на панкреас </a:t>
            </a:r>
            <a:r>
              <a:rPr lang="en-US" dirty="0" err="1" smtClean="0"/>
              <a:t>SUVmax</a:t>
            </a:r>
            <a:r>
              <a:rPr lang="en-US" dirty="0" smtClean="0"/>
              <a:t> </a:t>
            </a:r>
            <a:r>
              <a:rPr lang="mk-MK" dirty="0" smtClean="0"/>
              <a:t>3,5 </a:t>
            </a:r>
            <a:endParaRPr lang="en-US" dirty="0" smtClean="0"/>
          </a:p>
          <a:p>
            <a:pPr marL="342900" indent="-342900"/>
            <a:endParaRPr lang="mk-MK" i="1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mk-MK" b="1" dirty="0" smtClean="0"/>
              <a:t>3. Мускуло-скелетен систем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mk-MK" dirty="0" smtClean="0"/>
              <a:t>Нискометаболни лезии </a:t>
            </a:r>
            <a:r>
              <a:rPr lang="en-US" dirty="0" err="1" smtClean="0"/>
              <a:t>SUVmax</a:t>
            </a:r>
            <a:r>
              <a:rPr lang="en-US" dirty="0" smtClean="0"/>
              <a:t> </a:t>
            </a:r>
            <a:r>
              <a:rPr lang="mk-MK" dirty="0" smtClean="0"/>
              <a:t>3 од мешан тип, доминантно склеротични во </a:t>
            </a:r>
            <a:r>
              <a:rPr lang="it-IT" dirty="0" smtClean="0"/>
              <a:t>os coxae </a:t>
            </a:r>
            <a:r>
              <a:rPr lang="en-US" dirty="0" smtClean="0"/>
              <a:t>(M. Paget?)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8536" y="57858"/>
            <a:ext cx="1292464" cy="1255885"/>
          </a:xfrm>
          <a:prstGeom prst="rect">
            <a:avLst/>
          </a:prstGeom>
        </p:spPr>
      </p:pic>
      <p:pic>
        <p:nvPicPr>
          <p:cNvPr id="6" name="Picture 5" descr="Hodgkin-disease-staging-1.png"/>
          <p:cNvPicPr>
            <a:picLocks noChangeAspect="1"/>
          </p:cNvPicPr>
          <p:nvPr/>
        </p:nvPicPr>
        <p:blipFill>
          <a:blip r:embed="rId3" cstate="print"/>
          <a:srcRect t="13333"/>
          <a:stretch>
            <a:fillRect/>
          </a:stretch>
        </p:blipFill>
        <p:spPr>
          <a:xfrm>
            <a:off x="0" y="1295400"/>
            <a:ext cx="7465153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Roche">
      <a:dk1>
        <a:srgbClr val="000000"/>
      </a:dk1>
      <a:lt1>
        <a:srgbClr val="FFFFFF"/>
      </a:lt1>
      <a:dk2>
        <a:srgbClr val="0066CC"/>
      </a:dk2>
      <a:lt2>
        <a:srgbClr val="B1B3B3"/>
      </a:lt2>
      <a:accent1>
        <a:srgbClr val="0066CC"/>
      </a:accent1>
      <a:accent2>
        <a:srgbClr val="E40046"/>
      </a:accent2>
      <a:accent3>
        <a:srgbClr val="A05EB5"/>
      </a:accent3>
      <a:accent4>
        <a:srgbClr val="00965E"/>
      </a:accent4>
      <a:accent5>
        <a:srgbClr val="ED8B00"/>
      </a:accent5>
      <a:accent6>
        <a:srgbClr val="00E5EF"/>
      </a:accent6>
      <a:hlink>
        <a:srgbClr val="0563C1"/>
      </a:hlink>
      <a:folHlink>
        <a:srgbClr val="954F72"/>
      </a:folHlink>
    </a:clrScheme>
    <a:fontScheme name="Custom 9">
      <a:majorFont>
        <a:latin typeface="Imago"/>
        <a:ea typeface=""/>
        <a:cs typeface=""/>
      </a:majorFont>
      <a:minorFont>
        <a:latin typeface="Imag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4214</TotalTime>
  <Words>2929</Words>
  <Application>Microsoft Office PowerPoint</Application>
  <PresentationFormat>Widescreen</PresentationFormat>
  <Paragraphs>501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SimSun-ExtB</vt:lpstr>
      <vt:lpstr>Arial</vt:lpstr>
      <vt:lpstr>Calibri</vt:lpstr>
      <vt:lpstr>Calibri Light</vt:lpstr>
      <vt:lpstr>Courier New</vt:lpstr>
      <vt:lpstr>Imago</vt:lpstr>
      <vt:lpstr>Minion</vt:lpstr>
      <vt:lpstr>Trebuchet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Panovska</dc:creator>
  <cp:lastModifiedBy>sanja</cp:lastModifiedBy>
  <cp:revision>238</cp:revision>
  <dcterms:created xsi:type="dcterms:W3CDTF">2019-06-04T06:39:10Z</dcterms:created>
  <dcterms:modified xsi:type="dcterms:W3CDTF">2022-11-15T07:40:20Z</dcterms:modified>
</cp:coreProperties>
</file>