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3" r:id="rId5"/>
    <p:sldId id="294" r:id="rId6"/>
    <p:sldId id="302" r:id="rId7"/>
    <p:sldId id="317" r:id="rId8"/>
    <p:sldId id="299" r:id="rId9"/>
    <p:sldId id="295" r:id="rId10"/>
    <p:sldId id="260" r:id="rId11"/>
    <p:sldId id="300" r:id="rId12"/>
    <p:sldId id="292" r:id="rId13"/>
    <p:sldId id="298" r:id="rId14"/>
    <p:sldId id="289" r:id="rId15"/>
    <p:sldId id="262" r:id="rId16"/>
    <p:sldId id="306" r:id="rId17"/>
    <p:sldId id="308" r:id="rId18"/>
    <p:sldId id="309" r:id="rId19"/>
    <p:sldId id="316" r:id="rId20"/>
    <p:sldId id="315" r:id="rId21"/>
    <p:sldId id="311" r:id="rId22"/>
    <p:sldId id="31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34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2C6B92-37E3-481C-9996-58EA01DFF3DC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70A75F2-489A-4D49-A0AE-58AA0144B86F}">
      <dgm:prSet/>
      <dgm:spPr/>
      <dgm:t>
        <a:bodyPr/>
        <a:lstStyle/>
        <a:p>
          <a:r>
            <a:rPr lang="mk-MK" b="0" i="0" dirty="0"/>
            <a:t> Плазма клеточна неоплазма   </a:t>
          </a:r>
          <a:r>
            <a:rPr lang="en-US" b="0" i="0" dirty="0"/>
            <a:t>- </a:t>
          </a:r>
          <a:r>
            <a:rPr lang="mk-MK" b="0" i="0" dirty="0"/>
            <a:t>1%-1,8% од сите малигни заболувања</a:t>
          </a:r>
          <a:endParaRPr lang="en-US" dirty="0"/>
        </a:p>
      </dgm:t>
    </dgm:pt>
    <dgm:pt modelId="{4C045EAD-00BC-4575-89F7-3BB81AC25F3D}" type="parTrans" cxnId="{74701BD2-92B3-4342-BE12-7FF2B301DB3A}">
      <dgm:prSet/>
      <dgm:spPr/>
      <dgm:t>
        <a:bodyPr/>
        <a:lstStyle/>
        <a:p>
          <a:endParaRPr lang="en-US"/>
        </a:p>
      </dgm:t>
    </dgm:pt>
    <dgm:pt modelId="{DB4F4452-4F88-4B2F-9F84-DB9E12FA7618}" type="sibTrans" cxnId="{74701BD2-92B3-4342-BE12-7FF2B301DB3A}">
      <dgm:prSet/>
      <dgm:spPr/>
      <dgm:t>
        <a:bodyPr/>
        <a:lstStyle/>
        <a:p>
          <a:endParaRPr lang="en-US"/>
        </a:p>
      </dgm:t>
    </dgm:pt>
    <dgm:pt modelId="{3633CB34-CB38-4478-A041-554A0A3DD910}">
      <dgm:prSet/>
      <dgm:spPr/>
      <dgm:t>
        <a:bodyPr/>
        <a:lstStyle/>
        <a:p>
          <a:r>
            <a:rPr lang="mk-MK" b="0" i="0" dirty="0"/>
            <a:t>Втора по честота од хематолошките малигни заболувања</a:t>
          </a:r>
          <a:endParaRPr lang="en-US" dirty="0"/>
        </a:p>
      </dgm:t>
    </dgm:pt>
    <dgm:pt modelId="{E1C05429-7173-4AB1-AE51-CCC860F27222}" type="parTrans" cxnId="{EACB5E67-C7BA-439F-A36D-F9ECECC3D104}">
      <dgm:prSet/>
      <dgm:spPr/>
      <dgm:t>
        <a:bodyPr/>
        <a:lstStyle/>
        <a:p>
          <a:endParaRPr lang="en-US"/>
        </a:p>
      </dgm:t>
    </dgm:pt>
    <dgm:pt modelId="{F5866E78-4A42-4598-A43D-99EAA20DA38B}" type="sibTrans" cxnId="{EACB5E67-C7BA-439F-A36D-F9ECECC3D104}">
      <dgm:prSet/>
      <dgm:spPr/>
      <dgm:t>
        <a:bodyPr/>
        <a:lstStyle/>
        <a:p>
          <a:endParaRPr lang="en-US"/>
        </a:p>
      </dgm:t>
    </dgm:pt>
    <dgm:pt modelId="{281527DB-0BC6-4B74-9CCF-4CF4D6953B82}">
      <dgm:prSet/>
      <dgm:spPr/>
      <dgm:t>
        <a:bodyPr/>
        <a:lstStyle/>
        <a:p>
          <a:r>
            <a:rPr lang="mk-MK" b="0" i="0"/>
            <a:t>Пресметана  инциденца во Европа 4,5-6,0/100 000</a:t>
          </a:r>
          <a:r>
            <a:rPr lang="en-US" b="0" i="0"/>
            <a:t> </a:t>
          </a:r>
          <a:r>
            <a:rPr lang="mk-MK" b="0" i="0"/>
            <a:t>/годишно</a:t>
          </a:r>
          <a:endParaRPr lang="en-US"/>
        </a:p>
      </dgm:t>
    </dgm:pt>
    <dgm:pt modelId="{8A06BC50-F58E-4C20-83F2-E6ED9DB9C712}" type="parTrans" cxnId="{AC938D30-6EAF-4FD4-973F-7CE7AA6C505F}">
      <dgm:prSet/>
      <dgm:spPr/>
      <dgm:t>
        <a:bodyPr/>
        <a:lstStyle/>
        <a:p>
          <a:endParaRPr lang="en-US"/>
        </a:p>
      </dgm:t>
    </dgm:pt>
    <dgm:pt modelId="{22C15533-AFB6-47C5-A87A-CF1022A99AA6}" type="sibTrans" cxnId="{AC938D30-6EAF-4FD4-973F-7CE7AA6C505F}">
      <dgm:prSet/>
      <dgm:spPr/>
      <dgm:t>
        <a:bodyPr/>
        <a:lstStyle/>
        <a:p>
          <a:endParaRPr lang="en-US"/>
        </a:p>
      </dgm:t>
    </dgm:pt>
    <dgm:pt modelId="{535A8D6D-1A75-49E6-B6CF-94B1A64694AE}">
      <dgm:prSet custT="1"/>
      <dgm:spPr/>
      <dgm:t>
        <a:bodyPr/>
        <a:lstStyle/>
        <a:p>
          <a:r>
            <a:rPr lang="mk-MK" sz="1400" b="0" i="0" dirty="0"/>
            <a:t>Машки пол –</a:t>
          </a:r>
        </a:p>
        <a:p>
          <a:r>
            <a:rPr lang="en-US" sz="1400" b="0" i="0" dirty="0"/>
            <a:t> 6.9 : 4.5 </a:t>
          </a:r>
          <a:r>
            <a:rPr lang="mk-MK" sz="1400" b="0" i="0" dirty="0"/>
            <a:t>на </a:t>
          </a:r>
          <a:r>
            <a:rPr lang="en-US" sz="1400" b="0" i="0" dirty="0"/>
            <a:t>100,000 </a:t>
          </a:r>
          <a:endParaRPr lang="en-US" sz="1400" dirty="0"/>
        </a:p>
      </dgm:t>
    </dgm:pt>
    <dgm:pt modelId="{121B0716-D4B4-4BD9-9B0F-6A7D0ADCBB8E}" type="parTrans" cxnId="{B50BCC16-1D50-4328-ABA8-3416DB2202FB}">
      <dgm:prSet/>
      <dgm:spPr/>
      <dgm:t>
        <a:bodyPr/>
        <a:lstStyle/>
        <a:p>
          <a:endParaRPr lang="en-US"/>
        </a:p>
      </dgm:t>
    </dgm:pt>
    <dgm:pt modelId="{ADF284BA-7BCE-4260-B9CF-48F29C26F9FA}" type="sibTrans" cxnId="{B50BCC16-1D50-4328-ABA8-3416DB2202FB}">
      <dgm:prSet/>
      <dgm:spPr/>
      <dgm:t>
        <a:bodyPr/>
        <a:lstStyle/>
        <a:p>
          <a:endParaRPr lang="en-US"/>
        </a:p>
      </dgm:t>
    </dgm:pt>
    <dgm:pt modelId="{0B83DE6C-D6AB-4A36-BF53-FE94133FD9E9}">
      <dgm:prSet custT="1"/>
      <dgm:spPr/>
      <dgm:t>
        <a:bodyPr/>
        <a:lstStyle/>
        <a:p>
          <a:r>
            <a:rPr lang="mk-MK" sz="1400" b="0" i="0" dirty="0"/>
            <a:t>Возраст над 65год</a:t>
          </a:r>
          <a:endParaRPr lang="en-US" sz="1400" dirty="0"/>
        </a:p>
      </dgm:t>
    </dgm:pt>
    <dgm:pt modelId="{CBA2477D-0A9A-4D7D-A5C0-71805F13F9AC}" type="parTrans" cxnId="{12EAD325-B212-4366-9982-4F54C9A57BDF}">
      <dgm:prSet/>
      <dgm:spPr/>
      <dgm:t>
        <a:bodyPr/>
        <a:lstStyle/>
        <a:p>
          <a:endParaRPr lang="en-US"/>
        </a:p>
      </dgm:t>
    </dgm:pt>
    <dgm:pt modelId="{5F714A88-310D-480C-92FA-925764C855FC}" type="sibTrans" cxnId="{12EAD325-B212-4366-9982-4F54C9A57BDF}">
      <dgm:prSet/>
      <dgm:spPr/>
      <dgm:t>
        <a:bodyPr/>
        <a:lstStyle/>
        <a:p>
          <a:endParaRPr lang="en-US"/>
        </a:p>
      </dgm:t>
    </dgm:pt>
    <dgm:pt modelId="{FFCC202B-3EC3-482E-B2C2-7117A5DE7951}" type="pres">
      <dgm:prSet presAssocID="{C52C6B92-37E3-481C-9996-58EA01DFF3DC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354DEB8-1372-4452-932D-28FBA7A76E5E}" type="pres">
      <dgm:prSet presAssocID="{C52C6B92-37E3-481C-9996-58EA01DFF3DC}" presName="diamond" presStyleLbl="bgShp" presStyleIdx="0" presStyleCnt="1" custScaleY="122614"/>
      <dgm:spPr/>
    </dgm:pt>
    <dgm:pt modelId="{A0C184CE-05DD-4CEE-8FB9-4ECC20820757}" type="pres">
      <dgm:prSet presAssocID="{C52C6B92-37E3-481C-9996-58EA01DFF3DC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1FD928-A54D-4D48-845F-2ED968BE8C21}" type="pres">
      <dgm:prSet presAssocID="{C52C6B92-37E3-481C-9996-58EA01DFF3DC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7B34D9-F229-494F-B282-982920E780D3}" type="pres">
      <dgm:prSet presAssocID="{C52C6B92-37E3-481C-9996-58EA01DFF3DC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8D5E13-60AA-445D-A6AE-91D0985B7F94}" type="pres">
      <dgm:prSet presAssocID="{C52C6B92-37E3-481C-9996-58EA01DFF3DC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2EAD325-B212-4366-9982-4F54C9A57BDF}" srcId="{535A8D6D-1A75-49E6-B6CF-94B1A64694AE}" destId="{0B83DE6C-D6AB-4A36-BF53-FE94133FD9E9}" srcOrd="0" destOrd="0" parTransId="{CBA2477D-0A9A-4D7D-A5C0-71805F13F9AC}" sibTransId="{5F714A88-310D-480C-92FA-925764C855FC}"/>
    <dgm:cxn modelId="{74701BD2-92B3-4342-BE12-7FF2B301DB3A}" srcId="{C52C6B92-37E3-481C-9996-58EA01DFF3DC}" destId="{A70A75F2-489A-4D49-A0AE-58AA0144B86F}" srcOrd="0" destOrd="0" parTransId="{4C045EAD-00BC-4575-89F7-3BB81AC25F3D}" sibTransId="{DB4F4452-4F88-4B2F-9F84-DB9E12FA7618}"/>
    <dgm:cxn modelId="{76073AE3-0177-45D9-9E04-FD404C738A08}" type="presOf" srcId="{281527DB-0BC6-4B74-9CCF-4CF4D6953B82}" destId="{8B7B34D9-F229-494F-B282-982920E780D3}" srcOrd="0" destOrd="0" presId="urn:microsoft.com/office/officeart/2005/8/layout/matrix3"/>
    <dgm:cxn modelId="{1677DFF0-6B38-4C2D-8F45-0E0ED74DFA17}" type="presOf" srcId="{C52C6B92-37E3-481C-9996-58EA01DFF3DC}" destId="{FFCC202B-3EC3-482E-B2C2-7117A5DE7951}" srcOrd="0" destOrd="0" presId="urn:microsoft.com/office/officeart/2005/8/layout/matrix3"/>
    <dgm:cxn modelId="{DA97755F-5CDE-4D5A-A4A3-FF539F0A1D2C}" type="presOf" srcId="{A70A75F2-489A-4D49-A0AE-58AA0144B86F}" destId="{A0C184CE-05DD-4CEE-8FB9-4ECC20820757}" srcOrd="0" destOrd="0" presId="urn:microsoft.com/office/officeart/2005/8/layout/matrix3"/>
    <dgm:cxn modelId="{AC938D30-6EAF-4FD4-973F-7CE7AA6C505F}" srcId="{C52C6B92-37E3-481C-9996-58EA01DFF3DC}" destId="{281527DB-0BC6-4B74-9CCF-4CF4D6953B82}" srcOrd="2" destOrd="0" parTransId="{8A06BC50-F58E-4C20-83F2-E6ED9DB9C712}" sibTransId="{22C15533-AFB6-47C5-A87A-CF1022A99AA6}"/>
    <dgm:cxn modelId="{4C127E2B-6184-4666-8157-FA9414AD8C19}" type="presOf" srcId="{3633CB34-CB38-4478-A041-554A0A3DD910}" destId="{721FD928-A54D-4D48-845F-2ED968BE8C21}" srcOrd="0" destOrd="0" presId="urn:microsoft.com/office/officeart/2005/8/layout/matrix3"/>
    <dgm:cxn modelId="{EACB5E67-C7BA-439F-A36D-F9ECECC3D104}" srcId="{C52C6B92-37E3-481C-9996-58EA01DFF3DC}" destId="{3633CB34-CB38-4478-A041-554A0A3DD910}" srcOrd="1" destOrd="0" parTransId="{E1C05429-7173-4AB1-AE51-CCC860F27222}" sibTransId="{F5866E78-4A42-4598-A43D-99EAA20DA38B}"/>
    <dgm:cxn modelId="{0072C52A-AC5C-4AB7-B8F6-7F2F43B5C9E3}" type="presOf" srcId="{535A8D6D-1A75-49E6-B6CF-94B1A64694AE}" destId="{678D5E13-60AA-445D-A6AE-91D0985B7F94}" srcOrd="0" destOrd="0" presId="urn:microsoft.com/office/officeart/2005/8/layout/matrix3"/>
    <dgm:cxn modelId="{B50BCC16-1D50-4328-ABA8-3416DB2202FB}" srcId="{C52C6B92-37E3-481C-9996-58EA01DFF3DC}" destId="{535A8D6D-1A75-49E6-B6CF-94B1A64694AE}" srcOrd="3" destOrd="0" parTransId="{121B0716-D4B4-4BD9-9B0F-6A7D0ADCBB8E}" sibTransId="{ADF284BA-7BCE-4260-B9CF-48F29C26F9FA}"/>
    <dgm:cxn modelId="{15DFB91F-F68B-4692-8E6E-BA68B3FE3888}" type="presOf" srcId="{0B83DE6C-D6AB-4A36-BF53-FE94133FD9E9}" destId="{678D5E13-60AA-445D-A6AE-91D0985B7F94}" srcOrd="0" destOrd="1" presId="urn:microsoft.com/office/officeart/2005/8/layout/matrix3"/>
    <dgm:cxn modelId="{E2E27089-B1EC-4901-B8C4-6A53D5C28F24}" type="presParOf" srcId="{FFCC202B-3EC3-482E-B2C2-7117A5DE7951}" destId="{C354DEB8-1372-4452-932D-28FBA7A76E5E}" srcOrd="0" destOrd="0" presId="urn:microsoft.com/office/officeart/2005/8/layout/matrix3"/>
    <dgm:cxn modelId="{50BCB33E-1C83-436C-B4C0-889A6FE4915E}" type="presParOf" srcId="{FFCC202B-3EC3-482E-B2C2-7117A5DE7951}" destId="{A0C184CE-05DD-4CEE-8FB9-4ECC20820757}" srcOrd="1" destOrd="0" presId="urn:microsoft.com/office/officeart/2005/8/layout/matrix3"/>
    <dgm:cxn modelId="{42E52CF1-14BB-4C79-9609-9C6E4B036C08}" type="presParOf" srcId="{FFCC202B-3EC3-482E-B2C2-7117A5DE7951}" destId="{721FD928-A54D-4D48-845F-2ED968BE8C21}" srcOrd="2" destOrd="0" presId="urn:microsoft.com/office/officeart/2005/8/layout/matrix3"/>
    <dgm:cxn modelId="{14DBD13A-A1D5-4FC6-B800-DB084C93B562}" type="presParOf" srcId="{FFCC202B-3EC3-482E-B2C2-7117A5DE7951}" destId="{8B7B34D9-F229-494F-B282-982920E780D3}" srcOrd="3" destOrd="0" presId="urn:microsoft.com/office/officeart/2005/8/layout/matrix3"/>
    <dgm:cxn modelId="{94B7B348-9521-4AB7-9D6F-3A89BF3952B1}" type="presParOf" srcId="{FFCC202B-3EC3-482E-B2C2-7117A5DE7951}" destId="{678D5E13-60AA-445D-A6AE-91D0985B7F94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9B17C8-61AD-40D3-A061-60E6C91F44B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4DCE158-1667-4CB7-AA35-019D2245731E}">
      <dgm:prSet/>
      <dgm:spPr/>
      <dgm:t>
        <a:bodyPr/>
        <a:lstStyle/>
        <a:p>
          <a:r>
            <a:rPr lang="mk-MK" b="0" i="0"/>
            <a:t>Подобрено преживувањето на пациентите во последниве 20 год.</a:t>
          </a:r>
          <a:endParaRPr lang="en-US"/>
        </a:p>
      </dgm:t>
    </dgm:pt>
    <dgm:pt modelId="{DC935362-C40A-447F-ABB6-C56823292B80}" type="parTrans" cxnId="{D9D79E43-5E77-44AB-8EEA-84EF12BCF238}">
      <dgm:prSet/>
      <dgm:spPr/>
      <dgm:t>
        <a:bodyPr/>
        <a:lstStyle/>
        <a:p>
          <a:endParaRPr lang="en-US"/>
        </a:p>
      </dgm:t>
    </dgm:pt>
    <dgm:pt modelId="{76240F06-DA50-49CF-A480-9D59401B9956}" type="sibTrans" cxnId="{D9D79E43-5E77-44AB-8EEA-84EF12BCF238}">
      <dgm:prSet/>
      <dgm:spPr/>
      <dgm:t>
        <a:bodyPr/>
        <a:lstStyle/>
        <a:p>
          <a:endParaRPr lang="en-US"/>
        </a:p>
      </dgm:t>
    </dgm:pt>
    <dgm:pt modelId="{86F5EDCF-82FA-413E-8380-D5EAF9CD8A25}">
      <dgm:prSet/>
      <dgm:spPr/>
      <dgm:t>
        <a:bodyPr/>
        <a:lstStyle/>
        <a:p>
          <a:r>
            <a:rPr lang="mk-MK" b="0" i="0"/>
            <a:t>Само 10-15% постигнуваат или го надминуваат очекуваното преживување во споредба со останата популација. </a:t>
          </a:r>
          <a:endParaRPr lang="en-US"/>
        </a:p>
      </dgm:t>
    </dgm:pt>
    <dgm:pt modelId="{EEE76768-0224-4CFA-9AF7-82F9841147E8}" type="parTrans" cxnId="{A66396B0-7041-4411-A631-2AE4E929111D}">
      <dgm:prSet/>
      <dgm:spPr/>
      <dgm:t>
        <a:bodyPr/>
        <a:lstStyle/>
        <a:p>
          <a:endParaRPr lang="en-US"/>
        </a:p>
      </dgm:t>
    </dgm:pt>
    <dgm:pt modelId="{84B49E92-FF18-40A0-B3B0-5B0A5E57793B}" type="sibTrans" cxnId="{A66396B0-7041-4411-A631-2AE4E929111D}">
      <dgm:prSet/>
      <dgm:spPr/>
      <dgm:t>
        <a:bodyPr/>
        <a:lstStyle/>
        <a:p>
          <a:endParaRPr lang="en-US"/>
        </a:p>
      </dgm:t>
    </dgm:pt>
    <dgm:pt modelId="{6D160390-9F53-4334-A746-7172F53468C0}" type="pres">
      <dgm:prSet presAssocID="{E39B17C8-61AD-40D3-A061-60E6C91F44B6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50A1789-D81A-4F0D-8CBA-785EF208ACFA}" type="pres">
      <dgm:prSet presAssocID="{E39B17C8-61AD-40D3-A061-60E6C91F44B6}" presName="arrow" presStyleLbl="bgShp" presStyleIdx="0" presStyleCnt="1"/>
      <dgm:spPr/>
    </dgm:pt>
    <dgm:pt modelId="{D0CE746C-547A-42B3-B69C-73FF14657B71}" type="pres">
      <dgm:prSet presAssocID="{E39B17C8-61AD-40D3-A061-60E6C91F44B6}" presName="linearProcess" presStyleCnt="0"/>
      <dgm:spPr/>
    </dgm:pt>
    <dgm:pt modelId="{D1B2A898-A324-4687-8FF5-F19FC0294A63}" type="pres">
      <dgm:prSet presAssocID="{74DCE158-1667-4CB7-AA35-019D2245731E}" presName="textNode" presStyleLbl="node1" presStyleIdx="0" presStyleCnt="2" custLinFactNeighborX="-4765" custLinFactNeighborY="31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B36AA4-8853-460B-9D2C-C1101EB12658}" type="pres">
      <dgm:prSet presAssocID="{76240F06-DA50-49CF-A480-9D59401B9956}" presName="sibTrans" presStyleCnt="0"/>
      <dgm:spPr/>
    </dgm:pt>
    <dgm:pt modelId="{8F725198-C592-4F4E-9945-1FB9341273F6}" type="pres">
      <dgm:prSet presAssocID="{86F5EDCF-82FA-413E-8380-D5EAF9CD8A25}" presName="textNode" presStyleLbl="node1" presStyleIdx="1" presStyleCnt="2" custLinFactNeighborX="80452" custLinFactNeighborY="22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9D79E43-5E77-44AB-8EEA-84EF12BCF238}" srcId="{E39B17C8-61AD-40D3-A061-60E6C91F44B6}" destId="{74DCE158-1667-4CB7-AA35-019D2245731E}" srcOrd="0" destOrd="0" parTransId="{DC935362-C40A-447F-ABB6-C56823292B80}" sibTransId="{76240F06-DA50-49CF-A480-9D59401B9956}"/>
    <dgm:cxn modelId="{5AE914DD-B782-44CA-A6A0-DD2C51770C9A}" type="presOf" srcId="{74DCE158-1667-4CB7-AA35-019D2245731E}" destId="{D1B2A898-A324-4687-8FF5-F19FC0294A63}" srcOrd="0" destOrd="0" presId="urn:microsoft.com/office/officeart/2005/8/layout/hProcess9"/>
    <dgm:cxn modelId="{A8E3428E-88AA-42A7-B738-8CF5F4781F4A}" type="presOf" srcId="{86F5EDCF-82FA-413E-8380-D5EAF9CD8A25}" destId="{8F725198-C592-4F4E-9945-1FB9341273F6}" srcOrd="0" destOrd="0" presId="urn:microsoft.com/office/officeart/2005/8/layout/hProcess9"/>
    <dgm:cxn modelId="{4A87E8C5-431A-424F-9D58-6B8031C1B318}" type="presOf" srcId="{E39B17C8-61AD-40D3-A061-60E6C91F44B6}" destId="{6D160390-9F53-4334-A746-7172F53468C0}" srcOrd="0" destOrd="0" presId="urn:microsoft.com/office/officeart/2005/8/layout/hProcess9"/>
    <dgm:cxn modelId="{A66396B0-7041-4411-A631-2AE4E929111D}" srcId="{E39B17C8-61AD-40D3-A061-60E6C91F44B6}" destId="{86F5EDCF-82FA-413E-8380-D5EAF9CD8A25}" srcOrd="1" destOrd="0" parTransId="{EEE76768-0224-4CFA-9AF7-82F9841147E8}" sibTransId="{84B49E92-FF18-40A0-B3B0-5B0A5E57793B}"/>
    <dgm:cxn modelId="{850DA87F-8959-4932-9EA6-453DAFD37548}" type="presParOf" srcId="{6D160390-9F53-4334-A746-7172F53468C0}" destId="{350A1789-D81A-4F0D-8CBA-785EF208ACFA}" srcOrd="0" destOrd="0" presId="urn:microsoft.com/office/officeart/2005/8/layout/hProcess9"/>
    <dgm:cxn modelId="{917B4F22-7472-477F-AF13-A15918D865F3}" type="presParOf" srcId="{6D160390-9F53-4334-A746-7172F53468C0}" destId="{D0CE746C-547A-42B3-B69C-73FF14657B71}" srcOrd="1" destOrd="0" presId="urn:microsoft.com/office/officeart/2005/8/layout/hProcess9"/>
    <dgm:cxn modelId="{18641650-4E18-40D5-B23A-DAEF6D6F5E65}" type="presParOf" srcId="{D0CE746C-547A-42B3-B69C-73FF14657B71}" destId="{D1B2A898-A324-4687-8FF5-F19FC0294A63}" srcOrd="0" destOrd="0" presId="urn:microsoft.com/office/officeart/2005/8/layout/hProcess9"/>
    <dgm:cxn modelId="{65C1F25F-5C9F-4B49-A6A1-A5C0FE99C833}" type="presParOf" srcId="{D0CE746C-547A-42B3-B69C-73FF14657B71}" destId="{17B36AA4-8853-460B-9D2C-C1101EB12658}" srcOrd="1" destOrd="0" presId="urn:microsoft.com/office/officeart/2005/8/layout/hProcess9"/>
    <dgm:cxn modelId="{64152C4E-CF74-4480-8AA3-E7D7763C7AD4}" type="presParOf" srcId="{D0CE746C-547A-42B3-B69C-73FF14657B71}" destId="{8F725198-C592-4F4E-9945-1FB9341273F6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7B86D4-C101-49DF-99FF-76C53C13D897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D3DCAFC-2B24-468A-B274-B5BEEFEE5E46}">
      <dgm:prSet/>
      <dgm:spPr/>
      <dgm:t>
        <a:bodyPr/>
        <a:lstStyle/>
        <a:p>
          <a:r>
            <a:rPr lang="mk-MK" b="0" i="0" dirty="0"/>
            <a:t>Рано откривање -</a:t>
          </a:r>
          <a:endParaRPr lang="en-US" dirty="0"/>
        </a:p>
      </dgm:t>
    </dgm:pt>
    <dgm:pt modelId="{7D890BF0-E281-4C21-91C0-7BB098530790}" type="parTrans" cxnId="{C10BC46B-A03C-47BD-9917-CA87EA04EE87}">
      <dgm:prSet/>
      <dgm:spPr/>
      <dgm:t>
        <a:bodyPr/>
        <a:lstStyle/>
        <a:p>
          <a:endParaRPr lang="en-US"/>
        </a:p>
      </dgm:t>
    </dgm:pt>
    <dgm:pt modelId="{C272B991-E1D2-49D3-A2DE-B95A0D62673A}" type="sibTrans" cxnId="{C10BC46B-A03C-47BD-9917-CA87EA04EE87}">
      <dgm:prSet/>
      <dgm:spPr/>
      <dgm:t>
        <a:bodyPr/>
        <a:lstStyle/>
        <a:p>
          <a:endParaRPr lang="en-US"/>
        </a:p>
      </dgm:t>
    </dgm:pt>
    <dgm:pt modelId="{F4BB268E-BAE1-4DB8-9AF3-C373F470CDB0}">
      <dgm:prSet/>
      <dgm:spPr/>
      <dgm:t>
        <a:bodyPr/>
        <a:lstStyle/>
        <a:p>
          <a:r>
            <a:rPr lang="mk-MK" b="0" i="0"/>
            <a:t>Следење на ММ</a:t>
          </a:r>
          <a:endParaRPr lang="en-US"/>
        </a:p>
      </dgm:t>
    </dgm:pt>
    <dgm:pt modelId="{BAF8DB2E-AE4C-4901-ADDC-0E7AD72B5E5B}" type="parTrans" cxnId="{5B0A1F20-A977-47DB-BC3F-B2C3B4587AF3}">
      <dgm:prSet/>
      <dgm:spPr/>
      <dgm:t>
        <a:bodyPr/>
        <a:lstStyle/>
        <a:p>
          <a:endParaRPr lang="en-US"/>
        </a:p>
      </dgm:t>
    </dgm:pt>
    <dgm:pt modelId="{D7AF19E0-A8E6-4B92-B0B1-73B4CD3D38BB}" type="sibTrans" cxnId="{5B0A1F20-A977-47DB-BC3F-B2C3B4587AF3}">
      <dgm:prSet/>
      <dgm:spPr/>
      <dgm:t>
        <a:bodyPr/>
        <a:lstStyle/>
        <a:p>
          <a:endParaRPr lang="en-US"/>
        </a:p>
      </dgm:t>
    </dgm:pt>
    <dgm:pt modelId="{8CB998D2-2898-46BB-8651-33EED9FEA045}">
      <dgm:prSet/>
      <dgm:spPr/>
      <dgm:t>
        <a:bodyPr/>
        <a:lstStyle/>
        <a:p>
          <a:r>
            <a:rPr lang="mk-MK" b="0" i="0" dirty="0"/>
            <a:t>Ефекти од терапија</a:t>
          </a:r>
          <a:endParaRPr lang="en-US" dirty="0"/>
        </a:p>
      </dgm:t>
    </dgm:pt>
    <dgm:pt modelId="{A30DE72D-98B2-4B48-908D-B1A36385ACD7}" type="parTrans" cxnId="{763ADB8D-92E9-4B66-B6FB-6D9C39AFBCCE}">
      <dgm:prSet/>
      <dgm:spPr/>
      <dgm:t>
        <a:bodyPr/>
        <a:lstStyle/>
        <a:p>
          <a:endParaRPr lang="en-US"/>
        </a:p>
      </dgm:t>
    </dgm:pt>
    <dgm:pt modelId="{345FA64C-3CF3-40B9-8D32-6F74F3501F89}" type="sibTrans" cxnId="{763ADB8D-92E9-4B66-B6FB-6D9C39AFBCCE}">
      <dgm:prSet/>
      <dgm:spPr/>
      <dgm:t>
        <a:bodyPr/>
        <a:lstStyle/>
        <a:p>
          <a:endParaRPr lang="en-US"/>
        </a:p>
      </dgm:t>
    </dgm:pt>
    <dgm:pt modelId="{AAEDAC0B-A87E-45D0-A607-DCE3D7849FB8}" type="pres">
      <dgm:prSet presAssocID="{CE7B86D4-C101-49DF-99FF-76C53C13D897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97E743B-3D63-48FE-9DE4-F2AF0FE9DEFE}" type="pres">
      <dgm:prSet presAssocID="{CE7B86D4-C101-49DF-99FF-76C53C13D897}" presName="cycle" presStyleCnt="0"/>
      <dgm:spPr/>
    </dgm:pt>
    <dgm:pt modelId="{9715B1D6-08F3-429C-A757-338A8CD6999A}" type="pres">
      <dgm:prSet presAssocID="{CE7B86D4-C101-49DF-99FF-76C53C13D897}" presName="centerShape" presStyleCnt="0"/>
      <dgm:spPr/>
    </dgm:pt>
    <dgm:pt modelId="{F0F569C9-D7A1-42FB-B446-2D3A29E6C33C}" type="pres">
      <dgm:prSet presAssocID="{CE7B86D4-C101-49DF-99FF-76C53C13D897}" presName="connSite" presStyleLbl="node1" presStyleIdx="0" presStyleCnt="4"/>
      <dgm:spPr/>
    </dgm:pt>
    <dgm:pt modelId="{95EB7D81-01D8-4ADC-8D30-AF6F857108AC}" type="pres">
      <dgm:prSet presAssocID="{CE7B86D4-C101-49DF-99FF-76C53C13D897}" presName="visible" presStyleLbl="node1" presStyleIdx="0" presStyleCnt="4" custScaleX="132029" custScaleY="172166" custLinFactNeighborX="-29553" custLinFactNeighborY="-998"/>
      <dgm:spPr>
        <a:prstGeom prst="ellipse">
          <a:avLst/>
        </a:prstGeom>
      </dgm:spPr>
    </dgm:pt>
    <dgm:pt modelId="{8737303E-21A9-4BED-997D-6F1D76CABE74}" type="pres">
      <dgm:prSet presAssocID="{7D890BF0-E281-4C21-91C0-7BB098530790}" presName="Name25" presStyleLbl="parChTrans1D1" presStyleIdx="0" presStyleCnt="3"/>
      <dgm:spPr/>
      <dgm:t>
        <a:bodyPr/>
        <a:lstStyle/>
        <a:p>
          <a:endParaRPr lang="en-US"/>
        </a:p>
      </dgm:t>
    </dgm:pt>
    <dgm:pt modelId="{94A4CB12-2FAA-426D-B3B3-C60F7DD34D46}" type="pres">
      <dgm:prSet presAssocID="{2D3DCAFC-2B24-468A-B274-B5BEEFEE5E46}" presName="node" presStyleCnt="0"/>
      <dgm:spPr/>
    </dgm:pt>
    <dgm:pt modelId="{5986FFF0-77F4-4F68-B779-1F97612F142C}" type="pres">
      <dgm:prSet presAssocID="{2D3DCAFC-2B24-468A-B274-B5BEEFEE5E46}" presName="parentNode" presStyleLbl="node1" presStyleIdx="1" presStyleCnt="4" custScaleX="142609" custLinFactX="11500" custLinFactNeighborX="100000" custLinFactNeighborY="-1669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94D85B-AE71-4ADC-9E81-A1DB6890FA10}" type="pres">
      <dgm:prSet presAssocID="{2D3DCAFC-2B24-468A-B274-B5BEEFEE5E46}" presName="childNode" presStyleLbl="revTx" presStyleIdx="0" presStyleCnt="0">
        <dgm:presLayoutVars>
          <dgm:bulletEnabled val="1"/>
        </dgm:presLayoutVars>
      </dgm:prSet>
      <dgm:spPr/>
    </dgm:pt>
    <dgm:pt modelId="{3560192D-BC6B-4BA3-B309-4CB1C222327A}" type="pres">
      <dgm:prSet presAssocID="{BAF8DB2E-AE4C-4901-ADDC-0E7AD72B5E5B}" presName="Name25" presStyleLbl="parChTrans1D1" presStyleIdx="1" presStyleCnt="3"/>
      <dgm:spPr/>
      <dgm:t>
        <a:bodyPr/>
        <a:lstStyle/>
        <a:p>
          <a:endParaRPr lang="en-US"/>
        </a:p>
      </dgm:t>
    </dgm:pt>
    <dgm:pt modelId="{81DE665C-D1C7-4D93-A583-44AE9B3FCC00}" type="pres">
      <dgm:prSet presAssocID="{F4BB268E-BAE1-4DB8-9AF3-C373F470CDB0}" presName="node" presStyleCnt="0"/>
      <dgm:spPr/>
    </dgm:pt>
    <dgm:pt modelId="{E8083A9C-7A83-4EFB-80B2-0ACB45E3DA7A}" type="pres">
      <dgm:prSet presAssocID="{F4BB268E-BAE1-4DB8-9AF3-C373F470CDB0}" presName="parentNode" presStyleLbl="node1" presStyleIdx="2" presStyleCnt="4" custScaleX="140359" custLinFactX="29260" custLinFactNeighborX="100000" custLinFactNeighborY="-235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2F90F6-89DD-40C1-846A-C869AECE91FE}" type="pres">
      <dgm:prSet presAssocID="{F4BB268E-BAE1-4DB8-9AF3-C373F470CDB0}" presName="childNode" presStyleLbl="revTx" presStyleIdx="0" presStyleCnt="0">
        <dgm:presLayoutVars>
          <dgm:bulletEnabled val="1"/>
        </dgm:presLayoutVars>
      </dgm:prSet>
      <dgm:spPr/>
    </dgm:pt>
    <dgm:pt modelId="{C95A5CC5-4E7A-4A63-8173-80FBC51993A9}" type="pres">
      <dgm:prSet presAssocID="{A30DE72D-98B2-4B48-908D-B1A36385ACD7}" presName="Name25" presStyleLbl="parChTrans1D1" presStyleIdx="2" presStyleCnt="3"/>
      <dgm:spPr/>
      <dgm:t>
        <a:bodyPr/>
        <a:lstStyle/>
        <a:p>
          <a:endParaRPr lang="en-US"/>
        </a:p>
      </dgm:t>
    </dgm:pt>
    <dgm:pt modelId="{1AB61644-9F7E-4481-8ADC-BD77FD29C4D3}" type="pres">
      <dgm:prSet presAssocID="{8CB998D2-2898-46BB-8651-33EED9FEA045}" presName="node" presStyleCnt="0"/>
      <dgm:spPr/>
    </dgm:pt>
    <dgm:pt modelId="{31FA747F-244D-4594-B591-BC84379A56D1}" type="pres">
      <dgm:prSet presAssocID="{8CB998D2-2898-46BB-8651-33EED9FEA045}" presName="parentNode" presStyleLbl="node1" presStyleIdx="3" presStyleCnt="4" custScaleX="159160" custLinFactNeighborX="39461" custLinFactNeighborY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88D5CA-74CF-48D6-9FE3-197CE6776039}" type="pres">
      <dgm:prSet presAssocID="{8CB998D2-2898-46BB-8651-33EED9FEA045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CCF9488E-649C-4347-AE9E-A0BC0B5A01C8}" type="presOf" srcId="{F4BB268E-BAE1-4DB8-9AF3-C373F470CDB0}" destId="{E8083A9C-7A83-4EFB-80B2-0ACB45E3DA7A}" srcOrd="0" destOrd="0" presId="urn:microsoft.com/office/officeart/2005/8/layout/radial2"/>
    <dgm:cxn modelId="{8B21D58E-F6B5-42DC-BDE1-94B6442D9190}" type="presOf" srcId="{8CB998D2-2898-46BB-8651-33EED9FEA045}" destId="{31FA747F-244D-4594-B591-BC84379A56D1}" srcOrd="0" destOrd="0" presId="urn:microsoft.com/office/officeart/2005/8/layout/radial2"/>
    <dgm:cxn modelId="{763ADB8D-92E9-4B66-B6FB-6D9C39AFBCCE}" srcId="{CE7B86D4-C101-49DF-99FF-76C53C13D897}" destId="{8CB998D2-2898-46BB-8651-33EED9FEA045}" srcOrd="2" destOrd="0" parTransId="{A30DE72D-98B2-4B48-908D-B1A36385ACD7}" sibTransId="{345FA64C-3CF3-40B9-8D32-6F74F3501F89}"/>
    <dgm:cxn modelId="{77A67D25-525C-4668-A847-3460847C5B29}" type="presOf" srcId="{7D890BF0-E281-4C21-91C0-7BB098530790}" destId="{8737303E-21A9-4BED-997D-6F1D76CABE74}" srcOrd="0" destOrd="0" presId="urn:microsoft.com/office/officeart/2005/8/layout/radial2"/>
    <dgm:cxn modelId="{B34700D9-9763-47C6-8C3B-0BE3962F15E8}" type="presOf" srcId="{A30DE72D-98B2-4B48-908D-B1A36385ACD7}" destId="{C95A5CC5-4E7A-4A63-8173-80FBC51993A9}" srcOrd="0" destOrd="0" presId="urn:microsoft.com/office/officeart/2005/8/layout/radial2"/>
    <dgm:cxn modelId="{C7B887BA-7C82-459A-B986-E4A7210186B7}" type="presOf" srcId="{BAF8DB2E-AE4C-4901-ADDC-0E7AD72B5E5B}" destId="{3560192D-BC6B-4BA3-B309-4CB1C222327A}" srcOrd="0" destOrd="0" presId="urn:microsoft.com/office/officeart/2005/8/layout/radial2"/>
    <dgm:cxn modelId="{23A43732-F23D-4BAB-A444-A1C92E6DC68A}" type="presOf" srcId="{2D3DCAFC-2B24-468A-B274-B5BEEFEE5E46}" destId="{5986FFF0-77F4-4F68-B779-1F97612F142C}" srcOrd="0" destOrd="0" presId="urn:microsoft.com/office/officeart/2005/8/layout/radial2"/>
    <dgm:cxn modelId="{C10BC46B-A03C-47BD-9917-CA87EA04EE87}" srcId="{CE7B86D4-C101-49DF-99FF-76C53C13D897}" destId="{2D3DCAFC-2B24-468A-B274-B5BEEFEE5E46}" srcOrd="0" destOrd="0" parTransId="{7D890BF0-E281-4C21-91C0-7BB098530790}" sibTransId="{C272B991-E1D2-49D3-A2DE-B95A0D62673A}"/>
    <dgm:cxn modelId="{5B0A1F20-A977-47DB-BC3F-B2C3B4587AF3}" srcId="{CE7B86D4-C101-49DF-99FF-76C53C13D897}" destId="{F4BB268E-BAE1-4DB8-9AF3-C373F470CDB0}" srcOrd="1" destOrd="0" parTransId="{BAF8DB2E-AE4C-4901-ADDC-0E7AD72B5E5B}" sibTransId="{D7AF19E0-A8E6-4B92-B0B1-73B4CD3D38BB}"/>
    <dgm:cxn modelId="{0511EC62-2849-4A6C-B58E-FA0E00CD033E}" type="presOf" srcId="{CE7B86D4-C101-49DF-99FF-76C53C13D897}" destId="{AAEDAC0B-A87E-45D0-A607-DCE3D7849FB8}" srcOrd="0" destOrd="0" presId="urn:microsoft.com/office/officeart/2005/8/layout/radial2"/>
    <dgm:cxn modelId="{F7C4D4F5-8B48-49C8-9D02-31999455EEA9}" type="presParOf" srcId="{AAEDAC0B-A87E-45D0-A607-DCE3D7849FB8}" destId="{B97E743B-3D63-48FE-9DE4-F2AF0FE9DEFE}" srcOrd="0" destOrd="0" presId="urn:microsoft.com/office/officeart/2005/8/layout/radial2"/>
    <dgm:cxn modelId="{EC4E56F1-538C-4901-AA69-31376F0C48D4}" type="presParOf" srcId="{B97E743B-3D63-48FE-9DE4-F2AF0FE9DEFE}" destId="{9715B1D6-08F3-429C-A757-338A8CD6999A}" srcOrd="0" destOrd="0" presId="urn:microsoft.com/office/officeart/2005/8/layout/radial2"/>
    <dgm:cxn modelId="{87FE7E6E-7739-4E8E-8E15-849E9A3DAC5C}" type="presParOf" srcId="{9715B1D6-08F3-429C-A757-338A8CD6999A}" destId="{F0F569C9-D7A1-42FB-B446-2D3A29E6C33C}" srcOrd="0" destOrd="0" presId="urn:microsoft.com/office/officeart/2005/8/layout/radial2"/>
    <dgm:cxn modelId="{5D11060B-1A15-4351-85C7-3B91109155CA}" type="presParOf" srcId="{9715B1D6-08F3-429C-A757-338A8CD6999A}" destId="{95EB7D81-01D8-4ADC-8D30-AF6F857108AC}" srcOrd="1" destOrd="0" presId="urn:microsoft.com/office/officeart/2005/8/layout/radial2"/>
    <dgm:cxn modelId="{AF49056E-0DB1-4A9B-B439-4666C33950AE}" type="presParOf" srcId="{B97E743B-3D63-48FE-9DE4-F2AF0FE9DEFE}" destId="{8737303E-21A9-4BED-997D-6F1D76CABE74}" srcOrd="1" destOrd="0" presId="urn:microsoft.com/office/officeart/2005/8/layout/radial2"/>
    <dgm:cxn modelId="{4980CB14-7EA7-4A90-9891-6B8DB714203F}" type="presParOf" srcId="{B97E743B-3D63-48FE-9DE4-F2AF0FE9DEFE}" destId="{94A4CB12-2FAA-426D-B3B3-C60F7DD34D46}" srcOrd="2" destOrd="0" presId="urn:microsoft.com/office/officeart/2005/8/layout/radial2"/>
    <dgm:cxn modelId="{29CA05B3-4270-43BB-9E84-D68CA28D460C}" type="presParOf" srcId="{94A4CB12-2FAA-426D-B3B3-C60F7DD34D46}" destId="{5986FFF0-77F4-4F68-B779-1F97612F142C}" srcOrd="0" destOrd="0" presId="urn:microsoft.com/office/officeart/2005/8/layout/radial2"/>
    <dgm:cxn modelId="{E8C87AB2-2D06-43CD-98FD-BA64F4D4357F}" type="presParOf" srcId="{94A4CB12-2FAA-426D-B3B3-C60F7DD34D46}" destId="{F594D85B-AE71-4ADC-9E81-A1DB6890FA10}" srcOrd="1" destOrd="0" presId="urn:microsoft.com/office/officeart/2005/8/layout/radial2"/>
    <dgm:cxn modelId="{0BE32A3B-57E2-420A-BE8C-DF38D29CB4ED}" type="presParOf" srcId="{B97E743B-3D63-48FE-9DE4-F2AF0FE9DEFE}" destId="{3560192D-BC6B-4BA3-B309-4CB1C222327A}" srcOrd="3" destOrd="0" presId="urn:microsoft.com/office/officeart/2005/8/layout/radial2"/>
    <dgm:cxn modelId="{E114A146-D3F5-4136-8395-9F670FD147EF}" type="presParOf" srcId="{B97E743B-3D63-48FE-9DE4-F2AF0FE9DEFE}" destId="{81DE665C-D1C7-4D93-A583-44AE9B3FCC00}" srcOrd="4" destOrd="0" presId="urn:microsoft.com/office/officeart/2005/8/layout/radial2"/>
    <dgm:cxn modelId="{39F2230B-00CC-4D81-B1ED-CBE3D9BA7264}" type="presParOf" srcId="{81DE665C-D1C7-4D93-A583-44AE9B3FCC00}" destId="{E8083A9C-7A83-4EFB-80B2-0ACB45E3DA7A}" srcOrd="0" destOrd="0" presId="urn:microsoft.com/office/officeart/2005/8/layout/radial2"/>
    <dgm:cxn modelId="{E9979542-5331-4B56-A265-9994E84AC134}" type="presParOf" srcId="{81DE665C-D1C7-4D93-A583-44AE9B3FCC00}" destId="{D12F90F6-89DD-40C1-846A-C869AECE91FE}" srcOrd="1" destOrd="0" presId="urn:microsoft.com/office/officeart/2005/8/layout/radial2"/>
    <dgm:cxn modelId="{3B96B610-3353-47B7-B33B-3ABAC18A045A}" type="presParOf" srcId="{B97E743B-3D63-48FE-9DE4-F2AF0FE9DEFE}" destId="{C95A5CC5-4E7A-4A63-8173-80FBC51993A9}" srcOrd="5" destOrd="0" presId="urn:microsoft.com/office/officeart/2005/8/layout/radial2"/>
    <dgm:cxn modelId="{876A0892-1982-47B4-9A12-47C9CF92836C}" type="presParOf" srcId="{B97E743B-3D63-48FE-9DE4-F2AF0FE9DEFE}" destId="{1AB61644-9F7E-4481-8ADC-BD77FD29C4D3}" srcOrd="6" destOrd="0" presId="urn:microsoft.com/office/officeart/2005/8/layout/radial2"/>
    <dgm:cxn modelId="{0E6B123D-5C63-4FF2-B49F-BCB3BA3748CD}" type="presParOf" srcId="{1AB61644-9F7E-4481-8ADC-BD77FD29C4D3}" destId="{31FA747F-244D-4594-B591-BC84379A56D1}" srcOrd="0" destOrd="0" presId="urn:microsoft.com/office/officeart/2005/8/layout/radial2"/>
    <dgm:cxn modelId="{12190893-F784-44B5-92FF-BCD7AD8902BF}" type="presParOf" srcId="{1AB61644-9F7E-4481-8ADC-BD77FD29C4D3}" destId="{3A88D5CA-74CF-48D6-9FE3-197CE6776039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D48924-CC36-40F0-BE81-1FBFF97B2682}" type="doc">
      <dgm:prSet loTypeId="urn:microsoft.com/office/officeart/2005/8/layout/radial2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CD97A7-8AA3-410D-9B92-1D349096BDE0}">
      <dgm:prSet/>
      <dgm:spPr/>
      <dgm:t>
        <a:bodyPr/>
        <a:lstStyle/>
        <a:p>
          <a:r>
            <a:rPr lang="mk-MK" b="0" i="0" dirty="0"/>
            <a:t>Најдолго време за дијагностицирање</a:t>
          </a:r>
          <a:endParaRPr lang="en-US" b="0" i="0" dirty="0"/>
        </a:p>
        <a:p>
          <a:r>
            <a:rPr lang="mk-MK" b="0" i="0" dirty="0"/>
            <a:t> </a:t>
          </a:r>
          <a:endParaRPr lang="en-US" dirty="0"/>
        </a:p>
      </dgm:t>
    </dgm:pt>
    <dgm:pt modelId="{009607ED-5648-47B6-845D-B9BFDFC45686}" type="parTrans" cxnId="{D105BC32-346D-4D51-8BF1-BF31B74B6DD9}">
      <dgm:prSet/>
      <dgm:spPr/>
      <dgm:t>
        <a:bodyPr/>
        <a:lstStyle/>
        <a:p>
          <a:endParaRPr lang="en-US"/>
        </a:p>
      </dgm:t>
    </dgm:pt>
    <dgm:pt modelId="{E7BA9DF1-5F10-407D-A9AB-CA8A22FF812E}" type="sibTrans" cxnId="{D105BC32-346D-4D51-8BF1-BF31B74B6DD9}">
      <dgm:prSet/>
      <dgm:spPr/>
      <dgm:t>
        <a:bodyPr/>
        <a:lstStyle/>
        <a:p>
          <a:endParaRPr lang="en-US"/>
        </a:p>
      </dgm:t>
    </dgm:pt>
    <dgm:pt modelId="{6DD39E3C-725E-4361-9DA1-0A7EDF76FE6D}">
      <dgm:prSet custT="1"/>
      <dgm:spPr/>
      <dgm:t>
        <a:bodyPr/>
        <a:lstStyle/>
        <a:p>
          <a:r>
            <a:rPr lang="mk-MK" sz="1600" b="0" i="0" dirty="0"/>
            <a:t>( </a:t>
          </a:r>
          <a:r>
            <a:rPr lang="en-US" sz="1600" b="0" i="0" dirty="0"/>
            <a:t>time –diagnosis)-99</a:t>
          </a:r>
          <a:r>
            <a:rPr lang="mk-MK" sz="1600" b="0" i="0" dirty="0"/>
            <a:t>дена</a:t>
          </a:r>
          <a:endParaRPr lang="en-US" sz="1600" dirty="0"/>
        </a:p>
      </dgm:t>
    </dgm:pt>
    <dgm:pt modelId="{290FF32E-4D68-4805-93A2-257FEBA935EF}" type="parTrans" cxnId="{B7B1DCE5-E2D1-4C18-B5C0-F8E544D98908}">
      <dgm:prSet/>
      <dgm:spPr/>
      <dgm:t>
        <a:bodyPr/>
        <a:lstStyle/>
        <a:p>
          <a:endParaRPr lang="en-US"/>
        </a:p>
      </dgm:t>
    </dgm:pt>
    <dgm:pt modelId="{36E4BEB2-59F4-4CE4-A5C3-1EC87D6341D9}" type="sibTrans" cxnId="{B7B1DCE5-E2D1-4C18-B5C0-F8E544D98908}">
      <dgm:prSet/>
      <dgm:spPr/>
      <dgm:t>
        <a:bodyPr/>
        <a:lstStyle/>
        <a:p>
          <a:endParaRPr lang="en-US"/>
        </a:p>
      </dgm:t>
    </dgm:pt>
    <dgm:pt modelId="{DEF8806F-658C-46FD-8200-A9C584442D86}" type="pres">
      <dgm:prSet presAssocID="{F3D48924-CC36-40F0-BE81-1FBFF97B2682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8A7F0BD-E758-4260-B24B-4629ED8F99FD}" type="pres">
      <dgm:prSet presAssocID="{F3D48924-CC36-40F0-BE81-1FBFF97B2682}" presName="cycle" presStyleCnt="0"/>
      <dgm:spPr/>
    </dgm:pt>
    <dgm:pt modelId="{77DD9E42-FD1F-4AAF-95DB-28BD6E8D0795}" type="pres">
      <dgm:prSet presAssocID="{F3D48924-CC36-40F0-BE81-1FBFF97B2682}" presName="centerShape" presStyleCnt="0"/>
      <dgm:spPr/>
    </dgm:pt>
    <dgm:pt modelId="{2A6B7C28-AC95-4358-8EEB-09BDE7383F87}" type="pres">
      <dgm:prSet presAssocID="{F3D48924-CC36-40F0-BE81-1FBFF97B2682}" presName="connSite" presStyleLbl="node1" presStyleIdx="0" presStyleCnt="3"/>
      <dgm:spPr/>
    </dgm:pt>
    <dgm:pt modelId="{697D20F8-9D82-4706-A60A-89D0F24740F1}" type="pres">
      <dgm:prSet presAssocID="{F3D48924-CC36-40F0-BE81-1FBFF97B2682}" presName="visible" presStyleLbl="node1" presStyleIdx="0" presStyleCnt="3" custFlipHor="1" custScaleX="15896" custScaleY="9962" custLinFactNeighborX="6525" custLinFactNeighborY="33802"/>
      <dgm:spPr/>
    </dgm:pt>
    <dgm:pt modelId="{2CE3EFD5-0AC3-4E0E-8FE3-9BE37827604A}" type="pres">
      <dgm:prSet presAssocID="{009607ED-5648-47B6-845D-B9BFDFC45686}" presName="Name25" presStyleLbl="parChTrans1D1" presStyleIdx="0" presStyleCnt="2"/>
      <dgm:spPr/>
      <dgm:t>
        <a:bodyPr/>
        <a:lstStyle/>
        <a:p>
          <a:endParaRPr lang="en-US"/>
        </a:p>
      </dgm:t>
    </dgm:pt>
    <dgm:pt modelId="{5B5A7F57-C870-4CF9-8B89-91D7E5A56027}" type="pres">
      <dgm:prSet presAssocID="{55CD97A7-8AA3-410D-9B92-1D349096BDE0}" presName="node" presStyleCnt="0"/>
      <dgm:spPr/>
    </dgm:pt>
    <dgm:pt modelId="{39144EE4-9B21-462B-8CBE-FFDF76CC1C6A}" type="pres">
      <dgm:prSet presAssocID="{55CD97A7-8AA3-410D-9B92-1D349096BDE0}" presName="parentNode" presStyleLbl="node1" presStyleIdx="1" presStyleCnt="3" custScaleX="356082" custScaleY="189164" custLinFactNeighborX="41948" custLinFactNeighborY="2493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5E12C5-D91A-4D47-81F6-031B37356C84}" type="pres">
      <dgm:prSet presAssocID="{55CD97A7-8AA3-410D-9B92-1D349096BDE0}" presName="childNode" presStyleLbl="revTx" presStyleIdx="0" presStyleCnt="0">
        <dgm:presLayoutVars>
          <dgm:bulletEnabled val="1"/>
        </dgm:presLayoutVars>
      </dgm:prSet>
      <dgm:spPr/>
    </dgm:pt>
    <dgm:pt modelId="{C4397624-9663-45FE-82F2-A67D4F59235B}" type="pres">
      <dgm:prSet presAssocID="{290FF32E-4D68-4805-93A2-257FEBA935EF}" presName="Name25" presStyleLbl="parChTrans1D1" presStyleIdx="1" presStyleCnt="2"/>
      <dgm:spPr/>
      <dgm:t>
        <a:bodyPr/>
        <a:lstStyle/>
        <a:p>
          <a:endParaRPr lang="en-US"/>
        </a:p>
      </dgm:t>
    </dgm:pt>
    <dgm:pt modelId="{B21ED759-52F2-4C39-8C0F-D42A4E66ECBB}" type="pres">
      <dgm:prSet presAssocID="{6DD39E3C-725E-4361-9DA1-0A7EDF76FE6D}" presName="node" presStyleCnt="0"/>
      <dgm:spPr/>
    </dgm:pt>
    <dgm:pt modelId="{E646AA7E-4DDA-4681-9FDC-1E17F1B926B1}" type="pres">
      <dgm:prSet presAssocID="{6DD39E3C-725E-4361-9DA1-0A7EDF76FE6D}" presName="parentNode" presStyleLbl="node1" presStyleIdx="2" presStyleCnt="3" custAng="0" custScaleX="419621" custScaleY="225230" custLinFactNeighborX="28950" custLinFactNeighborY="-3289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194015-0AD3-4F44-A6D3-9930BC7A3663}" type="pres">
      <dgm:prSet presAssocID="{6DD39E3C-725E-4361-9DA1-0A7EDF76FE6D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D105BC32-346D-4D51-8BF1-BF31B74B6DD9}" srcId="{F3D48924-CC36-40F0-BE81-1FBFF97B2682}" destId="{55CD97A7-8AA3-410D-9B92-1D349096BDE0}" srcOrd="0" destOrd="0" parTransId="{009607ED-5648-47B6-845D-B9BFDFC45686}" sibTransId="{E7BA9DF1-5F10-407D-A9AB-CA8A22FF812E}"/>
    <dgm:cxn modelId="{AD0D37F2-1A22-44E9-B23E-E7108F9B6FB0}" type="presOf" srcId="{F3D48924-CC36-40F0-BE81-1FBFF97B2682}" destId="{DEF8806F-658C-46FD-8200-A9C584442D86}" srcOrd="0" destOrd="0" presId="urn:microsoft.com/office/officeart/2005/8/layout/radial2"/>
    <dgm:cxn modelId="{3B465D7D-AEC2-4C95-AEF0-3BF7F323C737}" type="presOf" srcId="{009607ED-5648-47B6-845D-B9BFDFC45686}" destId="{2CE3EFD5-0AC3-4E0E-8FE3-9BE37827604A}" srcOrd="0" destOrd="0" presId="urn:microsoft.com/office/officeart/2005/8/layout/radial2"/>
    <dgm:cxn modelId="{B1D21445-137F-4F83-8AD8-81EBC82E7235}" type="presOf" srcId="{55CD97A7-8AA3-410D-9B92-1D349096BDE0}" destId="{39144EE4-9B21-462B-8CBE-FFDF76CC1C6A}" srcOrd="0" destOrd="0" presId="urn:microsoft.com/office/officeart/2005/8/layout/radial2"/>
    <dgm:cxn modelId="{B7B1DCE5-E2D1-4C18-B5C0-F8E544D98908}" srcId="{F3D48924-CC36-40F0-BE81-1FBFF97B2682}" destId="{6DD39E3C-725E-4361-9DA1-0A7EDF76FE6D}" srcOrd="1" destOrd="0" parTransId="{290FF32E-4D68-4805-93A2-257FEBA935EF}" sibTransId="{36E4BEB2-59F4-4CE4-A5C3-1EC87D6341D9}"/>
    <dgm:cxn modelId="{349A2F07-459F-42EC-AA63-7AF4B1FB8139}" type="presOf" srcId="{6DD39E3C-725E-4361-9DA1-0A7EDF76FE6D}" destId="{E646AA7E-4DDA-4681-9FDC-1E17F1B926B1}" srcOrd="0" destOrd="0" presId="urn:microsoft.com/office/officeart/2005/8/layout/radial2"/>
    <dgm:cxn modelId="{A068C8E6-EBAD-45FF-A839-590674EFDDD1}" type="presOf" srcId="{290FF32E-4D68-4805-93A2-257FEBA935EF}" destId="{C4397624-9663-45FE-82F2-A67D4F59235B}" srcOrd="0" destOrd="0" presId="urn:microsoft.com/office/officeart/2005/8/layout/radial2"/>
    <dgm:cxn modelId="{D94A2F8C-0E1E-4581-A39D-A3990B2B4FC9}" type="presParOf" srcId="{DEF8806F-658C-46FD-8200-A9C584442D86}" destId="{38A7F0BD-E758-4260-B24B-4629ED8F99FD}" srcOrd="0" destOrd="0" presId="urn:microsoft.com/office/officeart/2005/8/layout/radial2"/>
    <dgm:cxn modelId="{C15BBA00-9DAB-4AD8-9E72-B9ABF6B9CAFB}" type="presParOf" srcId="{38A7F0BD-E758-4260-B24B-4629ED8F99FD}" destId="{77DD9E42-FD1F-4AAF-95DB-28BD6E8D0795}" srcOrd="0" destOrd="0" presId="urn:microsoft.com/office/officeart/2005/8/layout/radial2"/>
    <dgm:cxn modelId="{65F15225-EC62-4964-AB8D-4CADFE53AE9D}" type="presParOf" srcId="{77DD9E42-FD1F-4AAF-95DB-28BD6E8D0795}" destId="{2A6B7C28-AC95-4358-8EEB-09BDE7383F87}" srcOrd="0" destOrd="0" presId="urn:microsoft.com/office/officeart/2005/8/layout/radial2"/>
    <dgm:cxn modelId="{4CAB04C4-610C-4DF8-B757-F8E22FDD6F6D}" type="presParOf" srcId="{77DD9E42-FD1F-4AAF-95DB-28BD6E8D0795}" destId="{697D20F8-9D82-4706-A60A-89D0F24740F1}" srcOrd="1" destOrd="0" presId="urn:microsoft.com/office/officeart/2005/8/layout/radial2"/>
    <dgm:cxn modelId="{2962E621-7D8F-4C91-9DF2-120020B15327}" type="presParOf" srcId="{38A7F0BD-E758-4260-B24B-4629ED8F99FD}" destId="{2CE3EFD5-0AC3-4E0E-8FE3-9BE37827604A}" srcOrd="1" destOrd="0" presId="urn:microsoft.com/office/officeart/2005/8/layout/radial2"/>
    <dgm:cxn modelId="{405B782B-A05D-49A1-B81D-5469AA0E2D0B}" type="presParOf" srcId="{38A7F0BD-E758-4260-B24B-4629ED8F99FD}" destId="{5B5A7F57-C870-4CF9-8B89-91D7E5A56027}" srcOrd="2" destOrd="0" presId="urn:microsoft.com/office/officeart/2005/8/layout/radial2"/>
    <dgm:cxn modelId="{DF668A3A-3DB9-40B1-9F39-FD8BECAC83BA}" type="presParOf" srcId="{5B5A7F57-C870-4CF9-8B89-91D7E5A56027}" destId="{39144EE4-9B21-462B-8CBE-FFDF76CC1C6A}" srcOrd="0" destOrd="0" presId="urn:microsoft.com/office/officeart/2005/8/layout/radial2"/>
    <dgm:cxn modelId="{5CB6C0C6-A352-4297-B032-30DC2EB9E474}" type="presParOf" srcId="{5B5A7F57-C870-4CF9-8B89-91D7E5A56027}" destId="{7D5E12C5-D91A-4D47-81F6-031B37356C84}" srcOrd="1" destOrd="0" presId="urn:microsoft.com/office/officeart/2005/8/layout/radial2"/>
    <dgm:cxn modelId="{6940543D-2CDE-462E-8EA0-33F4725A3D3E}" type="presParOf" srcId="{38A7F0BD-E758-4260-B24B-4629ED8F99FD}" destId="{C4397624-9663-45FE-82F2-A67D4F59235B}" srcOrd="3" destOrd="0" presId="urn:microsoft.com/office/officeart/2005/8/layout/radial2"/>
    <dgm:cxn modelId="{AB91B9DA-411A-4F02-9C2F-2FC7BDB2DFFC}" type="presParOf" srcId="{38A7F0BD-E758-4260-B24B-4629ED8F99FD}" destId="{B21ED759-52F2-4C39-8C0F-D42A4E66ECBB}" srcOrd="4" destOrd="0" presId="urn:microsoft.com/office/officeart/2005/8/layout/radial2"/>
    <dgm:cxn modelId="{BE60985A-D2D3-4C79-8437-6E3AE6067525}" type="presParOf" srcId="{B21ED759-52F2-4C39-8C0F-D42A4E66ECBB}" destId="{E646AA7E-4DDA-4681-9FDC-1E17F1B926B1}" srcOrd="0" destOrd="0" presId="urn:microsoft.com/office/officeart/2005/8/layout/radial2"/>
    <dgm:cxn modelId="{5966D8CC-C923-4852-A774-E88151D52B96}" type="presParOf" srcId="{B21ED759-52F2-4C39-8C0F-D42A4E66ECBB}" destId="{02194015-0AD3-4F44-A6D3-9930BC7A3663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54DEB8-1372-4452-932D-28FBA7A76E5E}">
      <dsp:nvSpPr>
        <dsp:cNvPr id="0" name=""/>
        <dsp:cNvSpPr/>
      </dsp:nvSpPr>
      <dsp:spPr>
        <a:xfrm>
          <a:off x="472870" y="-479303"/>
          <a:ext cx="4239002" cy="5197609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C184CE-05DD-4CEE-8FB9-4ECC20820757}">
      <dsp:nvSpPr>
        <dsp:cNvPr id="0" name=""/>
        <dsp:cNvSpPr/>
      </dsp:nvSpPr>
      <dsp:spPr>
        <a:xfrm>
          <a:off x="875575" y="402705"/>
          <a:ext cx="1653210" cy="16532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k-MK" sz="1300" b="0" i="0" kern="1200" dirty="0"/>
            <a:t> Плазма клеточна неоплазма   </a:t>
          </a:r>
          <a:r>
            <a:rPr lang="en-US" sz="1300" b="0" i="0" kern="1200" dirty="0"/>
            <a:t>- </a:t>
          </a:r>
          <a:r>
            <a:rPr lang="mk-MK" sz="1300" b="0" i="0" kern="1200" dirty="0"/>
            <a:t>1%-1,8% од сите малигни заболувања</a:t>
          </a:r>
          <a:endParaRPr lang="en-US" sz="1300" kern="1200" dirty="0"/>
        </a:p>
      </dsp:txBody>
      <dsp:txXfrm>
        <a:off x="956278" y="483408"/>
        <a:ext cx="1491804" cy="1491804"/>
      </dsp:txXfrm>
    </dsp:sp>
    <dsp:sp modelId="{721FD928-A54D-4D48-845F-2ED968BE8C21}">
      <dsp:nvSpPr>
        <dsp:cNvPr id="0" name=""/>
        <dsp:cNvSpPr/>
      </dsp:nvSpPr>
      <dsp:spPr>
        <a:xfrm>
          <a:off x="2655956" y="402705"/>
          <a:ext cx="1653210" cy="16532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k-MK" sz="1300" b="0" i="0" kern="1200" dirty="0"/>
            <a:t>Втора по честота од хематолошките малигни заболувања</a:t>
          </a:r>
          <a:endParaRPr lang="en-US" sz="1300" kern="1200" dirty="0"/>
        </a:p>
      </dsp:txBody>
      <dsp:txXfrm>
        <a:off x="2736659" y="483408"/>
        <a:ext cx="1491804" cy="1491804"/>
      </dsp:txXfrm>
    </dsp:sp>
    <dsp:sp modelId="{8B7B34D9-F229-494F-B282-982920E780D3}">
      <dsp:nvSpPr>
        <dsp:cNvPr id="0" name=""/>
        <dsp:cNvSpPr/>
      </dsp:nvSpPr>
      <dsp:spPr>
        <a:xfrm>
          <a:off x="875575" y="2183086"/>
          <a:ext cx="1653210" cy="16532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k-MK" sz="1300" b="0" i="0" kern="1200"/>
            <a:t>Пресметана  инциденца во Европа 4,5-6,0/100 000</a:t>
          </a:r>
          <a:r>
            <a:rPr lang="en-US" sz="1300" b="0" i="0" kern="1200"/>
            <a:t> </a:t>
          </a:r>
          <a:r>
            <a:rPr lang="mk-MK" sz="1300" b="0" i="0" kern="1200"/>
            <a:t>/годишно</a:t>
          </a:r>
          <a:endParaRPr lang="en-US" sz="1300" kern="1200"/>
        </a:p>
      </dsp:txBody>
      <dsp:txXfrm>
        <a:off x="956278" y="2263789"/>
        <a:ext cx="1491804" cy="1491804"/>
      </dsp:txXfrm>
    </dsp:sp>
    <dsp:sp modelId="{678D5E13-60AA-445D-A6AE-91D0985B7F94}">
      <dsp:nvSpPr>
        <dsp:cNvPr id="0" name=""/>
        <dsp:cNvSpPr/>
      </dsp:nvSpPr>
      <dsp:spPr>
        <a:xfrm>
          <a:off x="2655956" y="2183086"/>
          <a:ext cx="1653210" cy="16532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k-MK" sz="1400" b="0" i="0" kern="1200" dirty="0"/>
            <a:t>Машки пол –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i="0" kern="1200" dirty="0"/>
            <a:t> 6.9 : 4.5 </a:t>
          </a:r>
          <a:r>
            <a:rPr lang="mk-MK" sz="1400" b="0" i="0" kern="1200" dirty="0"/>
            <a:t>на </a:t>
          </a:r>
          <a:r>
            <a:rPr lang="en-US" sz="1400" b="0" i="0" kern="1200" dirty="0"/>
            <a:t>100,000 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mk-MK" sz="1400" b="0" i="0" kern="1200" dirty="0"/>
            <a:t>Возраст над 65год</a:t>
          </a:r>
          <a:endParaRPr lang="en-US" sz="1400" kern="1200" dirty="0"/>
        </a:p>
      </dsp:txBody>
      <dsp:txXfrm>
        <a:off x="2736659" y="2263789"/>
        <a:ext cx="1491804" cy="14918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0A1789-D81A-4F0D-8CBA-785EF208ACFA}">
      <dsp:nvSpPr>
        <dsp:cNvPr id="0" name=""/>
        <dsp:cNvSpPr/>
      </dsp:nvSpPr>
      <dsp:spPr>
        <a:xfrm>
          <a:off x="396346" y="0"/>
          <a:ext cx="4491921" cy="3741739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B2A898-A324-4687-8FF5-F19FC0294A63}">
      <dsp:nvSpPr>
        <dsp:cNvPr id="0" name=""/>
        <dsp:cNvSpPr/>
      </dsp:nvSpPr>
      <dsp:spPr>
        <a:xfrm>
          <a:off x="61528" y="1169338"/>
          <a:ext cx="2510191" cy="14966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k-MK" sz="1300" b="0" i="0" kern="1200"/>
            <a:t>Подобрено преживувањето на пациентите во последниве 20 год.</a:t>
          </a:r>
          <a:endParaRPr lang="en-US" sz="1300" kern="1200"/>
        </a:p>
      </dsp:txBody>
      <dsp:txXfrm>
        <a:off x="134591" y="1242401"/>
        <a:ext cx="2364065" cy="1350569"/>
      </dsp:txXfrm>
    </dsp:sp>
    <dsp:sp modelId="{8F725198-C592-4F4E-9945-1FB9341273F6}">
      <dsp:nvSpPr>
        <dsp:cNvPr id="0" name=""/>
        <dsp:cNvSpPr/>
      </dsp:nvSpPr>
      <dsp:spPr>
        <a:xfrm>
          <a:off x="2774422" y="1156406"/>
          <a:ext cx="2510191" cy="14966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k-MK" sz="1300" b="0" i="0" kern="1200"/>
            <a:t>Само 10-15% постигнуваат или го надминуваат очекуваното преживување во споредба со останата популација. </a:t>
          </a:r>
          <a:endParaRPr lang="en-US" sz="1300" kern="1200"/>
        </a:p>
      </dsp:txBody>
      <dsp:txXfrm>
        <a:off x="2847485" y="1229469"/>
        <a:ext cx="2364065" cy="13505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5A5CC5-4E7A-4A63-8173-80FBC51993A9}">
      <dsp:nvSpPr>
        <dsp:cNvPr id="0" name=""/>
        <dsp:cNvSpPr/>
      </dsp:nvSpPr>
      <dsp:spPr>
        <a:xfrm rot="2186955">
          <a:off x="3006964" y="3011154"/>
          <a:ext cx="889251" cy="48427"/>
        </a:xfrm>
        <a:custGeom>
          <a:avLst/>
          <a:gdLst/>
          <a:ahLst/>
          <a:cxnLst/>
          <a:rect l="0" t="0" r="0" b="0"/>
          <a:pathLst>
            <a:path>
              <a:moveTo>
                <a:pt x="0" y="24213"/>
              </a:moveTo>
              <a:lnTo>
                <a:pt x="889251" y="24213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60192D-BC6B-4BA3-B309-4CB1C222327A}">
      <dsp:nvSpPr>
        <dsp:cNvPr id="0" name=""/>
        <dsp:cNvSpPr/>
      </dsp:nvSpPr>
      <dsp:spPr>
        <a:xfrm rot="21572779">
          <a:off x="3093908" y="2159092"/>
          <a:ext cx="2050885" cy="48427"/>
        </a:xfrm>
        <a:custGeom>
          <a:avLst/>
          <a:gdLst/>
          <a:ahLst/>
          <a:cxnLst/>
          <a:rect l="0" t="0" r="0" b="0"/>
          <a:pathLst>
            <a:path>
              <a:moveTo>
                <a:pt x="0" y="24213"/>
              </a:moveTo>
              <a:lnTo>
                <a:pt x="2050885" y="24213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37303E-21A9-4BED-997D-6F1D76CABE74}">
      <dsp:nvSpPr>
        <dsp:cNvPr id="0" name=""/>
        <dsp:cNvSpPr/>
      </dsp:nvSpPr>
      <dsp:spPr>
        <a:xfrm rot="19961431">
          <a:off x="2995898" y="1368762"/>
          <a:ext cx="1759257" cy="48427"/>
        </a:xfrm>
        <a:custGeom>
          <a:avLst/>
          <a:gdLst/>
          <a:ahLst/>
          <a:cxnLst/>
          <a:rect l="0" t="0" r="0" b="0"/>
          <a:pathLst>
            <a:path>
              <a:moveTo>
                <a:pt x="0" y="24213"/>
              </a:moveTo>
              <a:lnTo>
                <a:pt x="1759257" y="24213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EB7D81-01D8-4ADC-8D30-AF6F857108AC}">
      <dsp:nvSpPr>
        <dsp:cNvPr id="0" name=""/>
        <dsp:cNvSpPr/>
      </dsp:nvSpPr>
      <dsp:spPr>
        <a:xfrm>
          <a:off x="196600" y="265216"/>
          <a:ext cx="2929771" cy="38204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86FFF0-77F4-4F68-B779-1F97612F142C}">
      <dsp:nvSpPr>
        <dsp:cNvPr id="0" name=""/>
        <dsp:cNvSpPr/>
      </dsp:nvSpPr>
      <dsp:spPr>
        <a:xfrm>
          <a:off x="4484602" y="0"/>
          <a:ext cx="1771536" cy="12422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k-MK" sz="1400" b="0" i="0" kern="1200" dirty="0"/>
            <a:t>Рано откривање -</a:t>
          </a:r>
          <a:endParaRPr lang="en-US" sz="1400" kern="1200" dirty="0"/>
        </a:p>
      </dsp:txBody>
      <dsp:txXfrm>
        <a:off x="4744037" y="181921"/>
        <a:ext cx="1252666" cy="878391"/>
      </dsp:txXfrm>
    </dsp:sp>
    <dsp:sp modelId="{E8083A9C-7A83-4EFB-80B2-0ACB45E3DA7A}">
      <dsp:nvSpPr>
        <dsp:cNvPr id="0" name=""/>
        <dsp:cNvSpPr/>
      </dsp:nvSpPr>
      <dsp:spPr>
        <a:xfrm>
          <a:off x="5144707" y="1547167"/>
          <a:ext cx="1743586" cy="12422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k-MK" sz="1400" b="0" i="0" kern="1200"/>
            <a:t>Следење на ММ</a:t>
          </a:r>
          <a:endParaRPr lang="en-US" sz="1400" kern="1200"/>
        </a:p>
      </dsp:txBody>
      <dsp:txXfrm>
        <a:off x="5400049" y="1729088"/>
        <a:ext cx="1232902" cy="878391"/>
      </dsp:txXfrm>
    </dsp:sp>
    <dsp:sp modelId="{31FA747F-244D-4594-B591-BC84379A56D1}">
      <dsp:nvSpPr>
        <dsp:cNvPr id="0" name=""/>
        <dsp:cNvSpPr/>
      </dsp:nvSpPr>
      <dsp:spPr>
        <a:xfrm>
          <a:off x="3461209" y="3151505"/>
          <a:ext cx="1977138" cy="12422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k-MK" sz="1400" b="0" i="0" kern="1200" dirty="0"/>
            <a:t>Ефекти од терапија</a:t>
          </a:r>
          <a:endParaRPr lang="en-US" sz="1400" kern="1200" dirty="0"/>
        </a:p>
      </dsp:txBody>
      <dsp:txXfrm>
        <a:off x="3750754" y="3333426"/>
        <a:ext cx="1398048" cy="87839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397624-9663-45FE-82F2-A67D4F59235B}">
      <dsp:nvSpPr>
        <dsp:cNvPr id="0" name=""/>
        <dsp:cNvSpPr/>
      </dsp:nvSpPr>
      <dsp:spPr>
        <a:xfrm rot="1201981">
          <a:off x="189025" y="2088062"/>
          <a:ext cx="985614" cy="45439"/>
        </a:xfrm>
        <a:custGeom>
          <a:avLst/>
          <a:gdLst/>
          <a:ahLst/>
          <a:cxnLst/>
          <a:rect l="0" t="0" r="0" b="0"/>
          <a:pathLst>
            <a:path>
              <a:moveTo>
                <a:pt x="0" y="22719"/>
              </a:moveTo>
              <a:lnTo>
                <a:pt x="985614" y="22719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E3EFD5-0AC3-4E0E-8FE3-9BE37827604A}">
      <dsp:nvSpPr>
        <dsp:cNvPr id="0" name=""/>
        <dsp:cNvSpPr/>
      </dsp:nvSpPr>
      <dsp:spPr>
        <a:xfrm rot="20395470">
          <a:off x="177340" y="1366675"/>
          <a:ext cx="1366097" cy="45439"/>
        </a:xfrm>
        <a:custGeom>
          <a:avLst/>
          <a:gdLst/>
          <a:ahLst/>
          <a:cxnLst/>
          <a:rect l="0" t="0" r="0" b="0"/>
          <a:pathLst>
            <a:path>
              <a:moveTo>
                <a:pt x="0" y="22719"/>
              </a:moveTo>
              <a:lnTo>
                <a:pt x="1366097" y="22719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7D20F8-9D82-4706-A60A-89D0F24740F1}">
      <dsp:nvSpPr>
        <dsp:cNvPr id="0" name=""/>
        <dsp:cNvSpPr/>
      </dsp:nvSpPr>
      <dsp:spPr>
        <a:xfrm flipH="1">
          <a:off x="-234586" y="2141885"/>
          <a:ext cx="197888" cy="12401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9144EE4-9B21-462B-8CBE-FFDF76CC1C6A}">
      <dsp:nvSpPr>
        <dsp:cNvPr id="0" name=""/>
        <dsp:cNvSpPr/>
      </dsp:nvSpPr>
      <dsp:spPr>
        <a:xfrm>
          <a:off x="1267709" y="48053"/>
          <a:ext cx="2659710" cy="141293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k-MK" sz="1500" b="0" i="0" kern="1200" dirty="0"/>
            <a:t>Најдолго време за дијагностицирање</a:t>
          </a:r>
          <a:endParaRPr lang="en-US" sz="1500" b="0" i="0" kern="1200" dirty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k-MK" sz="1500" b="0" i="0" kern="1200" dirty="0"/>
            <a:t> </a:t>
          </a:r>
          <a:endParaRPr lang="en-US" sz="1500" kern="1200" dirty="0"/>
        </a:p>
      </dsp:txBody>
      <dsp:txXfrm>
        <a:off x="1657215" y="254973"/>
        <a:ext cx="1880698" cy="999096"/>
      </dsp:txXfrm>
    </dsp:sp>
    <dsp:sp modelId="{E646AA7E-4DDA-4681-9FDC-1E17F1B926B1}">
      <dsp:nvSpPr>
        <dsp:cNvPr id="0" name=""/>
        <dsp:cNvSpPr/>
      </dsp:nvSpPr>
      <dsp:spPr>
        <a:xfrm>
          <a:off x="873999" y="1911107"/>
          <a:ext cx="3134306" cy="168232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k-MK" sz="1600" b="0" i="0" kern="1200" dirty="0"/>
            <a:t>( </a:t>
          </a:r>
          <a:r>
            <a:rPr lang="en-US" sz="1600" b="0" i="0" kern="1200" dirty="0"/>
            <a:t>time –diagnosis)-99</a:t>
          </a:r>
          <a:r>
            <a:rPr lang="mk-MK" sz="1600" b="0" i="0" kern="1200" dirty="0"/>
            <a:t>дена</a:t>
          </a:r>
          <a:endParaRPr lang="en-US" sz="1600" kern="1200" dirty="0"/>
        </a:p>
      </dsp:txBody>
      <dsp:txXfrm>
        <a:off x="1333007" y="2157478"/>
        <a:ext cx="2216290" cy="11895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31411-A04F-42A6-9EB1-92F858612B0E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DFF8-756C-4B9B-8F08-5E30BE6F1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03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31411-A04F-42A6-9EB1-92F858612B0E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DFF8-756C-4B9B-8F08-5E30BE6F1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29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31411-A04F-42A6-9EB1-92F858612B0E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DFF8-756C-4B9B-8F08-5E30BE6F1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92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31411-A04F-42A6-9EB1-92F858612B0E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DFF8-756C-4B9B-8F08-5E30BE6F174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31960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31411-A04F-42A6-9EB1-92F858612B0E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DFF8-756C-4B9B-8F08-5E30BE6F1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62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31411-A04F-42A6-9EB1-92F858612B0E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DFF8-756C-4B9B-8F08-5E30BE6F1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354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31411-A04F-42A6-9EB1-92F858612B0E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DFF8-756C-4B9B-8F08-5E30BE6F1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21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31411-A04F-42A6-9EB1-92F858612B0E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DFF8-756C-4B9B-8F08-5E30BE6F1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12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31411-A04F-42A6-9EB1-92F858612B0E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DFF8-756C-4B9B-8F08-5E30BE6F1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771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31411-A04F-42A6-9EB1-92F858612B0E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DFF8-756C-4B9B-8F08-5E30BE6F1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48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31411-A04F-42A6-9EB1-92F858612B0E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DFF8-756C-4B9B-8F08-5E30BE6F1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33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31411-A04F-42A6-9EB1-92F858612B0E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DFF8-756C-4B9B-8F08-5E30BE6F1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647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31411-A04F-42A6-9EB1-92F858612B0E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DFF8-756C-4B9B-8F08-5E30BE6F1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52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31411-A04F-42A6-9EB1-92F858612B0E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DFF8-756C-4B9B-8F08-5E30BE6F1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080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31411-A04F-42A6-9EB1-92F858612B0E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DFF8-756C-4B9B-8F08-5E30BE6F1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341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31411-A04F-42A6-9EB1-92F858612B0E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DFF8-756C-4B9B-8F08-5E30BE6F1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2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31411-A04F-42A6-9EB1-92F858612B0E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DFF8-756C-4B9B-8F08-5E30BE6F1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50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D631411-A04F-42A6-9EB1-92F858612B0E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3DFF8-756C-4B9B-8F08-5E30BE6F1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287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10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9.png"/><Relationship Id="rId12" Type="http://schemas.microsoft.com/office/2007/relationships/diagramDrawing" Target="../diagrams/drawing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diagramColors" Target="../diagrams/colors4.xml"/><Relationship Id="rId5" Type="http://schemas.openxmlformats.org/officeDocument/2006/relationships/diagramColors" Target="../diagrams/colors3.xml"/><Relationship Id="rId10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3.xml"/><Relationship Id="rId9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4" y="1102935"/>
            <a:ext cx="10575029" cy="3128343"/>
          </a:xfrm>
        </p:spPr>
        <p:txBody>
          <a:bodyPr>
            <a:normAutofit fontScale="90000"/>
          </a:bodyPr>
          <a:lstStyle/>
          <a:p>
            <a:r>
              <a:rPr lang="mk-MK" dirty="0"/>
              <a:t>Интернистички осврт на пациенти со МУЛТИПЕН МИЕЛОМ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mk-MK" dirty="0"/>
              <a:t>ДР. БИЛЈАНА КОЛЕВА </a:t>
            </a:r>
          </a:p>
          <a:p>
            <a:r>
              <a:rPr lang="mk-MK" dirty="0"/>
              <a:t>СПЕЦ . ИНТЕРНИСТ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409" t="29084" r="19578" b="51919"/>
          <a:stretch/>
        </p:blipFill>
        <p:spPr>
          <a:xfrm>
            <a:off x="6702408" y="4777379"/>
            <a:ext cx="5027576" cy="140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30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mk-MK" dirty="0"/>
              <a:t>Клиничка слика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mk-MK" dirty="0"/>
              <a:t>Болки по коските</a:t>
            </a:r>
            <a:endParaRPr lang="en-US" dirty="0"/>
          </a:p>
          <a:p>
            <a:pPr marL="0" indent="0">
              <a:buNone/>
            </a:pPr>
            <a:r>
              <a:rPr lang="mk-MK" dirty="0"/>
              <a:t>  </a:t>
            </a:r>
            <a:r>
              <a:rPr lang="en-US" dirty="0"/>
              <a:t>(</a:t>
            </a:r>
            <a:r>
              <a:rPr lang="mk-MK" dirty="0"/>
              <a:t>најчесто грбот и градите )</a:t>
            </a:r>
          </a:p>
          <a:p>
            <a:r>
              <a:rPr lang="mk-MK" dirty="0"/>
              <a:t>Гадење, слабост</a:t>
            </a:r>
          </a:p>
          <a:p>
            <a:r>
              <a:rPr lang="mk-MK" dirty="0"/>
              <a:t>Опстипација</a:t>
            </a:r>
          </a:p>
          <a:p>
            <a:r>
              <a:rPr lang="mk-MK" dirty="0"/>
              <a:t>Губење на апетитот</a:t>
            </a:r>
          </a:p>
          <a:p>
            <a:r>
              <a:rPr lang="mk-MK" dirty="0"/>
              <a:t>Чести инфекции</a:t>
            </a:r>
          </a:p>
          <a:p>
            <a:r>
              <a:rPr lang="mk-MK" dirty="0"/>
              <a:t>Зголема жед</a:t>
            </a:r>
            <a:r>
              <a:rPr lang="en-US" dirty="0"/>
              <a:t> </a:t>
            </a:r>
            <a:r>
              <a:rPr lang="mk-MK" dirty="0"/>
              <a:t>(хиперкалцемија)</a:t>
            </a:r>
          </a:p>
          <a:p>
            <a:r>
              <a:rPr lang="mk-MK" dirty="0"/>
              <a:t>Ренална слабост</a:t>
            </a:r>
          </a:p>
          <a:p>
            <a:r>
              <a:rPr lang="mk-MK" dirty="0"/>
              <a:t>Анемија- </a:t>
            </a:r>
            <a:r>
              <a:rPr lang="en-US" dirty="0"/>
              <a:t>~30% </a:t>
            </a:r>
            <a:r>
              <a:rPr lang="mk-MK" dirty="0"/>
              <a:t> крвна анализа</a:t>
            </a:r>
          </a:p>
          <a:p>
            <a:r>
              <a:rPr lang="mk-MK" dirty="0"/>
              <a:t>Карпал тунел </a:t>
            </a:r>
          </a:p>
          <a:p>
            <a:r>
              <a:rPr lang="mk-MK" dirty="0"/>
              <a:t>Невролошки симптоми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7334" t="29815" r="36518" b="30185"/>
          <a:stretch/>
        </p:blipFill>
        <p:spPr>
          <a:xfrm>
            <a:off x="6172200" y="1825625"/>
            <a:ext cx="5181600" cy="42449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1F1B3B-539A-4F37-ABD8-593D096C1DE0}"/>
              </a:ext>
            </a:extLst>
          </p:cNvPr>
          <p:cNvSpPr txBox="1"/>
          <p:nvPr/>
        </p:nvSpPr>
        <p:spPr>
          <a:xfrm>
            <a:off x="646112" y="6424941"/>
            <a:ext cx="10807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Clinical_features_and_diagnosis_of_multiple_myeloma_a_population-Pased_cohort_study_in_primary_care/sept.2021</a:t>
            </a:r>
          </a:p>
        </p:txBody>
      </p:sp>
    </p:spTree>
    <p:extLst>
      <p:ext uri="{BB962C8B-B14F-4D97-AF65-F5344CB8AC3E}">
        <p14:creationId xmlns:p14="http://schemas.microsoft.com/office/powerpoint/2010/main" val="2533163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260" t="59815" r="23926" b="20926"/>
          <a:stretch/>
        </p:blipFill>
        <p:spPr>
          <a:xfrm>
            <a:off x="1295400" y="2222500"/>
            <a:ext cx="7785100" cy="340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9400" y="6375400"/>
            <a:ext cx="12382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Clinical_features_and_diagnosis_of_multiple_myeloma_a_population-based_cohort_study_in_primary_care/</a:t>
            </a:r>
            <a:endParaRPr lang="mk-MK" dirty="0"/>
          </a:p>
          <a:p>
            <a:r>
              <a:rPr lang="en-US" dirty="0"/>
              <a:t>https://www.aafp.org/pubs/afp/issues/2008/1001/p853.html</a:t>
            </a:r>
          </a:p>
          <a:p>
            <a:endParaRPr lang="mk-MK" dirty="0"/>
          </a:p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7683500" y="3601641"/>
            <a:ext cx="4102100" cy="277375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10 </a:t>
            </a:r>
            <a:r>
              <a:rPr lang="mk-MK" dirty="0"/>
              <a:t>-</a:t>
            </a:r>
            <a:r>
              <a:rPr lang="en-US" dirty="0"/>
              <a:t> 15 </a:t>
            </a:r>
            <a:r>
              <a:rPr lang="mk-MK" dirty="0"/>
              <a:t>% -↓ Тр</a:t>
            </a:r>
            <a:r>
              <a:rPr lang="en-US" dirty="0"/>
              <a:t> leukocytosis</a:t>
            </a:r>
            <a:r>
              <a:rPr lang="mk-MK" dirty="0"/>
              <a:t>-инфилтрација на кс</a:t>
            </a:r>
          </a:p>
          <a:p>
            <a:r>
              <a:rPr lang="en-US" dirty="0"/>
              <a:t>Se ~50….&lt;20/h</a:t>
            </a:r>
            <a:endParaRPr lang="mk-MK" dirty="0"/>
          </a:p>
          <a:p>
            <a:r>
              <a:rPr lang="mk-MK" dirty="0"/>
              <a:t>Нормоцитна, нормохромна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20482"/>
          </a:xfrm>
        </p:spPr>
        <p:txBody>
          <a:bodyPr/>
          <a:lstStyle/>
          <a:p>
            <a:pPr algn="ctr"/>
            <a:r>
              <a:rPr lang="mk-MK" dirty="0"/>
              <a:t>Врем</a:t>
            </a:r>
            <a:r>
              <a:rPr lang="en-US" dirty="0"/>
              <a:t>e</a:t>
            </a:r>
            <a:r>
              <a:rPr lang="mk-MK" dirty="0"/>
              <a:t> на појавување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69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mk-MK" dirty="0"/>
              <a:t>Коскени лезии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03312" y="1320800"/>
            <a:ext cx="8946541" cy="4927599"/>
          </a:xfrm>
        </p:spPr>
        <p:txBody>
          <a:bodyPr>
            <a:normAutofit lnSpcReduction="10000"/>
          </a:bodyPr>
          <a:lstStyle/>
          <a:p>
            <a:pPr algn="ctr"/>
            <a:r>
              <a:rPr lang="mk-MK" dirty="0"/>
              <a:t>Болна лезија</a:t>
            </a:r>
            <a:r>
              <a:rPr lang="en-US" dirty="0"/>
              <a:t> </a:t>
            </a:r>
            <a:r>
              <a:rPr lang="mk-MK" dirty="0"/>
              <a:t>-</a:t>
            </a:r>
            <a:r>
              <a:rPr lang="en-US" dirty="0"/>
              <a:t> &gt;50% </a:t>
            </a:r>
            <a:r>
              <a:rPr lang="mk-MK" dirty="0"/>
              <a:t>од кортикален дел на долга коска, (мал кортикален дефект ја зголемува торзионата сила за 60%)</a:t>
            </a:r>
          </a:p>
          <a:p>
            <a:pPr marL="0" indent="0" algn="ctr">
              <a:buNone/>
            </a:pPr>
            <a:endParaRPr lang="mk-MK" dirty="0"/>
          </a:p>
          <a:p>
            <a:pPr algn="just"/>
            <a:r>
              <a:rPr lang="mk-MK" dirty="0"/>
              <a:t>РТГ - литична лезија </a:t>
            </a:r>
            <a:r>
              <a:rPr lang="en-US" dirty="0"/>
              <a:t>&gt;50% </a:t>
            </a:r>
            <a:r>
              <a:rPr lang="mk-MK" dirty="0"/>
              <a:t>од трабекуларна коска</a:t>
            </a:r>
          </a:p>
          <a:p>
            <a:pPr algn="just"/>
            <a:r>
              <a:rPr lang="mk-MK" dirty="0"/>
              <a:t>МРИ - спинална компресија или плазмоцитоми на меки ткиво</a:t>
            </a:r>
          </a:p>
          <a:p>
            <a:pPr algn="just"/>
            <a:r>
              <a:rPr lang="mk-MK" dirty="0"/>
              <a:t>КТ</a:t>
            </a:r>
            <a:r>
              <a:rPr lang="en-US" dirty="0"/>
              <a:t> </a:t>
            </a:r>
            <a:r>
              <a:rPr lang="mk-MK" dirty="0"/>
              <a:t>-</a:t>
            </a:r>
            <a:r>
              <a:rPr lang="en-US" dirty="0"/>
              <a:t> </a:t>
            </a:r>
            <a:r>
              <a:rPr lang="mk-MK" dirty="0"/>
              <a:t>почувствителна од РТГ (мали лезии на долги коски)</a:t>
            </a:r>
          </a:p>
          <a:p>
            <a:pPr algn="just"/>
            <a:r>
              <a:rPr lang="mk-MK" dirty="0"/>
              <a:t>ПЕТ-КТ</a:t>
            </a:r>
            <a:r>
              <a:rPr lang="en-US" dirty="0"/>
              <a:t> </a:t>
            </a:r>
            <a:r>
              <a:rPr lang="mk-MK" dirty="0"/>
              <a:t>-</a:t>
            </a:r>
            <a:r>
              <a:rPr lang="en-US" dirty="0"/>
              <a:t> </a:t>
            </a:r>
            <a:r>
              <a:rPr lang="mk-MK" dirty="0"/>
              <a:t> следење</a:t>
            </a:r>
          </a:p>
          <a:p>
            <a:pPr algn="just"/>
            <a:r>
              <a:rPr lang="mk-MK" dirty="0"/>
              <a:t>Сцинтиграфија - не дава податок за остеобластна активност</a:t>
            </a:r>
          </a:p>
          <a:p>
            <a:pPr algn="just"/>
            <a:endParaRPr lang="mk-MK" dirty="0"/>
          </a:p>
          <a:p>
            <a:pPr marL="0" indent="0">
              <a:buNone/>
            </a:pPr>
            <a:endParaRPr lang="mk-MK" dirty="0"/>
          </a:p>
          <a:p>
            <a:r>
              <a:rPr lang="mk-MK" dirty="0"/>
              <a:t>Коскени метаболни маркери-</a:t>
            </a:r>
            <a:r>
              <a:rPr lang="en-US" dirty="0"/>
              <a:t>total procollagen type Ⅰ N-terminal peptide (</a:t>
            </a:r>
            <a:r>
              <a:rPr lang="en-US" dirty="0" err="1"/>
              <a:t>tPINP</a:t>
            </a:r>
            <a:r>
              <a:rPr lang="en-US" dirty="0"/>
              <a:t>) </a:t>
            </a:r>
            <a:r>
              <a:rPr lang="mk-MK" dirty="0"/>
              <a:t>и </a:t>
            </a:r>
            <a:r>
              <a:rPr lang="en-US" dirty="0"/>
              <a:t> β C-terminal </a:t>
            </a:r>
            <a:r>
              <a:rPr lang="en-US" dirty="0" err="1"/>
              <a:t>telopeptide</a:t>
            </a:r>
            <a:r>
              <a:rPr lang="en-US" dirty="0"/>
              <a:t> of type Ⅰ collagen (β-CTX)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558CC3-A5A3-49AC-8BEA-9F21A1151105}"/>
              </a:ext>
            </a:extLst>
          </p:cNvPr>
          <p:cNvSpPr txBox="1"/>
          <p:nvPr/>
        </p:nvSpPr>
        <p:spPr>
          <a:xfrm>
            <a:off x="1201328" y="6369981"/>
            <a:ext cx="925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https://www.aafp.org/pubs/afp/issues/2008/1001/p853.html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4F3AE9-D70A-4DCC-AA85-C06F1054FB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77" t="15532" r="40309" b="41719"/>
          <a:stretch/>
        </p:blipFill>
        <p:spPr>
          <a:xfrm>
            <a:off x="9220042" y="452718"/>
            <a:ext cx="2971958" cy="241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6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7521" t="22512" r="19520" b="214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lowchart: Process 4"/>
          <p:cNvSpPr/>
          <p:nvPr/>
        </p:nvSpPr>
        <p:spPr>
          <a:xfrm>
            <a:off x="1257300" y="1155700"/>
            <a:ext cx="4851400" cy="46863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11300" y="1524000"/>
            <a:ext cx="4470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k-MK" dirty="0"/>
              <a:t>- Директни тубуларни оштетувања, амилоидоза</a:t>
            </a:r>
          </a:p>
          <a:p>
            <a:pPr marL="285750" indent="-285750">
              <a:buFontTx/>
              <a:buChar char="-"/>
            </a:pPr>
            <a:r>
              <a:rPr lang="mk-MK" dirty="0"/>
              <a:t>Хиперкалцемична нефропатија, хиперурикемија ( ренална инфилтрација на плазма клетки),  </a:t>
            </a:r>
          </a:p>
          <a:p>
            <a:pPr marL="285750" indent="-285750">
              <a:buFontTx/>
              <a:buChar char="-"/>
            </a:pPr>
            <a:r>
              <a:rPr lang="mk-MK" dirty="0"/>
              <a:t>лесни ланци нефропатија,</a:t>
            </a:r>
          </a:p>
          <a:p>
            <a:pPr marL="285750" indent="-285750">
              <a:buFontTx/>
              <a:buChar char="-"/>
            </a:pPr>
            <a:r>
              <a:rPr lang="mk-MK" dirty="0"/>
              <a:t>амилодна гломерулосклероза</a:t>
            </a:r>
          </a:p>
          <a:p>
            <a:pPr marL="285750" indent="-285750">
              <a:buFontTx/>
              <a:buChar char="-"/>
            </a:pPr>
            <a:endParaRPr lang="mk-MK" dirty="0"/>
          </a:p>
          <a:p>
            <a:pPr marL="285750" indent="-285750">
              <a:buFontTx/>
              <a:buChar char="-"/>
            </a:pPr>
            <a:endParaRPr lang="mk-MK" dirty="0"/>
          </a:p>
          <a:p>
            <a:endParaRPr lang="mk-MK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0741" t="33704" r="13259" b="28334"/>
          <a:stretch/>
        </p:blipFill>
        <p:spPr>
          <a:xfrm>
            <a:off x="1866900" y="3629144"/>
            <a:ext cx="25781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257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55571"/>
          </a:xfrm>
        </p:spPr>
        <p:txBody>
          <a:bodyPr/>
          <a:lstStyle/>
          <a:p>
            <a:pPr algn="ctr"/>
            <a:r>
              <a:rPr lang="mk-MK" dirty="0"/>
              <a:t>Симптоми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B3C770-132F-4C70-8076-1A3189C7D6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57081" y="2056092"/>
            <a:ext cx="8193754" cy="4200245"/>
          </a:xfrm>
        </p:spPr>
        <p:txBody>
          <a:bodyPr>
            <a:normAutofit/>
          </a:bodyPr>
          <a:lstStyle/>
          <a:p>
            <a:r>
              <a:rPr lang="mk-MK" dirty="0"/>
              <a:t>Хиперкалцемија - полиурија, полидипсија..........ДМ ?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97000" y="6375400"/>
            <a:ext cx="995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https://www.aafp.org/pubs/afp/issues/2008/1001/p853.html</a:t>
            </a:r>
            <a:endParaRPr lang="en-US" dirty="0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00BEB259-56FC-43B0-BF4C-192F9A69A5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4" t="25493" r="35439" b="21804"/>
          <a:stretch/>
        </p:blipFill>
        <p:spPr>
          <a:xfrm>
            <a:off x="1998482" y="2856323"/>
            <a:ext cx="7371761" cy="340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4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mk-MK" dirty="0"/>
              <a:t>Срце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103312" y="1536569"/>
            <a:ext cx="4396339" cy="4719769"/>
          </a:xfrm>
        </p:spPr>
        <p:txBody>
          <a:bodyPr>
            <a:normAutofit/>
          </a:bodyPr>
          <a:lstStyle/>
          <a:p>
            <a:r>
              <a:rPr lang="mk-MK" dirty="0"/>
              <a:t>Срцева амилоидоза</a:t>
            </a:r>
          </a:p>
          <a:p>
            <a:r>
              <a:rPr lang="en-US" dirty="0">
                <a:solidFill>
                  <a:schemeClr val="bg1"/>
                </a:solidFill>
              </a:rPr>
              <a:t>Myeloma-induced high-output failure </a:t>
            </a:r>
            <a:r>
              <a:rPr lang="mk-MK" dirty="0"/>
              <a:t>–</a:t>
            </a:r>
            <a:r>
              <a:rPr lang="en-US" dirty="0"/>
              <a:t> </a:t>
            </a:r>
            <a:r>
              <a:rPr lang="mk-MK" dirty="0"/>
              <a:t>зголемен проток поради спленомегалија, процес посредуван од цитокини (</a:t>
            </a:r>
            <a:r>
              <a:rPr lang="en-US" dirty="0"/>
              <a:t>IL-2, IL-6, Gamma interferon </a:t>
            </a:r>
            <a:r>
              <a:rPr lang="mk-MK" dirty="0"/>
              <a:t>)</a:t>
            </a:r>
            <a:r>
              <a:rPr lang="en-US" dirty="0"/>
              <a:t> </a:t>
            </a:r>
            <a:r>
              <a:rPr lang="mk-MK" dirty="0"/>
              <a:t>или многубројни интрамедуларни артериовенски фистули</a:t>
            </a:r>
            <a:r>
              <a:rPr lang="en-US" dirty="0"/>
              <a:t>. </a:t>
            </a:r>
            <a:endParaRPr lang="mk-MK" dirty="0"/>
          </a:p>
          <a:p>
            <a:r>
              <a:rPr lang="en-US" dirty="0"/>
              <a:t>Cardiac index &gt;4 liters/minute/m</a:t>
            </a:r>
            <a:r>
              <a:rPr lang="en-US" baseline="30000" dirty="0"/>
              <a:t>2</a:t>
            </a:r>
          </a:p>
          <a:p>
            <a:pPr marL="0" indent="0">
              <a:buNone/>
            </a:pPr>
            <a:r>
              <a:rPr lang="mk-MK" dirty="0"/>
              <a:t>зголемено коскени зафаќање</a:t>
            </a:r>
          </a:p>
          <a:p>
            <a:pPr marL="0" indent="0">
              <a:buNone/>
            </a:pPr>
            <a:endParaRPr lang="mk-MK" dirty="0"/>
          </a:p>
        </p:txBody>
      </p:sp>
      <p:sp>
        <p:nvSpPr>
          <p:cNvPr id="4" name="TextBox 3"/>
          <p:cNvSpPr txBox="1"/>
          <p:nvPr/>
        </p:nvSpPr>
        <p:spPr>
          <a:xfrm>
            <a:off x="1924601" y="6592252"/>
            <a:ext cx="715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https://www.ncbi.nlm.nih.gov/pmc/articles/PMC2500028/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6F5E879-B0E5-45DE-BDA2-11313C6529B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3473" t="29873" r="43177" b="20344"/>
          <a:stretch/>
        </p:blipFill>
        <p:spPr>
          <a:xfrm>
            <a:off x="6212095" y="1423447"/>
            <a:ext cx="5725211" cy="429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10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2"/>
          <a:srcRect l="17521" t="22512" r="19520" b="214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259" t="16111" r="11333" b="15556"/>
          <a:stretch/>
        </p:blipFill>
        <p:spPr>
          <a:xfrm>
            <a:off x="292100" y="101600"/>
            <a:ext cx="7543800" cy="558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EED3204-B986-4573-9252-86ABFC7EE8F3}"/>
              </a:ext>
            </a:extLst>
          </p:cNvPr>
          <p:cNvSpPr/>
          <p:nvPr/>
        </p:nvSpPr>
        <p:spPr>
          <a:xfrm>
            <a:off x="1904214" y="518474"/>
            <a:ext cx="933253" cy="43363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90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703" t="16297" r="11037" b="15926"/>
          <a:stretch/>
        </p:blipFill>
        <p:spPr>
          <a:xfrm>
            <a:off x="6515100" y="1282700"/>
            <a:ext cx="5321300" cy="5118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333" t="30556" r="58000" b="58889"/>
          <a:stretch/>
        </p:blipFill>
        <p:spPr>
          <a:xfrm>
            <a:off x="0" y="0"/>
            <a:ext cx="3314700" cy="723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8900" y="64008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https://jnccn.org/view/journals/jnccn/20/1/article-p8.xml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407" t="16297" r="20222" b="13704"/>
          <a:stretch/>
        </p:blipFill>
        <p:spPr>
          <a:xfrm>
            <a:off x="533400" y="1384300"/>
            <a:ext cx="5207000" cy="50165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31582"/>
          </a:xfrm>
        </p:spPr>
        <p:txBody>
          <a:bodyPr/>
          <a:lstStyle/>
          <a:p>
            <a:pPr algn="ctr"/>
            <a:r>
              <a:rPr lang="mk-MK" dirty="0"/>
              <a:t>Тромбемболизам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746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519" t="15926" r="10147" b="14815"/>
          <a:stretch/>
        </p:blipFill>
        <p:spPr>
          <a:xfrm>
            <a:off x="1625600" y="1524000"/>
            <a:ext cx="7695928" cy="491246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9611" y="224118"/>
            <a:ext cx="9404723" cy="1198282"/>
          </a:xfrm>
        </p:spPr>
        <p:txBody>
          <a:bodyPr/>
          <a:lstStyle/>
          <a:p>
            <a:pPr algn="ctr"/>
            <a:r>
              <a:rPr lang="mk-MK" dirty="0"/>
              <a:t>Несакани ефекти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859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8F87E-047D-45CD-A4AA-93A5BDEDD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82193"/>
          </a:xfrm>
        </p:spPr>
        <p:txBody>
          <a:bodyPr/>
          <a:lstStyle/>
          <a:p>
            <a:r>
              <a:rPr lang="mk-MK" dirty="0"/>
              <a:t>Несакани ефекти од терапија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10FFE5-B6C9-4C31-95C6-FD46116BB5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63" t="15785" r="3063" b="4905"/>
          <a:stretch/>
        </p:blipFill>
        <p:spPr>
          <a:xfrm>
            <a:off x="646111" y="1234912"/>
            <a:ext cx="9968470" cy="5255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3AEC8-A550-4117-8993-17DBFA45CD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" t="12645" r="7139" b="6602"/>
          <a:stretch/>
        </p:blipFill>
        <p:spPr>
          <a:xfrm>
            <a:off x="646111" y="2196559"/>
            <a:ext cx="9553254" cy="47887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E73351-F646-4D66-97FC-92EA040D52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97" t="30556" r="46287" b="57701"/>
          <a:stretch/>
        </p:blipFill>
        <p:spPr>
          <a:xfrm>
            <a:off x="10284643" y="6401714"/>
            <a:ext cx="1907357" cy="456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7EDB47-A488-4C95-9535-E9D9237FAC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89" t="15370" r="75037" b="73149"/>
          <a:stretch/>
        </p:blipFill>
        <p:spPr>
          <a:xfrm>
            <a:off x="11029361" y="0"/>
            <a:ext cx="1162639" cy="45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0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mk-MK" dirty="0"/>
              <a:t>ВОВЕД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1103313" y="1216058"/>
            <a:ext cx="4396338" cy="637190"/>
          </a:xfrm>
        </p:spPr>
        <p:txBody>
          <a:bodyPr>
            <a:normAutofit fontScale="40000" lnSpcReduction="20000"/>
          </a:bodyPr>
          <a:lstStyle/>
          <a:p>
            <a:endParaRPr lang="en-US" dirty="0"/>
          </a:p>
          <a:p>
            <a:r>
              <a:rPr lang="mk-MK" sz="6000" dirty="0"/>
              <a:t>Дефиниција</a:t>
            </a:r>
            <a:endParaRPr lang="en-US" sz="6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654495" y="1357461"/>
            <a:ext cx="4396339" cy="495788"/>
          </a:xfrm>
        </p:spPr>
        <p:txBody>
          <a:bodyPr/>
          <a:lstStyle/>
          <a:p>
            <a:pPr algn="ctr"/>
            <a:r>
              <a:rPr lang="mk-MK" sz="3200" dirty="0"/>
              <a:t>Исход</a:t>
            </a:r>
            <a:endParaRPr lang="en-US" sz="3200" dirty="0"/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451FE08F-0FB0-4F58-89CB-EA3E0C07D4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0356947"/>
              </p:ext>
            </p:extLst>
          </p:nvPr>
        </p:nvGraphicFramePr>
        <p:xfrm>
          <a:off x="235670" y="2017337"/>
          <a:ext cx="5184742" cy="4239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55600" y="6362700"/>
            <a:ext cx="1115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Multiple myeloma: EHA-ESMO Clinical Practice Guidelines for diagnosis, treatment and follow-up</a:t>
            </a:r>
            <a:r>
              <a:rPr lang="mk-MK" sz="1400" baseline="30000" dirty="0"/>
              <a:t> </a:t>
            </a:r>
            <a:r>
              <a:rPr lang="en-US" sz="1400" dirty="0" err="1"/>
              <a:t>Published:February</a:t>
            </a:r>
            <a:r>
              <a:rPr lang="en-US" sz="1400" dirty="0"/>
              <a:t> 03, 2021</a:t>
            </a:r>
          </a:p>
          <a:p>
            <a:r>
              <a:rPr lang="en-US" sz="1400" dirty="0"/>
              <a:t>Clinical_features_and_diagnosis_of_multiple_myeloma_a_population-Pased_cohort_study_in_primary_care/sept.2021</a:t>
            </a: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0DE19736-F7E7-4277-8EE0-4246254715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5225575"/>
              </p:ext>
            </p:extLst>
          </p:nvPr>
        </p:nvGraphicFramePr>
        <p:xfrm>
          <a:off x="5499650" y="2357402"/>
          <a:ext cx="5284614" cy="37417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322150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D0A5807-B1D3-41E3-BC73-874AE477B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AL-CA</a:t>
            </a:r>
            <a:r>
              <a:rPr lang="mk-MK" dirty="0"/>
              <a:t> - </a:t>
            </a:r>
            <a:r>
              <a:rPr lang="en-US" dirty="0"/>
              <a:t>amyloid light-chain cardiac amyloidosis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A3307-901D-4A3B-804A-65B26650B37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mk-MK" dirty="0"/>
              <a:t>Пред третман –</a:t>
            </a:r>
            <a:r>
              <a:rPr lang="en-US" dirty="0"/>
              <a:t> </a:t>
            </a:r>
            <a:endParaRPr lang="mk-MK" dirty="0"/>
          </a:p>
          <a:p>
            <a:pPr marL="0" indent="0">
              <a:buNone/>
            </a:pPr>
            <a:r>
              <a:rPr lang="en-US" dirty="0"/>
              <a:t>NP </a:t>
            </a:r>
            <a:r>
              <a:rPr lang="mk-MK" dirty="0"/>
              <a:t>(натри-диуретичен пептид)</a:t>
            </a:r>
            <a:r>
              <a:rPr lang="en-US" dirty="0"/>
              <a:t>.</a:t>
            </a:r>
            <a:endParaRPr lang="mk-MK" dirty="0"/>
          </a:p>
          <a:p>
            <a:endParaRPr lang="mk-MK" dirty="0"/>
          </a:p>
          <a:p>
            <a:pPr marL="285750" indent="-285750">
              <a:buFontTx/>
              <a:buChar char="-"/>
            </a:pPr>
            <a:r>
              <a:rPr lang="en-US" dirty="0"/>
              <a:t>BNP &gt; 100 </a:t>
            </a:r>
            <a:r>
              <a:rPr lang="en-US" dirty="0" err="1"/>
              <a:t>pg</a:t>
            </a:r>
            <a:r>
              <a:rPr lang="en-US" dirty="0"/>
              <a:t>/mL </a:t>
            </a:r>
            <a:r>
              <a:rPr lang="mk-MK" dirty="0"/>
              <a:t>или</a:t>
            </a:r>
          </a:p>
          <a:p>
            <a:pPr marL="285750" indent="-285750">
              <a:buFontTx/>
              <a:buChar char="-"/>
            </a:pPr>
            <a:r>
              <a:rPr lang="mk-MK" dirty="0"/>
              <a:t> </a:t>
            </a:r>
            <a:r>
              <a:rPr lang="en-US" dirty="0"/>
              <a:t>NT-</a:t>
            </a:r>
            <a:r>
              <a:rPr lang="en-US" dirty="0" err="1"/>
              <a:t>proBNP</a:t>
            </a:r>
            <a:r>
              <a:rPr lang="en-US" dirty="0"/>
              <a:t> &gt; 125 </a:t>
            </a:r>
            <a:r>
              <a:rPr lang="en-US" dirty="0" err="1"/>
              <a:t>pg</a:t>
            </a:r>
            <a:r>
              <a:rPr lang="en-US" dirty="0"/>
              <a:t>/mL </a:t>
            </a:r>
            <a:r>
              <a:rPr lang="mk-MK" dirty="0"/>
              <a:t>зголемен  ризик (10,8)КВС</a:t>
            </a: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22B5CFC-122F-47EC-9680-710151DA56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66" t="15762" r="30074" b="12703"/>
          <a:stretch/>
        </p:blipFill>
        <p:spPr>
          <a:xfrm>
            <a:off x="1568909" y="4401211"/>
            <a:ext cx="2230093" cy="17733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611892-2CDC-460C-B753-810F6F3C16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9" t="15370" r="75037" b="73149"/>
          <a:stretch/>
        </p:blipFill>
        <p:spPr>
          <a:xfrm>
            <a:off x="3478492" y="6334811"/>
            <a:ext cx="1549400" cy="523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0DACEB-9AF5-4622-8FE0-4C61CFCBA5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97" t="30556" r="46287" b="57701"/>
          <a:stretch/>
        </p:blipFill>
        <p:spPr>
          <a:xfrm>
            <a:off x="263952" y="6334812"/>
            <a:ext cx="3214540" cy="523187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8A10F34-9438-49E4-9CCA-BC8231B89C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24729" t="20594" r="33488" b="4586"/>
          <a:stretch/>
        </p:blipFill>
        <p:spPr>
          <a:xfrm>
            <a:off x="6268825" y="2060575"/>
            <a:ext cx="5561813" cy="467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15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1" y="440018"/>
            <a:ext cx="9404723" cy="1134782"/>
          </a:xfrm>
        </p:spPr>
        <p:txBody>
          <a:bodyPr/>
          <a:lstStyle/>
          <a:p>
            <a:pPr algn="ctr"/>
            <a:r>
              <a:rPr lang="mk-MK" dirty="0"/>
              <a:t>Заклучок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9" t="17367" r="26300" b="15437"/>
          <a:stretch/>
        </p:blipFill>
        <p:spPr>
          <a:xfrm>
            <a:off x="1689100" y="1714500"/>
            <a:ext cx="80137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783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852" t="42593" r="29556" b="12037"/>
          <a:stretch/>
        </p:blipFill>
        <p:spPr>
          <a:xfrm>
            <a:off x="0" y="0"/>
            <a:ext cx="69723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9184764">
            <a:off x="6502400" y="2844800"/>
            <a:ext cx="5740400" cy="1358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 rot="19203031">
            <a:off x="6953574" y="3293418"/>
            <a:ext cx="506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k-MK" sz="2400" dirty="0">
                <a:latin typeface="Arial" panose="020B0604020202020204" pitchFamily="34" charset="0"/>
                <a:cs typeface="Arial" panose="020B0604020202020204" pitchFamily="34" charset="0"/>
              </a:rPr>
              <a:t>Ви благодарам за вниманието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487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mk-MK" dirty="0"/>
              <a:t>Приказ на случај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mk-MK" dirty="0"/>
              <a:t>Жена на </a:t>
            </a:r>
            <a:r>
              <a:rPr lang="en-US" dirty="0"/>
              <a:t>80</a:t>
            </a:r>
            <a:r>
              <a:rPr lang="mk-MK" dirty="0"/>
              <a:t> год се жали на повраќање со присуство на свежа крв од пред неколку дена и појава на црна столица од пред еден ден, присутна редукција на хемограм .</a:t>
            </a:r>
          </a:p>
          <a:p>
            <a:r>
              <a:rPr lang="mk-MK" dirty="0"/>
              <a:t>Состојба  после инфекција на </a:t>
            </a:r>
            <a:r>
              <a:rPr lang="en-US" dirty="0"/>
              <a:t>V </a:t>
            </a:r>
            <a:r>
              <a:rPr lang="mk-MK" dirty="0"/>
              <a:t>прст на лево стопало-поставена на терапија со F</a:t>
            </a:r>
            <a:r>
              <a:rPr lang="en-US" dirty="0" err="1"/>
              <a:t>raxiparine</a:t>
            </a:r>
            <a:r>
              <a:rPr lang="en-US" dirty="0"/>
              <a:t> a 0,6mg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mk-MK" dirty="0"/>
              <a:t>  МИНАТИ ЗАБОЛУВАЊА</a:t>
            </a:r>
            <a:r>
              <a:rPr lang="en-US" dirty="0"/>
              <a:t>:</a:t>
            </a:r>
          </a:p>
          <a:p>
            <a:pPr marL="0" indent="0">
              <a:buNone/>
            </a:pPr>
            <a:endParaRPr lang="mk-MK" dirty="0"/>
          </a:p>
          <a:p>
            <a:r>
              <a:rPr lang="mk-MK" dirty="0"/>
              <a:t>ХТА, ДМ тип 2 на таблети. ЛБББ– од пред 13 години</a:t>
            </a:r>
          </a:p>
          <a:p>
            <a:r>
              <a:rPr lang="mk-MK" dirty="0"/>
              <a:t>-АБИ</a:t>
            </a:r>
            <a:r>
              <a:rPr lang="en-US" dirty="0"/>
              <a:t> </a:t>
            </a:r>
            <a:r>
              <a:rPr lang="mk-MK" dirty="0"/>
              <a:t>—2018 </a:t>
            </a:r>
            <a:r>
              <a:rPr lang="en-US" dirty="0"/>
              <a:t> </a:t>
            </a:r>
            <a:r>
              <a:rPr lang="mk-MK" dirty="0"/>
              <a:t>год, со вредности на уреа 49, креатинин 813, ЦРП 49</a:t>
            </a:r>
          </a:p>
          <a:p>
            <a:r>
              <a:rPr lang="en-US" dirty="0"/>
              <a:t>Paraplegia, St post f-ram vertebrae X-</a:t>
            </a:r>
            <a:r>
              <a:rPr lang="mk-MK" dirty="0"/>
              <a:t>-</a:t>
            </a:r>
            <a:r>
              <a:rPr lang="en-US" dirty="0"/>
              <a:t>2021</a:t>
            </a:r>
            <a:r>
              <a:rPr lang="mk-MK" dirty="0"/>
              <a:t>година,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err="1"/>
              <a:t>Osteolysis</a:t>
            </a:r>
            <a:r>
              <a:rPr lang="en-US" dirty="0"/>
              <a:t> scapulae </a:t>
            </a:r>
            <a:r>
              <a:rPr lang="en-US" dirty="0" err="1"/>
              <a:t>lat</a:t>
            </a:r>
            <a:r>
              <a:rPr lang="mk-MK" dirty="0"/>
              <a:t>.</a:t>
            </a:r>
            <a:r>
              <a:rPr lang="en-US" dirty="0"/>
              <a:t> sin</a:t>
            </a:r>
            <a:r>
              <a:rPr lang="mk-MK" dirty="0"/>
              <a:t>.</a:t>
            </a:r>
            <a:r>
              <a:rPr lang="en-US" dirty="0"/>
              <a:t> </a:t>
            </a:r>
            <a:r>
              <a:rPr lang="mk-MK" dirty="0"/>
              <a:t> </a:t>
            </a:r>
            <a:r>
              <a:rPr lang="en-US" dirty="0"/>
              <a:t>Multiple myeloma</a:t>
            </a:r>
            <a:endParaRPr lang="mk-MK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5333" t="27408" r="34889" b="26111"/>
          <a:stretch/>
        </p:blipFill>
        <p:spPr>
          <a:xfrm>
            <a:off x="1562100" y="1358215"/>
            <a:ext cx="3429000" cy="185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35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dirty="0"/>
              <a:t>Дијагноза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mk-MK"/>
              <a:t>Направена  </a:t>
            </a:r>
            <a:r>
              <a:rPr lang="mk-MK" dirty="0"/>
              <a:t>пункција на </a:t>
            </a:r>
            <a:r>
              <a:rPr lang="en-US" dirty="0"/>
              <a:t>X </a:t>
            </a:r>
            <a:r>
              <a:rPr lang="mk-MK" dirty="0"/>
              <a:t>торакален пршлен</a:t>
            </a:r>
            <a:r>
              <a:rPr lang="en-US" dirty="0"/>
              <a:t>:</a:t>
            </a:r>
            <a:r>
              <a:rPr lang="mk-MK" dirty="0"/>
              <a:t> плазмоцитна инфилтрација од 40%</a:t>
            </a:r>
          </a:p>
          <a:p>
            <a:r>
              <a:rPr lang="mk-MK" dirty="0"/>
              <a:t>Биохемија</a:t>
            </a:r>
            <a:r>
              <a:rPr lang="en-US" dirty="0"/>
              <a:t>: </a:t>
            </a:r>
            <a:r>
              <a:rPr lang="mk-MK" dirty="0"/>
              <a:t>парапротеин негативен</a:t>
            </a:r>
          </a:p>
          <a:p>
            <a:pPr marL="0" indent="0">
              <a:buNone/>
            </a:pPr>
            <a:r>
              <a:rPr lang="mk-MK" dirty="0"/>
              <a:t>                         каппа лесни ланци 14,6</a:t>
            </a:r>
          </a:p>
          <a:p>
            <a:pPr marL="0" indent="0">
              <a:buNone/>
            </a:pPr>
            <a:r>
              <a:rPr lang="mk-MK" dirty="0"/>
              <a:t>                         ламда лесни ланци 1648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Te</a:t>
            </a:r>
            <a:r>
              <a:rPr lang="mk-MK" dirty="0"/>
              <a:t>рапија</a:t>
            </a:r>
            <a:r>
              <a:rPr lang="en-US" dirty="0"/>
              <a:t>: </a:t>
            </a:r>
            <a:r>
              <a:rPr lang="mk-MK" dirty="0"/>
              <a:t>радиотерапија во две фракции над зафатениот рбет</a:t>
            </a:r>
          </a:p>
          <a:p>
            <a:pPr marL="0" indent="0">
              <a:buNone/>
            </a:pPr>
            <a:r>
              <a:rPr lang="mk-MK" dirty="0"/>
              <a:t>                  хемотерапија  МПТ протокол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836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mk-MK" dirty="0"/>
              <a:t>Лабораториски анализи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4386294"/>
              </p:ext>
            </p:extLst>
          </p:nvPr>
        </p:nvGraphicFramePr>
        <p:xfrm>
          <a:off x="1103313" y="2052638"/>
          <a:ext cx="8947150" cy="184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23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1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1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82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mk-MK" dirty="0"/>
                        <a:t>Назив</a:t>
                      </a:r>
                      <a:r>
                        <a:rPr lang="mk-MK" baseline="0" dirty="0"/>
                        <a:t> </a:t>
                      </a:r>
                      <a:endParaRPr lang="en-US" dirty="0"/>
                    </a:p>
                  </a:txBody>
                  <a:tcPr marL="77801" marR="77801"/>
                </a:tc>
                <a:tc>
                  <a:txBody>
                    <a:bodyPr/>
                    <a:lstStyle/>
                    <a:p>
                      <a:r>
                        <a:rPr lang="mk-MK" dirty="0"/>
                        <a:t>резултат</a:t>
                      </a:r>
                      <a:endParaRPr lang="en-US" dirty="0"/>
                    </a:p>
                  </a:txBody>
                  <a:tcPr marL="77801" marR="77801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7801" marR="77801"/>
                </a:tc>
                <a:tc>
                  <a:txBody>
                    <a:bodyPr/>
                    <a:lstStyle/>
                    <a:p>
                      <a:r>
                        <a:rPr lang="mk-MK" dirty="0"/>
                        <a:t>Референтна</a:t>
                      </a:r>
                      <a:r>
                        <a:rPr lang="mk-MK" baseline="0" dirty="0"/>
                        <a:t> вредност </a:t>
                      </a:r>
                      <a:endParaRPr lang="en-US" dirty="0"/>
                    </a:p>
                  </a:txBody>
                  <a:tcPr marL="77801" marR="7780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mk-MK" dirty="0"/>
                        <a:t>Датум </a:t>
                      </a:r>
                      <a:endParaRPr lang="en-US" dirty="0"/>
                    </a:p>
                  </a:txBody>
                  <a:tcPr marL="77801" marR="77801"/>
                </a:tc>
                <a:tc>
                  <a:txBody>
                    <a:bodyPr/>
                    <a:lstStyle/>
                    <a:p>
                      <a:r>
                        <a:rPr lang="mk-MK" b="1" dirty="0"/>
                        <a:t>27-09-2021</a:t>
                      </a:r>
                      <a:endParaRPr lang="en-US" b="1" dirty="0"/>
                    </a:p>
                  </a:txBody>
                  <a:tcPr marL="77801" marR="77801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22-12-2021</a:t>
                      </a:r>
                    </a:p>
                  </a:txBody>
                  <a:tcPr marL="77801" marR="77801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7801" marR="7780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495">
                <a:tc>
                  <a:txBody>
                    <a:bodyPr/>
                    <a:lstStyle/>
                    <a:p>
                      <a:r>
                        <a:rPr lang="mk-MK" dirty="0"/>
                        <a:t>К-лесни ланци</a:t>
                      </a:r>
                      <a:endParaRPr lang="en-US" dirty="0"/>
                    </a:p>
                  </a:txBody>
                  <a:tcPr marL="77801" marR="77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14,6</a:t>
                      </a:r>
                    </a:p>
                  </a:txBody>
                  <a:tcPr marL="77801" marR="77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20,8</a:t>
                      </a:r>
                    </a:p>
                  </a:txBody>
                  <a:tcPr marL="77801" marR="77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3,3-19,4 mg/L</a:t>
                      </a:r>
                    </a:p>
                  </a:txBody>
                  <a:tcPr marL="77801" marR="7780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rFLC</a:t>
                      </a:r>
                      <a:r>
                        <a:rPr lang="en-US" baseline="0" dirty="0"/>
                        <a:t> k/L</a:t>
                      </a:r>
                      <a:endParaRPr lang="en-US" dirty="0"/>
                    </a:p>
                  </a:txBody>
                  <a:tcPr marL="77801" marR="77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0,0088</a:t>
                      </a:r>
                    </a:p>
                  </a:txBody>
                  <a:tcPr marL="77801" marR="77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0,0754</a:t>
                      </a:r>
                    </a:p>
                  </a:txBody>
                  <a:tcPr marL="77801" marR="77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0,26-1,65</a:t>
                      </a:r>
                    </a:p>
                  </a:txBody>
                  <a:tcPr marL="77801" marR="7780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Lamda</a:t>
                      </a:r>
                      <a:r>
                        <a:rPr lang="en-US" dirty="0"/>
                        <a:t> –</a:t>
                      </a:r>
                      <a:r>
                        <a:rPr lang="mk-MK" dirty="0"/>
                        <a:t>лесни ланци (</a:t>
                      </a:r>
                      <a:r>
                        <a:rPr lang="en-US" dirty="0"/>
                        <a:t>S</a:t>
                      </a:r>
                      <a:r>
                        <a:rPr lang="mk-MK" dirty="0"/>
                        <a:t>)</a:t>
                      </a:r>
                      <a:endParaRPr lang="en-US" dirty="0"/>
                    </a:p>
                  </a:txBody>
                  <a:tcPr marL="77801" marR="77801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1650                    276</a:t>
                      </a:r>
                    </a:p>
                  </a:txBody>
                  <a:tcPr marL="77801" marR="77801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5,7-26,6</a:t>
                      </a:r>
                      <a:r>
                        <a:rPr lang="en-US" baseline="0" dirty="0"/>
                        <a:t> mg/L</a:t>
                      </a:r>
                      <a:endParaRPr lang="en-US" dirty="0"/>
                    </a:p>
                  </a:txBody>
                  <a:tcPr marL="77801" marR="7780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8221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dirty="0"/>
              <a:t>СКЕЛЕТНА СЦИНТИГРАФИЈА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609" t="18771" r="35257" b="11966"/>
          <a:stretch/>
        </p:blipFill>
        <p:spPr>
          <a:xfrm rot="16200000">
            <a:off x="3149599" y="273049"/>
            <a:ext cx="4089400" cy="764540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876800" y="3416300"/>
            <a:ext cx="3048000" cy="2921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956300" y="3949701"/>
            <a:ext cx="2501900" cy="29209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778500" y="4384671"/>
            <a:ext cx="1841500" cy="21749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299200" y="4918071"/>
            <a:ext cx="2311400" cy="24130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489200" y="5073651"/>
            <a:ext cx="2743200" cy="2984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165600" y="5372100"/>
            <a:ext cx="3606800" cy="36036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482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DDA61-AC50-4237-9FC8-D2FC50EDF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dirty="0"/>
              <a:t>Улогата на интернист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D26848E-1129-4AAC-91BC-0AB4A69C9F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7589371"/>
              </p:ext>
            </p:extLst>
          </p:nvPr>
        </p:nvGraphicFramePr>
        <p:xfrm>
          <a:off x="1972056" y="1853248"/>
          <a:ext cx="8247887" cy="4395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5038036E-3BEF-47BF-92D8-E025BD05A9F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5181" t="28041" r="4742" b="47629"/>
          <a:stretch/>
        </p:blipFill>
        <p:spPr>
          <a:xfrm>
            <a:off x="2053286" y="2137717"/>
            <a:ext cx="3103176" cy="3819866"/>
          </a:xfrm>
          <a:prstGeom prst="ellipse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C1545EE-A503-4EF7-92F2-223FC306EF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5995550"/>
              </p:ext>
            </p:extLst>
          </p:nvPr>
        </p:nvGraphicFramePr>
        <p:xfrm>
          <a:off x="7719574" y="56703"/>
          <a:ext cx="4931425" cy="3700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3C2FEFF-AAC3-496F-A9E0-E8DF532937E7}"/>
              </a:ext>
            </a:extLst>
          </p:cNvPr>
          <p:cNvSpPr txBox="1"/>
          <p:nvPr/>
        </p:nvSpPr>
        <p:spPr>
          <a:xfrm>
            <a:off x="646112" y="6424941"/>
            <a:ext cx="10807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Clinical_features_and_diagnosis_of_multiple_myeloma_a_population-Pased_cohort_study_in_primary_care/sept.2021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26CD36-847F-4E9C-B9A3-F505291377E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4135" t="57366" r="12552" b="39381"/>
          <a:stretch/>
        </p:blipFill>
        <p:spPr>
          <a:xfrm>
            <a:off x="9222977" y="6578204"/>
            <a:ext cx="2842346" cy="223093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240692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444" t="28333" r="19926" b="4259"/>
          <a:stretch/>
        </p:blipFill>
        <p:spPr>
          <a:xfrm>
            <a:off x="1244600" y="266700"/>
            <a:ext cx="8178800" cy="64008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1B2DF89-8441-4DDE-86C5-31BB2BC6BE91}"/>
              </a:ext>
            </a:extLst>
          </p:cNvPr>
          <p:cNvSpPr/>
          <p:nvPr/>
        </p:nvSpPr>
        <p:spPr>
          <a:xfrm>
            <a:off x="2073897" y="4892511"/>
            <a:ext cx="1093509" cy="37707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8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mk-MK" dirty="0"/>
              <a:t>Дијагноза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915" t="28340" r="30549" b="26961"/>
          <a:stretch/>
        </p:blipFill>
        <p:spPr>
          <a:xfrm>
            <a:off x="1005395" y="1711846"/>
            <a:ext cx="4037945" cy="4660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A80E80-A9BC-46CE-B274-7BB150B918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62" t="14433" r="23290" b="6601"/>
          <a:stretch/>
        </p:blipFill>
        <p:spPr>
          <a:xfrm>
            <a:off x="5797485" y="1711846"/>
            <a:ext cx="5590094" cy="45520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AC2E83-0853-46A0-AC24-7965E5064167}"/>
              </a:ext>
            </a:extLst>
          </p:cNvPr>
          <p:cNvSpPr txBox="1"/>
          <p:nvPr/>
        </p:nvSpPr>
        <p:spPr>
          <a:xfrm>
            <a:off x="395926" y="6608190"/>
            <a:ext cx="11274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https://onco-hema.healthbooktimes.org/article/25188-multiple-myeloma-with-a-special-focus-on-precision-medicine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3957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4207</TotalTime>
  <Words>571</Words>
  <Application>Microsoft Office PowerPoint</Application>
  <PresentationFormat>Widescreen</PresentationFormat>
  <Paragraphs>123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Century Gothic</vt:lpstr>
      <vt:lpstr>Wingdings 3</vt:lpstr>
      <vt:lpstr>Ion</vt:lpstr>
      <vt:lpstr>Интернистички осврт на пациенти со МУЛТИПЕН МИЕЛОМ</vt:lpstr>
      <vt:lpstr>ВОВЕД</vt:lpstr>
      <vt:lpstr>Приказ на случај </vt:lpstr>
      <vt:lpstr>Дијагноза </vt:lpstr>
      <vt:lpstr>Лабораториски анализи</vt:lpstr>
      <vt:lpstr>СКЕЛЕТНА СЦИНТИГРАФИЈА</vt:lpstr>
      <vt:lpstr>Улогата на интернист</vt:lpstr>
      <vt:lpstr>PowerPoint Presentation</vt:lpstr>
      <vt:lpstr>Дијагноза</vt:lpstr>
      <vt:lpstr>Клиничка слика </vt:lpstr>
      <vt:lpstr>Времe на појавување</vt:lpstr>
      <vt:lpstr>Коскени лезии</vt:lpstr>
      <vt:lpstr>PowerPoint Presentation</vt:lpstr>
      <vt:lpstr>Симптоми</vt:lpstr>
      <vt:lpstr>Срце  </vt:lpstr>
      <vt:lpstr>PowerPoint Presentation</vt:lpstr>
      <vt:lpstr>Тромбемболизам </vt:lpstr>
      <vt:lpstr>Несакани ефекти</vt:lpstr>
      <vt:lpstr>Несакани ефекти од терапија</vt:lpstr>
      <vt:lpstr>AL-CA - amyloid light-chain cardiac amyloidosis</vt:lpstr>
      <vt:lpstr>Заклучок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ИНТЕРНИСТИЧКИ ОСВРТ ПРИ ДИЈАГНОЗА НА МУЛТИПЛ МИЕЛОМ</dc:title>
  <dc:creator>Interno</dc:creator>
  <cp:lastModifiedBy>sanja</cp:lastModifiedBy>
  <cp:revision>163</cp:revision>
  <dcterms:created xsi:type="dcterms:W3CDTF">2022-08-05T11:58:52Z</dcterms:created>
  <dcterms:modified xsi:type="dcterms:W3CDTF">2022-11-15T07:28:46Z</dcterms:modified>
</cp:coreProperties>
</file>