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9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339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339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339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339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339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339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339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339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605575"/>
              <a:satOff val="15655"/>
              <a:lumOff val="22628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7AAA9"/>
              </a:solidFill>
              <a:prstDash val="solid"/>
              <a:miter lim="400000"/>
            </a:ln>
          </a:left>
          <a:right>
            <a:ln w="12700" cap="flat">
              <a:solidFill>
                <a:srgbClr val="A7AA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7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7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048125" y="3089671"/>
            <a:ext cx="16287750" cy="464343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1400" spc="-114"/>
            </a:lvl1pPr>
          </a:lstStyle>
          <a:p>
            <a:r>
              <a:t>Presentation Title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48125" y="7500937"/>
            <a:ext cx="16287750" cy="2046833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spc="-52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spc="-52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spc="-52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spc="-52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spc="-52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048125" y="11827711"/>
            <a:ext cx="16287750" cy="603648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800" spc="-28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1839" y="12839485"/>
            <a:ext cx="402464" cy="44539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048125" y="3446859"/>
            <a:ext cx="16287750" cy="62507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4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4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4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4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4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048125" y="2708555"/>
            <a:ext cx="16287750" cy="584583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22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22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22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22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22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048125" y="7910732"/>
            <a:ext cx="16287750" cy="887255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048125" y="10113318"/>
            <a:ext cx="16287750" cy="887255"/>
          </a:xfrm>
          <a:prstGeom prst="rect">
            <a:avLst/>
          </a:prstGeom>
        </p:spPr>
        <p:txBody>
          <a:bodyPr anchor="ctr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048125" y="3857625"/>
            <a:ext cx="16287750" cy="5089922"/>
          </a:xfrm>
          <a:prstGeom prst="rect">
            <a:avLst/>
          </a:prstGeom>
        </p:spPr>
        <p:txBody>
          <a:bodyPr anchor="ctr"/>
          <a:lstStyle>
            <a:lvl1pPr marL="0" indent="0" algn="ctr" defTabSz="821531">
              <a:lnSpc>
                <a:spcPct val="80000"/>
              </a:lnSpc>
              <a:spcBef>
                <a:spcPts val="0"/>
              </a:spcBef>
              <a:buSzTx/>
              <a:buNone/>
              <a:defRPr sz="80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821531">
              <a:lnSpc>
                <a:spcPct val="80000"/>
              </a:lnSpc>
              <a:spcBef>
                <a:spcPts val="0"/>
              </a:spcBef>
              <a:buSzTx/>
              <a:buNone/>
              <a:defRPr sz="80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821531">
              <a:lnSpc>
                <a:spcPct val="80000"/>
              </a:lnSpc>
              <a:spcBef>
                <a:spcPts val="0"/>
              </a:spcBef>
              <a:buSzTx/>
              <a:buNone/>
              <a:defRPr sz="80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821531">
              <a:lnSpc>
                <a:spcPct val="80000"/>
              </a:lnSpc>
              <a:spcBef>
                <a:spcPts val="0"/>
              </a:spcBef>
              <a:buSzTx/>
              <a:buNone/>
              <a:defRPr sz="80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821531">
              <a:lnSpc>
                <a:spcPct val="80000"/>
              </a:lnSpc>
              <a:spcBef>
                <a:spcPts val="0"/>
              </a:spcBef>
              <a:buSzTx/>
              <a:buNone/>
              <a:defRPr sz="80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1"/>
          <p:cNvSpPr>
            <a:spLocks noGrp="1"/>
          </p:cNvSpPr>
          <p:nvPr>
            <p:ph type="pic" sz="quarter" idx="21"/>
          </p:nvPr>
        </p:nvSpPr>
        <p:spPr>
          <a:xfrm>
            <a:off x="12326963" y="1071562"/>
            <a:ext cx="8036719" cy="53566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each and sea at sunset"/>
          <p:cNvSpPr>
            <a:spLocks noGrp="1"/>
          </p:cNvSpPr>
          <p:nvPr>
            <p:ph type="pic" idx="22"/>
          </p:nvPr>
        </p:nvSpPr>
        <p:spPr>
          <a:xfrm>
            <a:off x="-309563" y="1071562"/>
            <a:ext cx="16716376" cy="11144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ea against sky at sunset 2"/>
          <p:cNvSpPr>
            <a:spLocks noGrp="1"/>
          </p:cNvSpPr>
          <p:nvPr>
            <p:ph type="pic" sz="half" idx="23"/>
          </p:nvPr>
        </p:nvSpPr>
        <p:spPr>
          <a:xfrm>
            <a:off x="12416259" y="5115099"/>
            <a:ext cx="7858126" cy="8834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0768" y="12839485"/>
            <a:ext cx="402464" cy="44539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>
            <a:spLocks noGrp="1"/>
          </p:cNvSpPr>
          <p:nvPr>
            <p:ph type="pic" idx="21"/>
          </p:nvPr>
        </p:nvSpPr>
        <p:spPr>
          <a:xfrm>
            <a:off x="3833812" y="1071562"/>
            <a:ext cx="16716376" cy="11144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>
            <a:spLocks noGrp="1"/>
          </p:cNvSpPr>
          <p:nvPr>
            <p:ph type="pic" idx="21"/>
          </p:nvPr>
        </p:nvSpPr>
        <p:spPr>
          <a:xfrm>
            <a:off x="1190625" y="-839391"/>
            <a:ext cx="21984891" cy="146565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048125" y="3089671"/>
            <a:ext cx="16287750" cy="464343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1400" spc="-114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48125" y="7500937"/>
            <a:ext cx="16287750" cy="2049121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spc="-52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spc="-52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spc="-52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spc="-52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spc="-52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048125" y="11822906"/>
            <a:ext cx="16287750" cy="603648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800" spc="-28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1839" y="12839485"/>
            <a:ext cx="402464" cy="445390"/>
          </a:xfrm>
          <a:prstGeom prst="rect">
            <a:avLst/>
          </a:prstGeom>
        </p:spPr>
        <p:txBody>
          <a:bodyPr/>
          <a:lstStyle>
            <a:lvl1pPr defTabSz="821531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a against sky at sunset"/>
          <p:cNvSpPr>
            <a:spLocks noGrp="1"/>
          </p:cNvSpPr>
          <p:nvPr>
            <p:ph type="pic" idx="21"/>
          </p:nvPr>
        </p:nvSpPr>
        <p:spPr>
          <a:xfrm>
            <a:off x="7868184" y="1071562"/>
            <a:ext cx="16720069" cy="11144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048415" y="4010336"/>
            <a:ext cx="7113590" cy="293696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48415" y="6715125"/>
            <a:ext cx="7113590" cy="5500688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048125" y="2116236"/>
            <a:ext cx="16287750" cy="887254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814387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043264" y="520224"/>
            <a:ext cx="7107288" cy="2855198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48125" y="4798218"/>
            <a:ext cx="7108032" cy="740685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048125" y="3190756"/>
            <a:ext cx="7108032" cy="887254"/>
          </a:xfrm>
          <a:prstGeom prst="rect">
            <a:avLst/>
          </a:prstGeom>
        </p:spPr>
        <p:txBody>
          <a:bodyPr anchor="ctr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Sea against sky at sunset"/>
          <p:cNvSpPr>
            <a:spLocks noGrp="1"/>
          </p:cNvSpPr>
          <p:nvPr>
            <p:ph type="pic" sz="half" idx="22"/>
          </p:nvPr>
        </p:nvSpPr>
        <p:spPr>
          <a:xfrm>
            <a:off x="11271818" y="1071562"/>
            <a:ext cx="9912800" cy="11144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048125" y="3446859"/>
            <a:ext cx="16287750" cy="6250782"/>
          </a:xfrm>
          <a:prstGeom prst="rect">
            <a:avLst/>
          </a:prstGeom>
        </p:spPr>
        <p:txBody>
          <a:bodyPr anchor="ctr"/>
          <a:lstStyle>
            <a:lvl1pPr defTabSz="1160859">
              <a:lnSpc>
                <a:spcPct val="80000"/>
              </a:lnSpc>
              <a:defRPr sz="11400" spc="-114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1839" y="12839485"/>
            <a:ext cx="402464" cy="44539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048125" y="553640"/>
            <a:ext cx="16287750" cy="1643064"/>
          </a:xfrm>
          <a:prstGeom prst="rect">
            <a:avLst/>
          </a:prstGeom>
        </p:spPr>
        <p:txBody>
          <a:bodyPr anchor="ctr"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048125" y="2116236"/>
            <a:ext cx="16287750" cy="887254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048125" y="4215259"/>
            <a:ext cx="16287750" cy="850106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2300"/>
              </a:spcBef>
              <a:buSzTx/>
              <a:buNone/>
              <a:defRPr sz="6000" spc="-119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spcBef>
                <a:spcPts val="2300"/>
              </a:spcBef>
              <a:buSzTx/>
              <a:buNone/>
              <a:defRPr sz="6000" spc="-119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spcBef>
                <a:spcPts val="2300"/>
              </a:spcBef>
              <a:buSzTx/>
              <a:buNone/>
              <a:defRPr sz="6000" spc="-119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spcBef>
                <a:spcPts val="2300"/>
              </a:spcBef>
              <a:buSzTx/>
              <a:buNone/>
              <a:defRPr sz="6000" spc="-119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spcBef>
                <a:spcPts val="2300"/>
              </a:spcBef>
              <a:buSzTx/>
              <a:buNone/>
              <a:defRPr sz="6000" spc="-119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048125" y="553640"/>
            <a:ext cx="16287750" cy="1643064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048125" y="2116236"/>
            <a:ext cx="16287750" cy="887254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048125" y="4214812"/>
            <a:ext cx="16287750" cy="8501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048125" y="559593"/>
            <a:ext cx="16287750" cy="1643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6005" y="12839485"/>
            <a:ext cx="402464" cy="445390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defTabSz="2446734">
              <a:lnSpc>
                <a:spcPct val="100000"/>
              </a:lnSpc>
              <a:defRPr sz="18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511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9448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3385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7322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1259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5196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9133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3070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7007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Улога на интернистот во диференцијација на лимфаденопатии и рано препозонавање на лимфоми"/>
          <p:cNvSpPr txBox="1">
            <a:spLocks noGrp="1"/>
          </p:cNvSpPr>
          <p:nvPr>
            <p:ph type="subTitle" sz="quarter" idx="1"/>
          </p:nvPr>
        </p:nvSpPr>
        <p:spPr>
          <a:xfrm>
            <a:off x="6242261" y="3704378"/>
            <a:ext cx="11899478" cy="1155773"/>
          </a:xfrm>
          <a:prstGeom prst="rect">
            <a:avLst/>
          </a:prstGeom>
        </p:spPr>
        <p:txBody>
          <a:bodyPr/>
          <a:lstStyle>
            <a:lvl1pPr defTabSz="642937">
              <a:defRPr sz="3200" spc="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Улога на интернистот во диференцијација на лимфаденопатии и рано препозонавање на лимфоми</a:t>
            </a:r>
          </a:p>
        </p:txBody>
      </p:sp>
      <p:sp>
        <p:nvSpPr>
          <p:cNvPr id="152" name="д-р. Александар Манолев…"/>
          <p:cNvSpPr txBox="1">
            <a:spLocks noGrp="1"/>
          </p:cNvSpPr>
          <p:nvPr>
            <p:ph type="body" idx="21"/>
          </p:nvPr>
        </p:nvSpPr>
        <p:spPr>
          <a:xfrm>
            <a:off x="6734230" y="8668482"/>
            <a:ext cx="10915540" cy="2219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642937">
              <a:defRPr sz="2400" spc="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д-р. Александар Манолев</a:t>
            </a:r>
          </a:p>
          <a:p>
            <a:pPr defTabSz="642937">
              <a:defRPr sz="2400" spc="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специјалист интернист</a:t>
            </a:r>
          </a:p>
          <a:p>
            <a:pPr defTabSz="642937">
              <a:defRPr sz="2400" spc="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ПЗУ Поликлиника Манолеви, кабинет по интерна медицна</a:t>
            </a:r>
          </a:p>
          <a:p>
            <a:pPr defTabSz="642937">
              <a:defRPr sz="2400" spc="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Васкуларна лабораторија поддржана со </a:t>
            </a:r>
          </a:p>
          <a:p>
            <a:pPr defTabSz="642937">
              <a:defRPr sz="2400" spc="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 Logic S8, XDclear</a:t>
            </a:r>
          </a:p>
        </p:txBody>
      </p:sp>
      <p:sp>
        <p:nvSpPr>
          <p:cNvPr id="153" name="Унапредување на раната дијагностика и третман на пациентите со…"/>
          <p:cNvSpPr txBox="1"/>
          <p:nvPr/>
        </p:nvSpPr>
        <p:spPr>
          <a:xfrm>
            <a:off x="4744539" y="6067931"/>
            <a:ext cx="14894922" cy="1530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2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Унапредување на раната дијагностика и третман на пациентите со </a:t>
            </a:r>
          </a:p>
          <a:p>
            <a:pPr defTabSz="642937">
              <a:lnSpc>
                <a:spcPct val="100000"/>
              </a:lnSpc>
              <a:defRPr sz="2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лимфом и мултипен миелом во Република Северна Македонија: </a:t>
            </a:r>
          </a:p>
          <a:p>
            <a:pPr defTabSz="642937">
              <a:lnSpc>
                <a:spcPct val="100000"/>
              </a:lnSpc>
              <a:defRPr sz="2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Предизвици и можности</a:t>
            </a:r>
          </a:p>
          <a:p>
            <a:pPr defTabSz="642937">
              <a:lnSpc>
                <a:spcPct val="100000"/>
              </a:lnSpc>
              <a:defRPr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27 Октомври, Деканат на Медицнски Факултет, Скопје, Р. Македонија</a:t>
            </a:r>
          </a:p>
        </p:txBody>
      </p:sp>
      <p:pic>
        <p:nvPicPr>
          <p:cNvPr id="15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6" y="89272"/>
            <a:ext cx="2965419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Ултразвучна дијагностика во диференцијација на лимфаденопатии…"/>
          <p:cNvSpPr txBox="1"/>
          <p:nvPr/>
        </p:nvSpPr>
        <p:spPr>
          <a:xfrm>
            <a:off x="5716048" y="1904114"/>
            <a:ext cx="12951904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 мод карактеристики на ЛЈ</a:t>
            </a:r>
          </a:p>
        </p:txBody>
      </p:sp>
      <p:pic>
        <p:nvPicPr>
          <p:cNvPr id="22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232" name="Image04.jpg" descr="Image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5026" y="3416905"/>
            <a:ext cx="9377612" cy="521556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Сооднос  кратка/долга оска…"/>
          <p:cNvSpPr txBox="1"/>
          <p:nvPr/>
        </p:nvSpPr>
        <p:spPr>
          <a:xfrm>
            <a:off x="12588525" y="5241580"/>
            <a:ext cx="9778734" cy="119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Сооднос  кратка/долга оска</a:t>
            </a:r>
          </a:p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&lt;0,6</a:t>
            </a:r>
          </a:p>
        </p:txBody>
      </p:sp>
      <p:sp>
        <p:nvSpPr>
          <p:cNvPr id="234" name="Role of Sonoelastography in Differentiating Benign From Malignant Cervical Lymph Nodes and Correlating With Pathology. Vineela E, Sakalecha A, Narayanrao Suresh T (March 09, 2022) Cureus 14(3): e22984. doi:10.7759/cureus.22984"/>
          <p:cNvSpPr txBox="1"/>
          <p:nvPr/>
        </p:nvSpPr>
        <p:spPr>
          <a:xfrm>
            <a:off x="2560503" y="12691451"/>
            <a:ext cx="18822319" cy="54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642937">
              <a:lnSpc>
                <a:spcPct val="100000"/>
              </a:lnSpc>
              <a:defRPr sz="1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Role of Sonoelastography in Differentiating Benign From Malignant Cervical Lymph Nodes and Correlating With Pathology. Vineela E, Sakalecha A, Narayanrao Suresh T (March 09, 2022) Cureus 14(3): e22984. doi:10.7759/cureus.22984</a:t>
            </a:r>
          </a:p>
        </p:txBody>
      </p:sp>
      <p:graphicFrame>
        <p:nvGraphicFramePr>
          <p:cNvPr id="235" name="Table"/>
          <p:cNvGraphicFramePr/>
          <p:nvPr/>
        </p:nvGraphicFramePr>
        <p:xfrm>
          <a:off x="2552881" y="9437477"/>
          <a:ext cx="18850263" cy="289027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1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7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0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6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08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59192"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Short/long-axis ratio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Benign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Malignant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Sensitivity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Specificity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PPV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NPV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Accuracy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192"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 0.6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40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87%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38%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67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67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67%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192"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&gt; 0.6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12</a:t>
                      </a:r>
                    </a:p>
                  </a:txBody>
                  <a:tcPr marL="139700" marR="139700" marT="139700" marB="1397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Ултразвучна дијагностика во диференцијација на лимфаденопатии…"/>
          <p:cNvSpPr txBox="1"/>
          <p:nvPr/>
        </p:nvSpPr>
        <p:spPr>
          <a:xfrm>
            <a:off x="5716048" y="1904114"/>
            <a:ext cx="12951904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 мод карактеристики на ЛЈ</a:t>
            </a:r>
          </a:p>
        </p:txBody>
      </p:sp>
      <p:pic>
        <p:nvPicPr>
          <p:cNvPr id="23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241" name="Image04.jpg" descr="Image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5026" y="3416905"/>
            <a:ext cx="9377612" cy="521556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Големина на лимфен јазол…"/>
          <p:cNvSpPr txBox="1"/>
          <p:nvPr/>
        </p:nvSpPr>
        <p:spPr>
          <a:xfrm>
            <a:off x="12588525" y="4708180"/>
            <a:ext cx="9778734" cy="22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Големина на лимфен јазол</a:t>
            </a:r>
          </a:p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&lt;8мм</a:t>
            </a:r>
          </a:p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&gt;8мм</a:t>
            </a:r>
          </a:p>
        </p:txBody>
      </p:sp>
      <p:sp>
        <p:nvSpPr>
          <p:cNvPr id="243" name="Role of Sonoelastography in Differentiating Benign From Malignant Cervical Lymph Nodes and Correlating With Pathology. Vineela E, Sakalecha A, Narayanrao Suresh T (March 09, 2022) Cureus 14(3): e22984. doi:10.7759/cureus.22984"/>
          <p:cNvSpPr txBox="1"/>
          <p:nvPr/>
        </p:nvSpPr>
        <p:spPr>
          <a:xfrm>
            <a:off x="2560503" y="12691451"/>
            <a:ext cx="18822319" cy="54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642937">
              <a:lnSpc>
                <a:spcPct val="100000"/>
              </a:lnSpc>
              <a:defRPr sz="1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Role of Sonoelastography in Differentiating Benign From Malignant Cervical Lymph Nodes and Correlating With Pathology. Vineela E, Sakalecha A, Narayanrao Suresh T (March 09, 2022) Cureus 14(3): e22984. doi:10.7759/cureus.22984</a:t>
            </a:r>
          </a:p>
        </p:txBody>
      </p:sp>
      <p:graphicFrame>
        <p:nvGraphicFramePr>
          <p:cNvPr id="244" name="Table"/>
          <p:cNvGraphicFramePr/>
          <p:nvPr/>
        </p:nvGraphicFramePr>
        <p:xfrm>
          <a:off x="2556525" y="9706778"/>
          <a:ext cx="17717924" cy="23331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63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8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8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0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2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3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2529">
                <a:tc>
                  <a:txBody>
                    <a:bodyPr/>
                    <a:lstStyle/>
                    <a:p>
                      <a:pPr algn="l" defTabSz="457200"/>
                      <a:r>
                        <a:rPr sz="27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Size of the lymph node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Benign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Malignant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Sensitivity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Specificity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Accuracy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529"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 8 mm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14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30%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97%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93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49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58%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529"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&gt; 8 mm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32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7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31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Ултразвучна дијагностика во диференцијација на лимфаденопатии…"/>
          <p:cNvSpPr txBox="1"/>
          <p:nvPr/>
        </p:nvSpPr>
        <p:spPr>
          <a:xfrm>
            <a:off x="5716048" y="1904114"/>
            <a:ext cx="12951904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 мод карактеристики на ЛЈ</a:t>
            </a:r>
          </a:p>
        </p:txBody>
      </p:sp>
      <p:pic>
        <p:nvPicPr>
          <p:cNvPr id="24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250" name="Image04.jpg" descr="Image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43990" y="3871655"/>
            <a:ext cx="8029120" cy="446557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Ивици на лимфен јазол…"/>
          <p:cNvSpPr txBox="1"/>
          <p:nvPr/>
        </p:nvSpPr>
        <p:spPr>
          <a:xfrm>
            <a:off x="12588525" y="4441480"/>
            <a:ext cx="9778734" cy="2794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472439" indent="-472439" algn="just" defTabSz="457200">
              <a:lnSpc>
                <a:spcPct val="100000"/>
              </a:lnSpc>
              <a:buSzPct val="175000"/>
              <a:buChar char="‣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Ивици на лимфен јазол</a:t>
            </a:r>
          </a:p>
          <a:p>
            <a:pPr algn="just"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правилни/неправилни</a:t>
            </a:r>
          </a:p>
          <a:p>
            <a:pPr algn="just"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72439" indent="-472439" algn="just" defTabSz="457200">
              <a:lnSpc>
                <a:spcPct val="100000"/>
              </a:lnSpc>
              <a:buClr>
                <a:schemeClr val="accent1">
                  <a:satOff val="2969"/>
                  <a:lumOff val="-11469"/>
                </a:schemeClr>
              </a:buClr>
              <a:buSzPct val="175000"/>
              <a:buChar char="‣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Хомогеност на лимфен јазол</a:t>
            </a:r>
          </a:p>
          <a:p>
            <a:pPr algn="just"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хомоген/нехомоген</a:t>
            </a:r>
          </a:p>
        </p:txBody>
      </p:sp>
      <p:sp>
        <p:nvSpPr>
          <p:cNvPr id="252" name="Role of Sonoelastography in Differentiating Benign From Malignant Cervical Lymph Nodes and Correlating With Pathology. Vineela E, Sakalecha A, Narayanrao Suresh T (March 09, 2022) Cureus 14(3): e22984. doi:10.7759/cureus.22984"/>
          <p:cNvSpPr txBox="1"/>
          <p:nvPr/>
        </p:nvSpPr>
        <p:spPr>
          <a:xfrm>
            <a:off x="2780841" y="13148254"/>
            <a:ext cx="18822318" cy="54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642937">
              <a:lnSpc>
                <a:spcPct val="100000"/>
              </a:lnSpc>
              <a:defRPr sz="1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Role of Sonoelastography in Differentiating Benign From Malignant Cervical Lymph Nodes and Correlating With Pathology. Vineela E, Sakalecha A, Narayanrao Suresh T (March 09, 2022) Cureus 14(3): e22984. doi:10.7759/cureus.22984</a:t>
            </a:r>
          </a:p>
        </p:txBody>
      </p:sp>
      <p:graphicFrame>
        <p:nvGraphicFramePr>
          <p:cNvPr id="253" name="Table"/>
          <p:cNvGraphicFramePr/>
          <p:nvPr/>
        </p:nvGraphicFramePr>
        <p:xfrm>
          <a:off x="2594340" y="8779753"/>
          <a:ext cx="20080178" cy="140970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499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8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7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7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2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4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0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5666">
                <a:tc>
                  <a:txBody>
                    <a:bodyPr/>
                    <a:lstStyle/>
                    <a:p>
                      <a:pPr algn="l" defTabSz="91440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Benign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Malignant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Sensitivity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Specificity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Accuracy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66"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Regular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38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22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83%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31%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63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56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62%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66"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Irregular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4" name="Table"/>
          <p:cNvGraphicFramePr/>
          <p:nvPr/>
        </p:nvGraphicFramePr>
        <p:xfrm>
          <a:off x="2434115" y="11049555"/>
          <a:ext cx="20266094" cy="182880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66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7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3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5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831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5550">
                <a:tc>
                  <a:txBody>
                    <a:bodyPr/>
                    <a:lstStyle/>
                    <a:p>
                      <a:pPr algn="l" defTabSz="914400">
                        <a:defRPr sz="23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3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Benign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3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Malignant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3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Sensitivity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3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Specificity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3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3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3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Accuracy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550">
                <a:tc>
                  <a:txBody>
                    <a:bodyPr/>
                    <a:lstStyle/>
                    <a:p>
                      <a:pPr algn="l" defTabSz="457200"/>
                      <a:r>
                        <a:rPr sz="23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Homogenous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3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35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3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15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3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76%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3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53%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3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70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3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60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3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67%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550">
                <a:tc>
                  <a:txBody>
                    <a:bodyPr/>
                    <a:lstStyle/>
                    <a:p>
                      <a:pPr algn="l" defTabSz="457200"/>
                      <a:r>
                        <a:rPr sz="23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Heterogenous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3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11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3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17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Ултразвучна дијагностика во диференцијација на лимфаденопатии…"/>
          <p:cNvSpPr txBox="1"/>
          <p:nvPr/>
        </p:nvSpPr>
        <p:spPr>
          <a:xfrm>
            <a:off x="5716048" y="1561367"/>
            <a:ext cx="12951904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Колор доплер карактеристики на ЛЈ</a:t>
            </a:r>
          </a:p>
        </p:txBody>
      </p:sp>
      <p:pic>
        <p:nvPicPr>
          <p:cNvPr id="25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260" name="Image04.jpg" descr="Image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2003" y="3401399"/>
            <a:ext cx="5239364" cy="2913988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Бенигни карактеритики…"/>
          <p:cNvSpPr txBox="1"/>
          <p:nvPr/>
        </p:nvSpPr>
        <p:spPr>
          <a:xfrm>
            <a:off x="7739283" y="3727634"/>
            <a:ext cx="5871627" cy="2261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Бенигни карактеритики</a:t>
            </a:r>
          </a:p>
          <a:p>
            <a:pPr algn="just"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хиларна васкуларизација кај реактивен ЛЈ</a:t>
            </a:r>
          </a:p>
        </p:txBody>
      </p:sp>
      <p:sp>
        <p:nvSpPr>
          <p:cNvPr id="262" name="Role of Sonoelastography in Differentiating Benign From Malignant Cervical Lymph Nodes and Correlating With Pathology. Vineela E, Sakalecha A, Narayanrao Suresh T (March 09, 2022) Cureus 14(3): e22984. doi:10.7759/cureus.22984"/>
          <p:cNvSpPr txBox="1"/>
          <p:nvPr/>
        </p:nvSpPr>
        <p:spPr>
          <a:xfrm>
            <a:off x="2780841" y="13270664"/>
            <a:ext cx="18822318" cy="54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642937">
              <a:lnSpc>
                <a:spcPct val="100000"/>
              </a:lnSpc>
              <a:defRPr sz="1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Role of Sonoelastography in Differentiating Benign From Malignant Cervical Lymph Nodes and Correlating With Pathology. Vineela E, Sakalecha A, Narayanrao Suresh T (March 09, 2022) Cureus 14(3): e22984. doi:10.7759/cureus.22984</a:t>
            </a:r>
          </a:p>
        </p:txBody>
      </p:sp>
      <p:graphicFrame>
        <p:nvGraphicFramePr>
          <p:cNvPr id="263" name="Table"/>
          <p:cNvGraphicFramePr/>
          <p:nvPr/>
        </p:nvGraphicFramePr>
        <p:xfrm>
          <a:off x="2294254" y="10927751"/>
          <a:ext cx="20321085" cy="143544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03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0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3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9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76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1972">
                <a:tc>
                  <a:txBody>
                    <a:bodyPr/>
                    <a:lstStyle/>
                    <a:p>
                      <a:pPr algn="l" defTabSz="914400">
                        <a:defRPr sz="24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Benign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Malignant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Sensitivity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Specificity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Accuracy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743"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Benign pattern (1)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33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71%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68%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76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62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70%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743"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Malignant pattern (2 and 3)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13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24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22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4" name="Image12.jpg" descr="Image1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2003" y="6426949"/>
            <a:ext cx="5239364" cy="3986689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Манолев"/>
          <p:cNvSpPr txBox="1"/>
          <p:nvPr/>
        </p:nvSpPr>
        <p:spPr>
          <a:xfrm>
            <a:off x="5172915" y="9854837"/>
            <a:ext cx="12586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>
                <a:solidFill>
                  <a:schemeClr val="accent4">
                    <a:hueOff val="349036"/>
                    <a:lumOff val="17111"/>
                  </a:schemeClr>
                </a:solidFill>
              </a:defRPr>
            </a:lvl1pPr>
          </a:lstStyle>
          <a:p>
            <a:r>
              <a:t>Манолев</a:t>
            </a:r>
          </a:p>
        </p:txBody>
      </p:sp>
      <p:sp>
        <p:nvSpPr>
          <p:cNvPr id="266" name="Манолев"/>
          <p:cNvSpPr txBox="1"/>
          <p:nvPr/>
        </p:nvSpPr>
        <p:spPr>
          <a:xfrm>
            <a:off x="5172915" y="5774500"/>
            <a:ext cx="12586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>
                <a:solidFill>
                  <a:schemeClr val="accent4">
                    <a:hueOff val="349036"/>
                    <a:lumOff val="17111"/>
                  </a:schemeClr>
                </a:solidFill>
              </a:defRPr>
            </a:lvl1pPr>
          </a:lstStyle>
          <a:p>
            <a:r>
              <a:t>Манолев</a:t>
            </a:r>
          </a:p>
        </p:txBody>
      </p:sp>
      <p:sp>
        <p:nvSpPr>
          <p:cNvPr id="267" name="Малигни карактеристики…"/>
          <p:cNvSpPr txBox="1"/>
          <p:nvPr/>
        </p:nvSpPr>
        <p:spPr>
          <a:xfrm>
            <a:off x="7238908" y="6870434"/>
            <a:ext cx="8074877" cy="309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 defTabSz="457200">
              <a:lnSpc>
                <a:spcPct val="100000"/>
              </a:lnSpc>
              <a:spcBef>
                <a:spcPts val="800"/>
              </a:spcBef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Малигни карактеристики </a:t>
            </a:r>
          </a:p>
          <a:p>
            <a:pPr marL="832358" indent="-578358" algn="just" defTabSz="457200">
              <a:lnSpc>
                <a:spcPct val="100000"/>
              </a:lnSpc>
              <a:spcBef>
                <a:spcPts val="800"/>
              </a:spcBef>
              <a:buSzPct val="175000"/>
              <a:buChar char="-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мешана (хиларна и периферна) васкуларизација</a:t>
            </a:r>
          </a:p>
          <a:p>
            <a:pPr marL="832358" indent="-578358" algn="just" defTabSz="457200">
              <a:lnSpc>
                <a:spcPct val="100000"/>
              </a:lnSpc>
              <a:spcBef>
                <a:spcPts val="800"/>
              </a:spcBef>
              <a:buSzPct val="175000"/>
              <a:buChar char="-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периферна васкуларизација</a:t>
            </a:r>
          </a:p>
          <a:p>
            <a:pPr algn="just" defTabSz="457200">
              <a:lnSpc>
                <a:spcPct val="100000"/>
              </a:lnSpc>
              <a:spcBef>
                <a:spcPts val="800"/>
              </a:spcBef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кај Нон Хочкин лимфом</a:t>
            </a:r>
          </a:p>
        </p:txBody>
      </p:sp>
      <p:pic>
        <p:nvPicPr>
          <p:cNvPr id="268" name="Image09.jpg" descr="Image09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80500" y="6595599"/>
            <a:ext cx="7295913" cy="405778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Манолев"/>
          <p:cNvSpPr txBox="1"/>
          <p:nvPr/>
        </p:nvSpPr>
        <p:spPr>
          <a:xfrm>
            <a:off x="15802662" y="10079765"/>
            <a:ext cx="12586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>
                <a:solidFill>
                  <a:schemeClr val="accent4">
                    <a:hueOff val="349036"/>
                    <a:lumOff val="17111"/>
                  </a:schemeClr>
                </a:solidFill>
              </a:defRPr>
            </a:lvl1pPr>
          </a:lstStyle>
          <a:p>
            <a:r>
              <a:t>Манолев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Ултразвучна дијагностика во диференцијација на лимфаденопатии…"/>
          <p:cNvSpPr txBox="1"/>
          <p:nvPr/>
        </p:nvSpPr>
        <p:spPr>
          <a:xfrm>
            <a:off x="5716048" y="1904114"/>
            <a:ext cx="12951904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2D SW еластографија на ЛЈ</a:t>
            </a:r>
          </a:p>
        </p:txBody>
      </p:sp>
      <p:pic>
        <p:nvPicPr>
          <p:cNvPr id="27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275" name="Наод од 2D SW еластографија на ЛЈ…"/>
          <p:cNvSpPr txBox="1"/>
          <p:nvPr/>
        </p:nvSpPr>
        <p:spPr>
          <a:xfrm>
            <a:off x="11591561" y="3745837"/>
            <a:ext cx="9778735" cy="3861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472439" indent="-472439" algn="just" defTabSz="457200">
              <a:lnSpc>
                <a:spcPct val="100000"/>
              </a:lnSpc>
              <a:buSzPct val="175000"/>
              <a:buChar char="‣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Наод од 2D SW еластографија на ЛЈ</a:t>
            </a:r>
          </a:p>
          <a:p>
            <a:pPr algn="just"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- Добиена средна вредност на еластицитет под 10 кПа</a:t>
            </a:r>
          </a:p>
          <a:p>
            <a:pPr algn="just"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72439" indent="-472439" algn="just" defTabSz="457200">
              <a:lnSpc>
                <a:spcPct val="100000"/>
              </a:lnSpc>
              <a:buSzPct val="175000"/>
              <a:buChar char="‣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Наод од 2D SW еластографија на ЛЈ под 20 кПа оди во прилог на бенигни карактеристики</a:t>
            </a:r>
          </a:p>
        </p:txBody>
      </p:sp>
      <p:sp>
        <p:nvSpPr>
          <p:cNvPr id="276" name="Role of Sonoelastography in Differentiating Benign From Malignant Cervical Lymph Nodes and Correlating With Pathology. Vineela E, Sakalecha A, Narayanrao Suresh T (March 09, 2022) Cureus 14(3): e22984. doi:10.7759/cureus.22984"/>
          <p:cNvSpPr txBox="1"/>
          <p:nvPr/>
        </p:nvSpPr>
        <p:spPr>
          <a:xfrm>
            <a:off x="2780841" y="13148254"/>
            <a:ext cx="18822318" cy="54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642937">
              <a:lnSpc>
                <a:spcPct val="100000"/>
              </a:lnSpc>
              <a:defRPr sz="1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Role of Sonoelastography in Differentiating Benign From Malignant Cervical Lymph Nodes and Correlating With Pathology. Vineela E, Sakalecha A, Narayanrao Suresh T (March 09, 2022) Cureus 14(3): e22984. doi:10.7759/cureus.22984</a:t>
            </a:r>
          </a:p>
        </p:txBody>
      </p:sp>
      <p:pic>
        <p:nvPicPr>
          <p:cNvPr id="277" name="Image14.jpg" descr="Image1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42923" y="3785221"/>
            <a:ext cx="7877978" cy="438151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Манолев"/>
          <p:cNvSpPr txBox="1"/>
          <p:nvPr/>
        </p:nvSpPr>
        <p:spPr>
          <a:xfrm>
            <a:off x="8286711" y="7558088"/>
            <a:ext cx="12586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>
                <a:solidFill>
                  <a:schemeClr val="accent4">
                    <a:hueOff val="349036"/>
                    <a:lumOff val="17111"/>
                  </a:schemeClr>
                </a:solidFill>
              </a:defRPr>
            </a:lvl1pPr>
          </a:lstStyle>
          <a:p>
            <a:r>
              <a:t>Манолев</a:t>
            </a:r>
          </a:p>
        </p:txBody>
      </p:sp>
      <p:graphicFrame>
        <p:nvGraphicFramePr>
          <p:cNvPr id="279" name="Table"/>
          <p:cNvGraphicFramePr/>
          <p:nvPr/>
        </p:nvGraphicFramePr>
        <p:xfrm>
          <a:off x="1968959" y="8254666"/>
          <a:ext cx="19227508" cy="267144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6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8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0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0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1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7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21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8906"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Benign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Malignant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Sensitivity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Specificity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Accuracy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917"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Benign pattern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38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83%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97%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97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80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89%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917"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Malignant pattern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0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31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0" name="Elastography Strain Inde - mean SI cut-off of 2…"/>
          <p:cNvSpPr txBox="1"/>
          <p:nvPr/>
        </p:nvSpPr>
        <p:spPr>
          <a:xfrm>
            <a:off x="1961480" y="11169947"/>
            <a:ext cx="14593154" cy="172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marL="472439" indent="-472439" algn="just" defTabSz="457200">
              <a:lnSpc>
                <a:spcPct val="100000"/>
              </a:lnSpc>
              <a:buSzPct val="175000"/>
              <a:buChar char="‣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Elastography Strain Inde - mean SI cut-off of 2 </a:t>
            </a:r>
          </a:p>
          <a:p>
            <a:pPr marL="472439" indent="-472439" algn="just" defTabSz="457200">
              <a:lnSpc>
                <a:spcPct val="100000"/>
              </a:lnSpc>
              <a:buSzPct val="175000"/>
              <a:buChar char="‣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diagnostic accuracy of 94% and statistical significance (p &lt; 0.00001).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Ултразвучна дијагностика во диференцијација на лимфаденопатии…"/>
          <p:cNvSpPr txBox="1"/>
          <p:nvPr/>
        </p:nvSpPr>
        <p:spPr>
          <a:xfrm>
            <a:off x="3937831" y="2808103"/>
            <a:ext cx="17021230" cy="981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4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17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Role of Sonoelastography in Differentiating Benign From Malignant Cervical Lymph Nodes and Correlating With Pathology. </a:t>
            </a:r>
          </a:p>
          <a:p>
            <a:pPr defTabSz="642937">
              <a:lnSpc>
                <a:spcPct val="100000"/>
              </a:lnSpc>
              <a:defRPr sz="17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Vineela E, Sakalecha A, Narayanrao Suresh T (March 09, 2022) Cureus 14(3): e22984. doi:10.7759/cureus.22984</a:t>
            </a:r>
          </a:p>
          <a:p>
            <a:pPr defTabSz="642937">
              <a:lnSpc>
                <a:spcPct val="100000"/>
              </a:lnSpc>
              <a:defRPr sz="32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2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3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Заклучок</a:t>
            </a:r>
          </a:p>
          <a:p>
            <a:pPr defTabSz="642937">
              <a:lnSpc>
                <a:spcPct val="100000"/>
              </a:lnSpc>
              <a:defRPr sz="33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44500" indent="-419100" algn="just" defTabSz="642937">
              <a:lnSpc>
                <a:spcPct val="100000"/>
              </a:lnSpc>
              <a:spcBef>
                <a:spcPts val="300"/>
              </a:spcBef>
              <a:buSzPct val="175000"/>
              <a:buChar char="‣"/>
              <a:defRPr sz="33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Комбинираното користење на УЗ-чните параметри (Б мод и колор доплер) доведе до подобра сензитивност од 90%, специфичност од 88% и дијагностичка прецизност од 89%, споредено со засебното користење на секоја од типиките на ЛЈ.</a:t>
            </a:r>
          </a:p>
          <a:p>
            <a:pPr marL="444500" indent="-419100" algn="just" defTabSz="642937">
              <a:lnSpc>
                <a:spcPct val="100000"/>
              </a:lnSpc>
              <a:spcBef>
                <a:spcPts val="300"/>
              </a:spcBef>
              <a:buSzPct val="175000"/>
              <a:buChar char="‣"/>
              <a:defRPr sz="33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Комбинираното користење на УЗ-чните параметри и еластографијата доведе до подобра сензитивнсот од 96%, специфичност од 94% и дијагностичка прецизност од 95%.</a:t>
            </a:r>
          </a:p>
          <a:p>
            <a:pPr algn="just" defTabSz="642937">
              <a:lnSpc>
                <a:spcPct val="100000"/>
              </a:lnSpc>
              <a:defRPr sz="33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42937">
              <a:lnSpc>
                <a:spcPct val="100000"/>
              </a:lnSpc>
              <a:defRPr sz="3300" i="1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Еластографијата би можела да биде користена како додатна дијагнистичка метода во диференцијацијата на цервикалните ЛЈ.</a:t>
            </a:r>
          </a:p>
        </p:txBody>
      </p:sp>
      <p:pic>
        <p:nvPicPr>
          <p:cNvPr id="28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Ултразвучна дијагностика во диференцијација на лимфаденопатии…"/>
          <p:cNvSpPr txBox="1"/>
          <p:nvPr/>
        </p:nvSpPr>
        <p:spPr>
          <a:xfrm>
            <a:off x="5972494" y="2316251"/>
            <a:ext cx="12951904" cy="142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 мод и колор доплер модалитет</a:t>
            </a:r>
          </a:p>
        </p:txBody>
      </p:sp>
      <p:pic>
        <p:nvPicPr>
          <p:cNvPr id="28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291" name="Image04.jpg" descr="Image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7396" y="4487117"/>
            <a:ext cx="11069377" cy="615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07.jpg" descr="Image0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71919" y="4487117"/>
            <a:ext cx="8006544" cy="609226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Колор допплер и Б мод на ЛЈ во субмандибуларна регија, билатерално…"/>
          <p:cNvSpPr txBox="1"/>
          <p:nvPr/>
        </p:nvSpPr>
        <p:spPr>
          <a:xfrm>
            <a:off x="5037845" y="11045245"/>
            <a:ext cx="16336745" cy="1702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 defTabSz="642937">
              <a:lnSpc>
                <a:spcPct val="100000"/>
              </a:lnSpc>
              <a:defRPr sz="35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Колор допплер и Б мод на ЛЈ во субмандибуларна регија, билатерално</a:t>
            </a:r>
          </a:p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Сооднос  кратка/долга оска</a:t>
            </a:r>
          </a:p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&lt;0,6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Ултразвучна дијагностика во диференцијација на лимфаденопатии…"/>
          <p:cNvSpPr txBox="1"/>
          <p:nvPr/>
        </p:nvSpPr>
        <p:spPr>
          <a:xfrm>
            <a:off x="5287078" y="2316251"/>
            <a:ext cx="14322736" cy="142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 мод,  колор доплер модалитет и еластографија во финална проценка на ЛЈ</a:t>
            </a:r>
          </a:p>
        </p:txBody>
      </p:sp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299" name="Колор допплер, Б мод  и еластографија на ЛЈ во субмандибуларна регија, билатерално…"/>
          <p:cNvSpPr txBox="1"/>
          <p:nvPr/>
        </p:nvSpPr>
        <p:spPr>
          <a:xfrm>
            <a:off x="2994900" y="11119402"/>
            <a:ext cx="18907092" cy="1652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 defTabSz="642937">
              <a:lnSpc>
                <a:spcPct val="100000"/>
              </a:lnSpc>
              <a:defRPr sz="35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Колор допплер, Б мод  и еластографија на ЛЈ во субмандибуларна регија, билатерално</a:t>
            </a:r>
          </a:p>
          <a:p>
            <a:pPr algn="just" defTabSz="642937">
              <a:lnSpc>
                <a:spcPct val="100000"/>
              </a:lnSpc>
              <a:defRPr sz="35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Лаб. Иследувања: Алфа амилаза=180, Епштејн бар вирус = позитивен (квалитативно)</a:t>
            </a:r>
          </a:p>
        </p:txBody>
      </p:sp>
      <p:pic>
        <p:nvPicPr>
          <p:cNvPr id="300" name="Image09.jpg" descr="Image0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73702" y="4462950"/>
            <a:ext cx="8070063" cy="614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14.jpg" descr="Image14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212" y="4462950"/>
            <a:ext cx="11040827" cy="6140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Дијагностичко диференцирање на клинички не-манифестни лимфаденопатии…"/>
          <p:cNvSpPr txBox="1"/>
          <p:nvPr/>
        </p:nvSpPr>
        <p:spPr>
          <a:xfrm>
            <a:off x="5628669" y="2058272"/>
            <a:ext cx="13639555" cy="251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Дијагностичко диференцирање на клинички не-манифестни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800" i="1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Дали сите лимфоми како прва клиничка презентација имаат зголемени ЛЈ?</a:t>
            </a:r>
          </a:p>
        </p:txBody>
      </p:sp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307" name="Пациентка на 71 година се јавува на редовен преглед без симптоми.…"/>
          <p:cNvSpPr txBox="1"/>
          <p:nvPr/>
        </p:nvSpPr>
        <p:spPr>
          <a:xfrm>
            <a:off x="4789707" y="6323669"/>
            <a:ext cx="14804587" cy="46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Пациентка на 71 година се јавува на редовен преглед без симптоми.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Минати заболувања: серопозитивен ревматски артритис, без терапија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Има примено 3 дози на вакцина за ковид -19 (фајзер)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Лабораториски иследувања (анализи)- прв преглед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Хемограм: 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Ер=3,8, Хб=12, МЦВ=94, Трц=218, Ле=3,0, СЕ=70, 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Дијагностичко диференцирање на клинички не-манифестни лимфаденопатии…"/>
          <p:cNvSpPr txBox="1"/>
          <p:nvPr/>
        </p:nvSpPr>
        <p:spPr>
          <a:xfrm>
            <a:off x="5628669" y="2058272"/>
            <a:ext cx="13639555" cy="251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Дијагностичко диференцирање на клинички не-манифестни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800" i="1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Дали сите лимфоми како прва клиничка презентација имаат зголемени ЛЈ?</a:t>
            </a:r>
          </a:p>
        </p:txBody>
      </p:sp>
      <p:pic>
        <p:nvPicPr>
          <p:cNvPr id="31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313" name="Контролен преглед за 1 месец (доаѓа за 2 месеци)…"/>
          <p:cNvSpPr txBox="1"/>
          <p:nvPr/>
        </p:nvSpPr>
        <p:spPr>
          <a:xfrm>
            <a:off x="3986165" y="5109913"/>
            <a:ext cx="16924563" cy="8204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Контролен преглед за 1 месец (доаѓа за 2 месеци)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Хемограм:  Ер=3,4, Хб=11, МЦВ=93,6, Трц=204, Ле=1,8, 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СЕ=97, ЦРП=3,2, 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Останати биохемиски иследувања: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ЛДХ=159, Т. Прот=87 (64-82), Албумин=37,5, Глобулин=49,5 , 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Имунолошки иследувања: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Антитела  ИгМ=22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УЗ на абдомен: спленомегалија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Заклучок: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Анемија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Леукопенија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Хиперпротеинемија- предоминација на глобулини од ИгМ класата</a:t>
            </a:r>
          </a:p>
          <a:p>
            <a:pPr marL="703833" indent="-449833" algn="just" defTabSz="642937">
              <a:lnSpc>
                <a:spcPct val="100000"/>
              </a:lnSpc>
              <a:spcBef>
                <a:spcPts val="800"/>
              </a:spcBef>
              <a:buSzPct val="175000"/>
              <a:buChar char="-"/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Спленомегалија</a:t>
            </a:r>
          </a:p>
          <a:p>
            <a:pPr algn="just" defTabSz="642937">
              <a:lnSpc>
                <a:spcPct val="100000"/>
              </a:lnSpc>
              <a:defRPr sz="3800" i="1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Потврдена дијагноза на клиника за хематологија: </a:t>
            </a:r>
            <a:r>
              <a:rPr u="sng"/>
              <a:t>Нон Хочкинг лимфом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Дефиниција на лимфниот систем и лимфаденопатии"/>
          <p:cNvSpPr txBox="1"/>
          <p:nvPr/>
        </p:nvSpPr>
        <p:spPr>
          <a:xfrm>
            <a:off x="7069867" y="2742790"/>
            <a:ext cx="10244267" cy="562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Дефиниција на лимфниот систем и лимфаденопатии</a:t>
            </a:r>
          </a:p>
        </p:txBody>
      </p:sp>
      <p:pic>
        <p:nvPicPr>
          <p:cNvPr id="15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162" name="Лимфните јазли претставуваат дел од ретикулоендотелниот систем каде заедно со слезинката, тонзилите, аденоидите и Паеровите плочи  сочинуваат високо организиран центар на имунолошки клетки (противтела) чија основна функција е филтрирање на антигените од "/>
          <p:cNvSpPr txBox="1"/>
          <p:nvPr/>
        </p:nvSpPr>
        <p:spPr>
          <a:xfrm>
            <a:off x="5125532" y="4522863"/>
            <a:ext cx="14132937" cy="671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330707" indent="-330707" algn="just" defTabSz="642937">
              <a:lnSpc>
                <a:spcPct val="100000"/>
              </a:lnSpc>
              <a:buSzPct val="175000"/>
              <a:buChar char="‣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Лимфните јазли претставуваат дел од ретикулоендотелниот систем каде заедно со слезинката, тонзилите, аденоидите и Паеровите плочи  сочинуваат високо организиран центар на имунолошки клетки (противтела) чија основна функција е филтрирање на антигените од екстрацелуларната течност.</a:t>
            </a:r>
          </a:p>
          <a:p>
            <a:pPr marL="330707" indent="-330707" algn="just" defTabSz="642937">
              <a:lnSpc>
                <a:spcPct val="100000"/>
              </a:lnSpc>
              <a:spcBef>
                <a:spcPts val="900"/>
              </a:spcBef>
              <a:buSzPct val="175000"/>
              <a:buChar char="‣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Лимфаденопатии одразуваат присуство на болест која го зафаќа ретикулоендотелниот систем за сметка на зголемување на лимфоцити и макрофаги  (како одговор на присуство на антиген).</a:t>
            </a:r>
          </a:p>
          <a:p>
            <a:pPr marL="330707" indent="-330707" algn="just" defTabSz="642937">
              <a:lnSpc>
                <a:spcPct val="100000"/>
              </a:lnSpc>
              <a:spcBef>
                <a:spcPts val="900"/>
              </a:spcBef>
              <a:buSzPct val="175000"/>
              <a:buChar char="‣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Од етиопатогенетска  гледна точка, лимфаденпатиите можат да бидат од:</a:t>
            </a:r>
          </a:p>
          <a:p>
            <a:pPr marL="662940" indent="-408940" algn="just" defTabSz="642937">
              <a:lnSpc>
                <a:spcPct val="110000"/>
              </a:lnSpc>
              <a:spcBef>
                <a:spcPts val="1400"/>
              </a:spcBef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инфективна природа</a:t>
            </a:r>
          </a:p>
          <a:p>
            <a:pPr marL="662940" indent="-408940" algn="just" defTabSz="642937">
              <a:lnSpc>
                <a:spcPct val="110000"/>
              </a:lnSpc>
              <a:spcBef>
                <a:spcPts val="1400"/>
              </a:spcBef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метаболна природа</a:t>
            </a:r>
          </a:p>
          <a:p>
            <a:pPr marL="662940" indent="-408940" algn="just" defTabSz="642937">
              <a:lnSpc>
                <a:spcPct val="110000"/>
              </a:lnSpc>
              <a:spcBef>
                <a:spcPts val="1400"/>
              </a:spcBef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автоимуна природа</a:t>
            </a:r>
          </a:p>
          <a:p>
            <a:pPr marL="662940" indent="-408940" algn="just" defTabSz="642937">
              <a:lnSpc>
                <a:spcPct val="110000"/>
              </a:lnSpc>
              <a:spcBef>
                <a:spcPts val="1400"/>
              </a:spcBef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малигна природа</a:t>
            </a:r>
          </a:p>
          <a:p>
            <a:pPr marL="662940" indent="-408940" algn="just" defTabSz="642937">
              <a:lnSpc>
                <a:spcPct val="110000"/>
              </a:lnSpc>
              <a:spcBef>
                <a:spcPts val="1400"/>
              </a:spcBef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лимфоми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Презентација на лимфоми без клиничка презентација на зголемени ЛЈ"/>
          <p:cNvSpPr txBox="1"/>
          <p:nvPr/>
        </p:nvSpPr>
        <p:spPr>
          <a:xfrm>
            <a:off x="7326313" y="1665346"/>
            <a:ext cx="10244266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Презентација на лимфоми без клиничка презентација на зголемени ЛЈ</a:t>
            </a:r>
          </a:p>
        </p:txBody>
      </p:sp>
      <p:pic>
        <p:nvPicPr>
          <p:cNvPr id="31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9810" y="89272"/>
            <a:ext cx="2527995" cy="761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382822" cy="82112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319" name="Lymphatic System_01_0.png" descr="Lymphatic System_01_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85691" y="3443880"/>
            <a:ext cx="8115358" cy="9187873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Клинички не-манифестни лимфаденопатии"/>
          <p:cNvSpPr txBox="1"/>
          <p:nvPr/>
        </p:nvSpPr>
        <p:spPr>
          <a:xfrm>
            <a:off x="4290236" y="10205428"/>
            <a:ext cx="6434125" cy="488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lnSpc>
                <a:spcPct val="100000"/>
              </a:lnSpc>
              <a:defRPr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Клинички не-манифестни лимфаденопатии</a:t>
            </a:r>
          </a:p>
        </p:txBody>
      </p:sp>
      <p:sp>
        <p:nvSpPr>
          <p:cNvPr id="321" name="Лимфоми кои се дијагностицираат преку лабораториски иследувања и сликовита дијагностика - ПЕТ скен"/>
          <p:cNvSpPr txBox="1"/>
          <p:nvPr/>
        </p:nvSpPr>
        <p:spPr>
          <a:xfrm>
            <a:off x="13619359" y="9849828"/>
            <a:ext cx="7475176" cy="1199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 defTabSz="642937">
              <a:lnSpc>
                <a:spcPct val="100000"/>
              </a:lnSpc>
              <a:defRPr sz="2400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Лимфоми кои се дијагностицираат преку лабораториски иследувања и сликовита дијагностика - ПЕТ скен</a:t>
            </a:r>
          </a:p>
        </p:txBody>
      </p:sp>
      <p:pic>
        <p:nvPicPr>
          <p:cNvPr id="322" name="bone_marrow and blood_cells.png" descr="bone_marrow and blood_cell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50550" y="4595920"/>
            <a:ext cx="3652169" cy="2915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1" animBg="1" advAuto="0"/>
      <p:bldP spid="321" grpId="3" animBg="1" advAuto="0"/>
      <p:bldP spid="322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Ултразвучна дијагностика во диференцијација на лимфаденопатии…"/>
          <p:cNvSpPr txBox="1"/>
          <p:nvPr/>
        </p:nvSpPr>
        <p:spPr>
          <a:xfrm>
            <a:off x="5716048" y="1879633"/>
            <a:ext cx="12951904" cy="99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Колор доплер карактеристики на ЛЈ</a:t>
            </a:r>
          </a:p>
        </p:txBody>
      </p:sp>
      <p:pic>
        <p:nvPicPr>
          <p:cNvPr id="3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328" name="Image12.jpg" descr="Image1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5429" y="3770173"/>
            <a:ext cx="9121865" cy="6940925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Манолев"/>
          <p:cNvSpPr txBox="1"/>
          <p:nvPr/>
        </p:nvSpPr>
        <p:spPr>
          <a:xfrm>
            <a:off x="7694554" y="9952765"/>
            <a:ext cx="12586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>
                <a:solidFill>
                  <a:schemeClr val="accent4">
                    <a:hueOff val="349036"/>
                    <a:lumOff val="17111"/>
                  </a:schemeClr>
                </a:solidFill>
              </a:defRPr>
            </a:lvl1pPr>
          </a:lstStyle>
          <a:p>
            <a:r>
              <a:t>Манолев</a:t>
            </a:r>
          </a:p>
        </p:txBody>
      </p:sp>
      <p:sp>
        <p:nvSpPr>
          <p:cNvPr id="330" name="Комбинирана васкуларизација кај Нон Хочкинг лимфом…"/>
          <p:cNvSpPr txBox="1"/>
          <p:nvPr/>
        </p:nvSpPr>
        <p:spPr>
          <a:xfrm>
            <a:off x="5900650" y="10854247"/>
            <a:ext cx="13095594" cy="18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2358" indent="-578358" algn="just" defTabSz="457200">
              <a:lnSpc>
                <a:spcPct val="100000"/>
              </a:lnSpc>
              <a:spcBef>
                <a:spcPts val="800"/>
              </a:spcBef>
              <a:buSzPct val="175000"/>
              <a:buChar char="-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Комбинирана васкуларизација кај Нон Хочкинг лимфом</a:t>
            </a:r>
          </a:p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Сооднос  кратка/долга оска=0,32</a:t>
            </a:r>
          </a:p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&lt;0,6 оди во прилог на бенигна типика на ЛЈ</a:t>
            </a:r>
          </a:p>
        </p:txBody>
      </p:sp>
      <p:pic>
        <p:nvPicPr>
          <p:cNvPr id="331" name="Image09.jpg" descr="Image09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51343" y="3803316"/>
            <a:ext cx="12360636" cy="6874639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Манолев"/>
          <p:cNvSpPr txBox="1"/>
          <p:nvPr/>
        </p:nvSpPr>
        <p:spPr>
          <a:xfrm>
            <a:off x="11395916" y="9952765"/>
            <a:ext cx="12586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>
                <a:solidFill>
                  <a:schemeClr val="accent4">
                    <a:hueOff val="349036"/>
                    <a:lumOff val="17111"/>
                  </a:schemeClr>
                </a:solidFill>
              </a:defRPr>
            </a:lvl1pPr>
          </a:lstStyle>
          <a:p>
            <a:r>
              <a:t>Манолев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Ултразвучна дијагностика во диференцијација на лимфаденопатии…"/>
          <p:cNvSpPr txBox="1"/>
          <p:nvPr/>
        </p:nvSpPr>
        <p:spPr>
          <a:xfrm>
            <a:off x="5716048" y="1879632"/>
            <a:ext cx="12951904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Колор доплер карактеристики на ЛЈ</a:t>
            </a:r>
          </a:p>
        </p:txBody>
      </p:sp>
      <p:pic>
        <p:nvPicPr>
          <p:cNvPr id="33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338" name="Комбинирана васкуларизација кај Нон Хочкинг лимфом"/>
          <p:cNvSpPr txBox="1"/>
          <p:nvPr/>
        </p:nvSpPr>
        <p:spPr>
          <a:xfrm>
            <a:off x="5900650" y="11071218"/>
            <a:ext cx="13095594" cy="66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 defTabSz="457200">
              <a:lnSpc>
                <a:spcPct val="100000"/>
              </a:lnSpc>
              <a:spcBef>
                <a:spcPts val="800"/>
              </a:spcBef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Комбинирана васкуларизација кај Нон Хочкинг лимфом</a:t>
            </a:r>
          </a:p>
        </p:txBody>
      </p:sp>
      <p:pic>
        <p:nvPicPr>
          <p:cNvPr id="339" name="Image14.jpg" descr="Image1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662" y="3627012"/>
            <a:ext cx="10713524" cy="5958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16.jpg" descr="Image16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40504" y="3627012"/>
            <a:ext cx="10713523" cy="5958561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Манолев"/>
          <p:cNvSpPr txBox="1"/>
          <p:nvPr/>
        </p:nvSpPr>
        <p:spPr>
          <a:xfrm>
            <a:off x="13721699" y="8655223"/>
            <a:ext cx="12586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>
                <a:solidFill>
                  <a:schemeClr val="accent4">
                    <a:hueOff val="349036"/>
                    <a:lumOff val="17111"/>
                  </a:schemeClr>
                </a:solidFill>
              </a:defRPr>
            </a:lvl1pPr>
          </a:lstStyle>
          <a:p>
            <a:r>
              <a:t>Манолев</a:t>
            </a:r>
          </a:p>
        </p:txBody>
      </p:sp>
      <p:sp>
        <p:nvSpPr>
          <p:cNvPr id="342" name="Манолев"/>
          <p:cNvSpPr txBox="1"/>
          <p:nvPr/>
        </p:nvSpPr>
        <p:spPr>
          <a:xfrm>
            <a:off x="10045795" y="8655223"/>
            <a:ext cx="12586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>
                <a:solidFill>
                  <a:schemeClr val="accent4">
                    <a:hueOff val="349036"/>
                    <a:lumOff val="17111"/>
                  </a:schemeClr>
                </a:solidFill>
              </a:defRPr>
            </a:lvl1pPr>
          </a:lstStyle>
          <a:p>
            <a:r>
              <a:t>Манолев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Дијагностичко диференцирање на клинички не-манифестни лимфаденопатии…"/>
          <p:cNvSpPr txBox="1"/>
          <p:nvPr/>
        </p:nvSpPr>
        <p:spPr>
          <a:xfrm>
            <a:off x="5628669" y="2058272"/>
            <a:ext cx="13639554" cy="251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Дијагностичко диференцирање на клинички не-манифестни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800" i="1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Дали сите лимфоми како прва клиничка презентација имаат зголемени ЛЈ?</a:t>
            </a:r>
          </a:p>
        </p:txBody>
      </p:sp>
      <p:pic>
        <p:nvPicPr>
          <p:cNvPr id="34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348" name="Пациентка на 40 години се јавува на редовен преглед без симптоми, по упатување од матичен лекар.…"/>
          <p:cNvSpPr txBox="1"/>
          <p:nvPr/>
        </p:nvSpPr>
        <p:spPr>
          <a:xfrm>
            <a:off x="4789707" y="6120469"/>
            <a:ext cx="14804587" cy="500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Пациентка на 40 години се јавува на редовен преглед без симптоми, по упатување од матичен лекар. 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Минати заболувања: има историја за леукопенија, била делумно иследувана на Клиника за хематологија.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Лабораториски иследувања (анализи)- прв преглед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Хемограм: 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Ер=3,01 Хб=11,8, МЦВ=85, Трц=97, Ле=4.0, СЕ=63, 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Дијагностичко диференцирање на клинички не-манифестни лимфаденопатии…"/>
          <p:cNvSpPr txBox="1"/>
          <p:nvPr/>
        </p:nvSpPr>
        <p:spPr>
          <a:xfrm>
            <a:off x="5628669" y="2058272"/>
            <a:ext cx="13639555" cy="251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Дијагностичко диференцирање на клинички не-манифестни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800" i="1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Дали сите лимфоми како прва клиничка презентација имаат зголемени ЛЈ?</a:t>
            </a:r>
          </a:p>
        </p:txBody>
      </p:sp>
      <p:pic>
        <p:nvPicPr>
          <p:cNvPr id="35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354" name="Останати биохемиски иследувања:…"/>
          <p:cNvSpPr txBox="1"/>
          <p:nvPr/>
        </p:nvSpPr>
        <p:spPr>
          <a:xfrm>
            <a:off x="3986165" y="6348163"/>
            <a:ext cx="16924563" cy="5727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Останати биохемиски иследувања: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ЛДХ=173 Т. Прот=92 (64-82), Албумин=36, Глобулин=56 , 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Имунолошки иследувања: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Антитела  ИгГ=45,5 (7-16)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УЗ на абдомен: спленомегалија, хепатомегалија, асцитес</a:t>
            </a:r>
          </a:p>
          <a:p>
            <a:pPr algn="just" defTabSz="642937">
              <a:lnSpc>
                <a:spcPct val="100000"/>
              </a:lnSpc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Заклучок: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Анемија, Леукопенија, Тромбоцитопенија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Хиперпротеинемија- предоминација на глобулини од ИгГ класата</a:t>
            </a:r>
          </a:p>
          <a:p>
            <a:pPr marL="703833" indent="-449833" algn="just" defTabSz="642937">
              <a:lnSpc>
                <a:spcPct val="100000"/>
              </a:lnSpc>
              <a:spcBef>
                <a:spcPts val="800"/>
              </a:spcBef>
              <a:buSzPct val="175000"/>
              <a:buChar char="-"/>
              <a:defRPr sz="3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Хепато-спленомегалија, асцитес</a:t>
            </a:r>
          </a:p>
          <a:p>
            <a:pPr algn="just" defTabSz="642937">
              <a:lnSpc>
                <a:spcPct val="100000"/>
              </a:lnSpc>
              <a:defRPr sz="3800" i="1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Упатена на Клиника за хематологија: </a:t>
            </a:r>
            <a:r>
              <a:rPr u="sng"/>
              <a:t>одбиени иследувања.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Ултразвучна дијагностика во диференцијација на лимфаденопатии…"/>
          <p:cNvSpPr txBox="1"/>
          <p:nvPr/>
        </p:nvSpPr>
        <p:spPr>
          <a:xfrm>
            <a:off x="5716048" y="1879632"/>
            <a:ext cx="12951904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Колор доплер карактеристики на ЛЈ</a:t>
            </a:r>
          </a:p>
        </p:txBody>
      </p:sp>
      <p:pic>
        <p:nvPicPr>
          <p:cNvPr id="35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360" name="Комбинирана васкуларизација…"/>
          <p:cNvSpPr txBox="1"/>
          <p:nvPr/>
        </p:nvSpPr>
        <p:spPr>
          <a:xfrm>
            <a:off x="3760437" y="10274406"/>
            <a:ext cx="18229074" cy="1931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32358" indent="-578358" algn="just" defTabSz="457200">
              <a:lnSpc>
                <a:spcPct val="100000"/>
              </a:lnSpc>
              <a:spcBef>
                <a:spcPts val="800"/>
              </a:spcBef>
              <a:buSzPct val="175000"/>
              <a:buChar char="-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Комбинирана васкуларизација </a:t>
            </a:r>
          </a:p>
          <a:p>
            <a:pPr marL="832358" indent="-578358" algn="just" defTabSz="457200">
              <a:lnSpc>
                <a:spcPct val="100000"/>
              </a:lnSpc>
              <a:spcBef>
                <a:spcPts val="800"/>
              </a:spcBef>
              <a:buSzPct val="175000"/>
              <a:buChar char="-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Сооднос  кратка/долга оска=0,37 (&lt;0,6 оди во прилог на бенигна типика на ЛЈ)</a:t>
            </a:r>
          </a:p>
          <a:p>
            <a:pPr marL="832358" indent="-578358" algn="just" defTabSz="457200">
              <a:lnSpc>
                <a:spcPct val="100000"/>
              </a:lnSpc>
              <a:spcBef>
                <a:spcPts val="800"/>
              </a:spcBef>
              <a:buSzPct val="175000"/>
              <a:buChar char="-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Големина на лимфен јазол  &gt;8мм</a:t>
            </a:r>
          </a:p>
        </p:txBody>
      </p:sp>
      <p:sp>
        <p:nvSpPr>
          <p:cNvPr id="361" name="Манолев"/>
          <p:cNvSpPr txBox="1"/>
          <p:nvPr/>
        </p:nvSpPr>
        <p:spPr>
          <a:xfrm>
            <a:off x="13728507" y="9159203"/>
            <a:ext cx="12586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>
                <a:solidFill>
                  <a:schemeClr val="accent4">
                    <a:hueOff val="349036"/>
                    <a:lumOff val="17111"/>
                  </a:schemeClr>
                </a:solidFill>
              </a:defRPr>
            </a:lvl1pPr>
          </a:lstStyle>
          <a:p>
            <a:r>
              <a:t>Манолев</a:t>
            </a:r>
          </a:p>
        </p:txBody>
      </p:sp>
      <p:pic>
        <p:nvPicPr>
          <p:cNvPr id="362" name="IMG_4656.JPG" descr="IMG_465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86744" y="3799740"/>
            <a:ext cx="8133438" cy="6188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G_4655.JPG" descr="IMG_465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09490" y="3799741"/>
            <a:ext cx="8133437" cy="6188820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Манолев"/>
          <p:cNvSpPr txBox="1"/>
          <p:nvPr/>
        </p:nvSpPr>
        <p:spPr>
          <a:xfrm>
            <a:off x="8728589" y="9159203"/>
            <a:ext cx="125860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>
                <a:solidFill>
                  <a:schemeClr val="accent4">
                    <a:hueOff val="349036"/>
                    <a:lumOff val="17111"/>
                  </a:schemeClr>
                </a:solidFill>
              </a:defRPr>
            </a:lvl1pPr>
          </a:lstStyle>
          <a:p>
            <a:r>
              <a:t>Манолев</a:t>
            </a:r>
          </a:p>
        </p:txBody>
      </p:sp>
      <p:sp>
        <p:nvSpPr>
          <p:cNvPr id="365" name="Манолев"/>
          <p:cNvSpPr txBox="1"/>
          <p:nvPr/>
        </p:nvSpPr>
        <p:spPr>
          <a:xfrm>
            <a:off x="13352429" y="9159203"/>
            <a:ext cx="125860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>
                <a:solidFill>
                  <a:schemeClr val="accent4">
                    <a:hueOff val="349036"/>
                    <a:lumOff val="17111"/>
                  </a:schemeClr>
                </a:solidFill>
              </a:defRPr>
            </a:lvl1pPr>
          </a:lstStyle>
          <a:p>
            <a:r>
              <a:t>Манолев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Ултразвучна дијагностика во диференцијација на лимфаденопатии…"/>
          <p:cNvSpPr txBox="1"/>
          <p:nvPr/>
        </p:nvSpPr>
        <p:spPr>
          <a:xfrm>
            <a:off x="5287078" y="2316251"/>
            <a:ext cx="14322736" cy="142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Eластографија во финална проценка на ЛЈ</a:t>
            </a:r>
          </a:p>
        </p:txBody>
      </p:sp>
      <p:pic>
        <p:nvPicPr>
          <p:cNvPr id="36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371" name="Наод од 2DSW еластографија на ЛЈ - Добиена средна вредност на еластицитет од 26,6 кПа…"/>
          <p:cNvSpPr txBox="1"/>
          <p:nvPr/>
        </p:nvSpPr>
        <p:spPr>
          <a:xfrm>
            <a:off x="2994900" y="10814809"/>
            <a:ext cx="18907092" cy="226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573314" indent="-522514" algn="just" defTabSz="457200">
              <a:lnSpc>
                <a:spcPct val="100000"/>
              </a:lnSpc>
              <a:buSzPct val="175000"/>
              <a:buChar char="‣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Наод од 2DSW еластографија на ЛЈ - Добиена средна вредност на еластицитет од 26,6 кПа</a:t>
            </a:r>
          </a:p>
          <a:p>
            <a:pPr marL="573314" indent="-522514" algn="just" defTabSz="457200">
              <a:lnSpc>
                <a:spcPct val="100000"/>
              </a:lnSpc>
              <a:buSzPct val="175000"/>
              <a:buChar char="‣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Наод од 2DSW еластографија над 20 кПа kaj ЛЈ оди во прилог на малигни  карактеристики.</a:t>
            </a:r>
          </a:p>
        </p:txBody>
      </p:sp>
      <p:pic>
        <p:nvPicPr>
          <p:cNvPr id="372" name="IMG_4654.JPG" descr="IMG_465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49359" y="4592442"/>
            <a:ext cx="10206517" cy="5676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G_4657.JPG" descr="IMG_465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389714" y="4592442"/>
            <a:ext cx="10206518" cy="5676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ЗАКЛУЧОК"/>
          <p:cNvSpPr txBox="1"/>
          <p:nvPr/>
        </p:nvSpPr>
        <p:spPr>
          <a:xfrm>
            <a:off x="10129024" y="2082702"/>
            <a:ext cx="4125952" cy="72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defTabSz="642937">
              <a:lnSpc>
                <a:spcPct val="100000"/>
              </a:lnSpc>
              <a:defRPr sz="4100" b="1" i="1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ЗАКЛУЧОК</a:t>
            </a:r>
          </a:p>
        </p:txBody>
      </p:sp>
      <p:pic>
        <p:nvPicPr>
          <p:cNvPr id="37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379" name="Раното пронаоѓање и дијагностицирање на лимфомите зависи од свесноста за нивното постоење.…"/>
          <p:cNvSpPr txBox="1"/>
          <p:nvPr/>
        </p:nvSpPr>
        <p:spPr>
          <a:xfrm>
            <a:off x="4043363" y="3542899"/>
            <a:ext cx="16810167" cy="7913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459316" indent="-459316" algn="just" defTabSz="642937">
              <a:lnSpc>
                <a:spcPct val="100000"/>
              </a:lnSpc>
              <a:spcBef>
                <a:spcPts val="700"/>
              </a:spcBef>
              <a:buSzPct val="175000"/>
              <a:buChar char="‣"/>
              <a:defRPr sz="35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Раното пронаоѓање и дијагностицирање на лимфомите зависи од свесноста за нивното постоење.</a:t>
            </a:r>
          </a:p>
          <a:p>
            <a:pPr marL="459316" indent="-459316" algn="just" defTabSz="642937">
              <a:lnSpc>
                <a:spcPct val="100000"/>
              </a:lnSpc>
              <a:spcBef>
                <a:spcPts val="700"/>
              </a:spcBef>
              <a:buSzPct val="175000"/>
              <a:buChar char="‣"/>
              <a:defRPr sz="35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Клиничката слика во корелација со дијагностички иследувања:</a:t>
            </a:r>
          </a:p>
          <a:p>
            <a:pPr marL="459316" indent="-459316" algn="just" defTabSz="642937">
              <a:lnSpc>
                <a:spcPct val="100000"/>
              </a:lnSpc>
              <a:spcBef>
                <a:spcPts val="700"/>
              </a:spcBef>
              <a:buSzPct val="175000"/>
              <a:buChar char="-"/>
              <a:defRPr sz="35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лабораториски иследувања (анализи)</a:t>
            </a:r>
          </a:p>
          <a:p>
            <a:pPr marL="459316" indent="-459316" algn="just" defTabSz="642937">
              <a:lnSpc>
                <a:spcPct val="100000"/>
              </a:lnSpc>
              <a:spcBef>
                <a:spcPts val="700"/>
              </a:spcBef>
              <a:buSzPct val="175000"/>
              <a:buChar char="-"/>
              <a:defRPr sz="35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сликовити иследувања (ултразвучната дијагностика и еластографија), </a:t>
            </a:r>
          </a:p>
          <a:p>
            <a:pPr lvl="1" algn="just" defTabSz="642937">
              <a:lnSpc>
                <a:spcPct val="100000"/>
              </a:lnSpc>
              <a:spcBef>
                <a:spcPts val="700"/>
              </a:spcBef>
              <a:defRPr sz="3500" i="1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треба да дадат потврда/насока за финална дијагноза преку ТИБ !</a:t>
            </a:r>
          </a:p>
          <a:p>
            <a:pPr algn="just" defTabSz="642937">
              <a:lnSpc>
                <a:spcPct val="100000"/>
              </a:lnSpc>
              <a:defRPr sz="35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lvl="1" algn="just" defTabSz="642937">
              <a:lnSpc>
                <a:spcPct val="100000"/>
              </a:lnSpc>
              <a:defRPr sz="3200" i="1">
                <a:solidFill>
                  <a:schemeClr val="accent5">
                    <a:hueOff val="-65973"/>
                    <a:satOff val="18050"/>
                    <a:lumOff val="-1591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Тенкоиглената биопсија претставува златен стандард и прва дијагностичка метода кај сите состојби каде болеста не може да се потврди преку клиничката слика, лабораториски и сликовити иследувања.</a:t>
            </a:r>
          </a:p>
          <a:p>
            <a:pPr algn="just" defTabSz="642937">
              <a:lnSpc>
                <a:spcPct val="100000"/>
              </a:lnSpc>
              <a:defRPr sz="3000" i="1">
                <a:solidFill>
                  <a:schemeClr val="accent5">
                    <a:hueOff val="-65973"/>
                    <a:satOff val="18050"/>
                    <a:lumOff val="-1591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57200" indent="-419100" algn="just" defTabSz="642937">
              <a:lnSpc>
                <a:spcPct val="100000"/>
              </a:lnSpc>
              <a:buSzPct val="175000"/>
              <a:buChar char="‣"/>
              <a:defRPr sz="35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Мултидисциплинарниот пристап не е битен само во фазата на дијагностицирање, напротив, многу побитен при пратење на пациентите и нивното третирање.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езентација на лимфаденопатии према…"/>
          <p:cNvSpPr txBox="1"/>
          <p:nvPr/>
        </p:nvSpPr>
        <p:spPr>
          <a:xfrm>
            <a:off x="7330282" y="1978774"/>
            <a:ext cx="10244266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Презентација на лимфаденопатии према 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анатомска поставеност</a:t>
            </a:r>
          </a:p>
        </p:txBody>
      </p:sp>
      <p:pic>
        <p:nvPicPr>
          <p:cNvPr id="16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9810" y="89272"/>
            <a:ext cx="2527995" cy="761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382822" cy="82112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168" name="Lymphatic System_01_0.png" descr="Lymphatic System_01_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85691" y="3443880"/>
            <a:ext cx="8115358" cy="918787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Oval"/>
          <p:cNvSpPr/>
          <p:nvPr/>
        </p:nvSpPr>
        <p:spPr>
          <a:xfrm>
            <a:off x="11861084" y="4770570"/>
            <a:ext cx="661832" cy="672687"/>
          </a:xfrm>
          <a:prstGeom prst="ellipse">
            <a:avLst/>
          </a:prstGeom>
          <a:ln w="889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 defTabSz="1589484">
              <a:lnSpc>
                <a:spcPct val="100000"/>
              </a:lnSpc>
              <a:defRPr sz="44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70" name="Oval"/>
          <p:cNvSpPr/>
          <p:nvPr/>
        </p:nvSpPr>
        <p:spPr>
          <a:xfrm>
            <a:off x="11177041" y="5488668"/>
            <a:ext cx="661832" cy="672687"/>
          </a:xfrm>
          <a:prstGeom prst="ellipse">
            <a:avLst/>
          </a:prstGeom>
          <a:ln w="889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 defTabSz="1589484">
              <a:lnSpc>
                <a:spcPct val="100000"/>
              </a:lnSpc>
              <a:defRPr sz="44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71" name="Oval"/>
          <p:cNvSpPr/>
          <p:nvPr/>
        </p:nvSpPr>
        <p:spPr>
          <a:xfrm>
            <a:off x="11533457" y="7701472"/>
            <a:ext cx="661831" cy="672688"/>
          </a:xfrm>
          <a:prstGeom prst="ellipse">
            <a:avLst/>
          </a:prstGeom>
          <a:ln w="889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 defTabSz="1589484">
              <a:lnSpc>
                <a:spcPct val="100000"/>
              </a:lnSpc>
              <a:defRPr sz="44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72" name="Клинички манифестни лимфаденопатии"/>
          <p:cNvSpPr txBox="1"/>
          <p:nvPr/>
        </p:nvSpPr>
        <p:spPr>
          <a:xfrm>
            <a:off x="4290236" y="10205428"/>
            <a:ext cx="6434125" cy="488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lnSpc>
                <a:spcPct val="100000"/>
              </a:lnSpc>
              <a:defRPr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Клинички манифестни лимфаденопатии</a:t>
            </a:r>
          </a:p>
        </p:txBody>
      </p:sp>
      <p:sp>
        <p:nvSpPr>
          <p:cNvPr id="173" name="Лимфаденопатии кои можат да се дијагностицираат преку сликовита дијагностика (УЗ, КТ, МРИ, ПЕТ, сцинтиграфија)"/>
          <p:cNvSpPr txBox="1"/>
          <p:nvPr/>
        </p:nvSpPr>
        <p:spPr>
          <a:xfrm>
            <a:off x="13619359" y="9672028"/>
            <a:ext cx="5305797" cy="155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 defTabSz="642937">
              <a:lnSpc>
                <a:spcPct val="100000"/>
              </a:lnSpc>
              <a:defRPr sz="2400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Лимфаденопатии кои можат да се дијагностицираат преку сликовита дијагностика (УЗ, КТ, МРИ, ПЕТ, сцинтиграфија)</a:t>
            </a:r>
          </a:p>
        </p:txBody>
      </p:sp>
      <p:sp>
        <p:nvSpPr>
          <p:cNvPr id="174" name="Oval"/>
          <p:cNvSpPr/>
          <p:nvPr/>
        </p:nvSpPr>
        <p:spPr>
          <a:xfrm>
            <a:off x="11927020" y="5716303"/>
            <a:ext cx="529960" cy="579101"/>
          </a:xfrm>
          <a:prstGeom prst="ellipse">
            <a:avLst/>
          </a:prstGeom>
          <a:ln w="88900">
            <a:solidFill>
              <a:schemeClr val="accent6">
                <a:hueOff val="-336662"/>
                <a:satOff val="-1462"/>
                <a:lumOff val="-1360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defTabSz="1589484">
              <a:lnSpc>
                <a:spcPct val="100000"/>
              </a:lnSpc>
              <a:defRPr sz="44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75" name="Oval"/>
          <p:cNvSpPr/>
          <p:nvPr/>
        </p:nvSpPr>
        <p:spPr>
          <a:xfrm>
            <a:off x="11927020" y="6468647"/>
            <a:ext cx="529960" cy="579101"/>
          </a:xfrm>
          <a:prstGeom prst="ellipse">
            <a:avLst/>
          </a:prstGeom>
          <a:ln w="88900">
            <a:solidFill>
              <a:schemeClr val="accent6">
                <a:hueOff val="-336662"/>
                <a:satOff val="-1462"/>
                <a:lumOff val="-1360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defTabSz="1589484">
              <a:lnSpc>
                <a:spcPct val="100000"/>
              </a:lnSpc>
              <a:defRPr sz="44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76" name="Oval"/>
          <p:cNvSpPr/>
          <p:nvPr/>
        </p:nvSpPr>
        <p:spPr>
          <a:xfrm>
            <a:off x="12187435" y="7220991"/>
            <a:ext cx="529960" cy="579101"/>
          </a:xfrm>
          <a:prstGeom prst="ellipse">
            <a:avLst/>
          </a:prstGeom>
          <a:ln w="88900">
            <a:solidFill>
              <a:schemeClr val="accent6">
                <a:hueOff val="-336662"/>
                <a:satOff val="-1462"/>
                <a:lumOff val="-1360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defTabSz="1589484">
              <a:lnSpc>
                <a:spcPct val="100000"/>
              </a:lnSpc>
              <a:defRPr sz="44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2" animBg="1" advAuto="0"/>
      <p:bldP spid="171" grpId="3" animBg="1" advAuto="0"/>
      <p:bldP spid="172" grpId="4" animBg="1" advAuto="0"/>
      <p:bldP spid="173" grpId="8" animBg="1" advAuto="0"/>
      <p:bldP spid="174" grpId="5" animBg="1" advAuto="0"/>
      <p:bldP spid="175" grpId="6" animBg="1" advAuto="0"/>
      <p:bldP spid="176" grpId="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Дијагностичко диференцирање на клинички манифестни лимфаденопатии"/>
          <p:cNvSpPr txBox="1"/>
          <p:nvPr/>
        </p:nvSpPr>
        <p:spPr>
          <a:xfrm>
            <a:off x="7330282" y="1978774"/>
            <a:ext cx="10244267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Дијагностичко диференцирање на клинички манифестни лимфаденопатии</a:t>
            </a:r>
          </a:p>
        </p:txBody>
      </p:sp>
      <p:pic>
        <p:nvPicPr>
          <p:cNvPr id="17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9810" y="89272"/>
            <a:ext cx="2527995" cy="761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382822" cy="82112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182" name="Lymphatic System_01_0.png" descr="Lymphatic System_01_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63320" y="4394758"/>
            <a:ext cx="7275426" cy="8236937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Oval"/>
          <p:cNvSpPr/>
          <p:nvPr/>
        </p:nvSpPr>
        <p:spPr>
          <a:xfrm>
            <a:off x="7096775" y="5488668"/>
            <a:ext cx="661831" cy="672687"/>
          </a:xfrm>
          <a:prstGeom prst="ellipse">
            <a:avLst/>
          </a:prstGeom>
          <a:ln w="889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 defTabSz="1589484">
              <a:lnSpc>
                <a:spcPct val="100000"/>
              </a:lnSpc>
              <a:defRPr sz="44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84" name="Oval"/>
          <p:cNvSpPr/>
          <p:nvPr/>
        </p:nvSpPr>
        <p:spPr>
          <a:xfrm>
            <a:off x="6412732" y="6326144"/>
            <a:ext cx="661831" cy="672687"/>
          </a:xfrm>
          <a:prstGeom prst="ellipse">
            <a:avLst/>
          </a:prstGeom>
          <a:ln w="889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 defTabSz="1589484">
              <a:lnSpc>
                <a:spcPct val="100000"/>
              </a:lnSpc>
              <a:defRPr sz="44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85" name="Oval"/>
          <p:cNvSpPr/>
          <p:nvPr/>
        </p:nvSpPr>
        <p:spPr>
          <a:xfrm>
            <a:off x="6694705" y="8176954"/>
            <a:ext cx="661831" cy="672687"/>
          </a:xfrm>
          <a:prstGeom prst="ellipse">
            <a:avLst/>
          </a:prstGeom>
          <a:ln w="889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 defTabSz="1589484">
              <a:lnSpc>
                <a:spcPct val="100000"/>
              </a:lnSpc>
              <a:defRPr sz="44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86" name="Клинички манифестни лимфаденопатии"/>
          <p:cNvSpPr txBox="1"/>
          <p:nvPr/>
        </p:nvSpPr>
        <p:spPr>
          <a:xfrm>
            <a:off x="4048298" y="12662025"/>
            <a:ext cx="6434125" cy="488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lnSpc>
                <a:spcPct val="100000"/>
              </a:lnSpc>
              <a:defRPr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Клинички манифестни лимфаденопатии</a:t>
            </a:r>
          </a:p>
        </p:txBody>
      </p:sp>
      <p:sp>
        <p:nvSpPr>
          <p:cNvPr id="187" name="1. Клиничка слика на болеста која се одразува преку лимфаденопатија:…"/>
          <p:cNvSpPr txBox="1"/>
          <p:nvPr/>
        </p:nvSpPr>
        <p:spPr>
          <a:xfrm>
            <a:off x="12313475" y="4181549"/>
            <a:ext cx="8031446" cy="4105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 defTabSz="642937">
              <a:lnSpc>
                <a:spcPct val="110000"/>
              </a:lnSpc>
              <a:spcBef>
                <a:spcPts val="1400"/>
              </a:spcBef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Клиничка слика на болеста која се одразува преку лимфаденопатија:</a:t>
            </a:r>
          </a:p>
          <a:p>
            <a:pPr marL="662940" indent="-408940" algn="just" defTabSz="642937">
              <a:lnSpc>
                <a:spcPct val="110000"/>
              </a:lnSpc>
              <a:spcBef>
                <a:spcPts val="1400"/>
              </a:spcBef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инфективна природа</a:t>
            </a:r>
          </a:p>
          <a:p>
            <a:pPr marL="662940" indent="-408940" algn="just" defTabSz="642937">
              <a:lnSpc>
                <a:spcPct val="110000"/>
              </a:lnSpc>
              <a:spcBef>
                <a:spcPts val="1400"/>
              </a:spcBef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метаболна природа</a:t>
            </a:r>
          </a:p>
          <a:p>
            <a:pPr marL="662940" indent="-408940" algn="just" defTabSz="642937">
              <a:lnSpc>
                <a:spcPct val="110000"/>
              </a:lnSpc>
              <a:spcBef>
                <a:spcPts val="1400"/>
              </a:spcBef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автоимуна природа</a:t>
            </a:r>
          </a:p>
          <a:p>
            <a:pPr marL="662940" indent="-408940" algn="just" defTabSz="642937">
              <a:lnSpc>
                <a:spcPct val="110000"/>
              </a:lnSpc>
              <a:spcBef>
                <a:spcPts val="1400"/>
              </a:spcBef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малигна природа</a:t>
            </a:r>
          </a:p>
          <a:p>
            <a:pPr marL="662940" indent="-408940" algn="just" defTabSz="642937">
              <a:lnSpc>
                <a:spcPct val="110000"/>
              </a:lnSpc>
              <a:spcBef>
                <a:spcPts val="1400"/>
              </a:spcBef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лимфоми</a:t>
            </a:r>
          </a:p>
        </p:txBody>
      </p:sp>
      <p:sp>
        <p:nvSpPr>
          <p:cNvPr id="188" name="Line"/>
          <p:cNvSpPr/>
          <p:nvPr/>
        </p:nvSpPr>
        <p:spPr>
          <a:xfrm>
            <a:off x="14369776" y="8670540"/>
            <a:ext cx="1" cy="821120"/>
          </a:xfrm>
          <a:prstGeom prst="line">
            <a:avLst/>
          </a:prstGeom>
          <a:ln w="88900">
            <a:solidFill>
              <a:schemeClr val="accent1">
                <a:satOff val="2969"/>
                <a:lumOff val="-11469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9" name="Органот/системот од каде потекнува болеста"/>
          <p:cNvSpPr txBox="1"/>
          <p:nvPr/>
        </p:nvSpPr>
        <p:spPr>
          <a:xfrm>
            <a:off x="12836738" y="9433844"/>
            <a:ext cx="4764153" cy="983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lnSpc>
                <a:spcPct val="110000"/>
              </a:lnSpc>
              <a:spcBef>
                <a:spcPts val="1400"/>
              </a:spcBef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Органот/системот од каде потекнува болеста</a:t>
            </a:r>
          </a:p>
        </p:txBody>
      </p:sp>
      <p:sp>
        <p:nvSpPr>
          <p:cNvPr id="190" name="Line"/>
          <p:cNvSpPr/>
          <p:nvPr/>
        </p:nvSpPr>
        <p:spPr>
          <a:xfrm flipV="1">
            <a:off x="15218815" y="8670540"/>
            <a:ext cx="1" cy="821120"/>
          </a:xfrm>
          <a:prstGeom prst="line">
            <a:avLst/>
          </a:prstGeom>
          <a:ln w="88900">
            <a:solidFill>
              <a:schemeClr val="accent1">
                <a:satOff val="2969"/>
                <a:lumOff val="-11469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Дијагностичко диференцирање на клинички манифестни лимфаденопатии"/>
          <p:cNvSpPr txBox="1"/>
          <p:nvPr/>
        </p:nvSpPr>
        <p:spPr>
          <a:xfrm>
            <a:off x="7069867" y="2010069"/>
            <a:ext cx="10244267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Дијагностичко диференцирање на клинички манифестни лимфаденопатии</a:t>
            </a:r>
          </a:p>
        </p:txBody>
      </p:sp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196" name="Клиничка слика на болеста и присутни симптоми…"/>
          <p:cNvSpPr txBox="1"/>
          <p:nvPr/>
        </p:nvSpPr>
        <p:spPr>
          <a:xfrm>
            <a:off x="5050122" y="3541179"/>
            <a:ext cx="14804587" cy="6633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78010" indent="-678010" algn="just" defTabSz="642937">
              <a:lnSpc>
                <a:spcPct val="100000"/>
              </a:lnSpc>
              <a:buSzPct val="100000"/>
              <a:buAutoNum type="arabicPeriod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Клиничка слика на болеста и присутни симптоми</a:t>
            </a:r>
          </a:p>
          <a:p>
            <a:pPr algn="just" defTabSz="642937">
              <a:lnSpc>
                <a:spcPct val="100000"/>
              </a:lnSpc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78010" indent="-678010" algn="just" defTabSz="642937">
              <a:lnSpc>
                <a:spcPct val="100000"/>
              </a:lnSpc>
              <a:buSzPct val="100000"/>
              <a:buAutoNum type="arabicPeriod" startAt="2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Лабораториски иследувања (анализи)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хемограм, СЕ, ЦРП, ЛДХ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останати биохемиски иследувања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туморски маркери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антитела 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останати анализи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78010" indent="-678010" algn="just" defTabSz="642937">
              <a:lnSpc>
                <a:spcPct val="100000"/>
              </a:lnSpc>
              <a:buSzPct val="100000"/>
              <a:buAutoNum type="arabicPeriod" startAt="3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Сликовити иследувања и дијагностика 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како прв избор на метода (која може да биде доволна во диференцирање на некои состојби без изведба на ТИБ)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комјутеризирана томографија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магнетна резонанца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ПЕТ скен</a:t>
            </a:r>
          </a:p>
          <a:p>
            <a:pPr marL="703833" indent="-449833" algn="just" defTabSz="642937">
              <a:lnSpc>
                <a:spcPct val="100000"/>
              </a:lnSpc>
              <a:buSzPct val="175000"/>
              <a:buChar char="-"/>
              <a:defRPr sz="28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сцинтиграфија</a:t>
            </a:r>
          </a:p>
        </p:txBody>
      </p:sp>
      <p:sp>
        <p:nvSpPr>
          <p:cNvPr id="197" name="Тенкоиглената биопсија претставува златен стандард и прва дијагностичка метода кај сите состојби каде болеста не може да се потврди преку клиничката слика, лабораториски и сликовити иследувања."/>
          <p:cNvSpPr txBox="1"/>
          <p:nvPr/>
        </p:nvSpPr>
        <p:spPr>
          <a:xfrm>
            <a:off x="4733691" y="10711919"/>
            <a:ext cx="15546322" cy="14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 defTabSz="642937">
              <a:lnSpc>
                <a:spcPct val="100000"/>
              </a:lnSpc>
              <a:defRPr sz="3000" i="1">
                <a:solidFill>
                  <a:schemeClr val="accent5">
                    <a:hueOff val="-65973"/>
                    <a:satOff val="18050"/>
                    <a:lumOff val="-1591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Тенкоиглената биопсија претставува златен стандард и прва дијагностичка метода кај сите состојби каде болеста не може да се потврди преку клиничката слика, лабораториски и сликовити иследувања.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Ултразвучна дијагностика во диференцијација на лимфаденопатии"/>
          <p:cNvSpPr txBox="1"/>
          <p:nvPr/>
        </p:nvSpPr>
        <p:spPr>
          <a:xfrm>
            <a:off x="5716048" y="2316251"/>
            <a:ext cx="12951904" cy="562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Ултразвучна дијагностика во диференцијација на лимфаденопатии</a:t>
            </a:r>
          </a:p>
        </p:txBody>
      </p:sp>
      <p:pic>
        <p:nvPicPr>
          <p:cNvPr id="20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203" name="Image04.jpg" descr="Image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7420" y="4395520"/>
            <a:ext cx="12480539" cy="69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л ноде.jpeg" descr="л ноде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74554" y="4211609"/>
            <a:ext cx="5677008" cy="7309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Ултразвучна дијагностика во диференцијација на лимфаденопатии…"/>
          <p:cNvSpPr txBox="1"/>
          <p:nvPr/>
        </p:nvSpPr>
        <p:spPr>
          <a:xfrm>
            <a:off x="3937831" y="2808103"/>
            <a:ext cx="17021230" cy="7697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4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2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Role of Sonoelastography in Differentiating Benign From Malignant Cervical Lymph Nodes </a:t>
            </a:r>
          </a:p>
          <a:p>
            <a:pPr defTabSz="642937">
              <a:lnSpc>
                <a:spcPct val="100000"/>
              </a:lnSpc>
              <a:defRPr sz="32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and Correlating With Pathology. </a:t>
            </a:r>
          </a:p>
          <a:p>
            <a:pPr defTabSz="642937">
              <a:lnSpc>
                <a:spcPct val="100000"/>
              </a:lnSpc>
              <a:defRPr sz="32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Vineela E, Sakalecha A, Narayanrao Suresh T (March 09, 2022) </a:t>
            </a:r>
          </a:p>
          <a:p>
            <a:pPr defTabSz="642937">
              <a:lnSpc>
                <a:spcPct val="100000"/>
              </a:lnSpc>
              <a:defRPr sz="32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Cureus 14(3): e22984. doi:10.7759/cureus.22984</a:t>
            </a:r>
          </a:p>
          <a:p>
            <a:pPr defTabSz="642937">
              <a:lnSpc>
                <a:spcPct val="100000"/>
              </a:lnSpc>
              <a:defRPr sz="32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2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642937">
              <a:lnSpc>
                <a:spcPct val="100000"/>
              </a:lnSpc>
              <a:defRPr sz="32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28600" indent="-228600" algn="just" defTabSz="642937">
              <a:lnSpc>
                <a:spcPct val="100000"/>
              </a:lnSpc>
              <a:buSzPct val="100000"/>
              <a:buChar char="➡"/>
              <a:defRPr sz="32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Студија направена на 78 испитаника во која 46 пациенти имале бенигни лимфни јазли, 32 пациенти малигни лимфни јазли.</a:t>
            </a:r>
          </a:p>
          <a:p>
            <a:pPr marL="203200" indent="-203200" algn="just" defTabSz="642937">
              <a:lnSpc>
                <a:spcPct val="100000"/>
              </a:lnSpc>
              <a:buSzPct val="100000"/>
              <a:buChar char="➡"/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Главна цел на студијата е улога на сонографските типики (модалитети) во диференцијација и потврда на карактерот на зголемените лимфни јазли, споредено со хистопатолошките наоди</a:t>
            </a:r>
            <a:r>
              <a:t>.</a:t>
            </a:r>
          </a:p>
        </p:txBody>
      </p:sp>
      <p:pic>
        <p:nvPicPr>
          <p:cNvPr id="20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Ултразвучна дијагностика во диференцијација на лимфаденопатии"/>
          <p:cNvSpPr txBox="1"/>
          <p:nvPr/>
        </p:nvSpPr>
        <p:spPr>
          <a:xfrm>
            <a:off x="3937831" y="2808103"/>
            <a:ext cx="17021230" cy="69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defTabSz="642937">
              <a:lnSpc>
                <a:spcPct val="100000"/>
              </a:lnSpc>
              <a:defRPr sz="4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Ултразвучна дијагностика во диференцијација на лимфаденопатии</a:t>
            </a:r>
          </a:p>
        </p:txBody>
      </p:sp>
      <p:pic>
        <p:nvPicPr>
          <p:cNvPr id="21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215" name="Role of Sonoelastography in Differentiating Benign From Malignant Cervical Lymph Nodes and Correlating With Pathology. Vineela E, Sakalecha A, Narayanrao Suresh T (March 09, 2022) Cureus 14(3): e22984. doi:10.7759/cureus.22984"/>
          <p:cNvSpPr txBox="1"/>
          <p:nvPr/>
        </p:nvSpPr>
        <p:spPr>
          <a:xfrm>
            <a:off x="2973046" y="11834584"/>
            <a:ext cx="18950801" cy="54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just" defTabSz="642937">
              <a:lnSpc>
                <a:spcPct val="100000"/>
              </a:lnSpc>
              <a:defRPr sz="1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Role of Sonoelastography in Differentiating Benign From Malignant Cervical Lymph Nodes and Correlating With Pathology. Vineela E, Sakalecha A, Narayanrao Suresh T (March 09, 2022) Cureus 14(3): e22984. doi:10.7759/cureus.22984</a:t>
            </a:r>
          </a:p>
        </p:txBody>
      </p:sp>
      <p:pic>
        <p:nvPicPr>
          <p:cNvPr id="216" name="бенигни ЛГ дијаграм.png" descr="бенигни ЛГ дијаграм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466" y="4781565"/>
            <a:ext cx="8132471" cy="5418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,алигни ЛГ диајграм.png" descr=",алигни ЛГ диајграм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299960" y="5330859"/>
            <a:ext cx="6904096" cy="4320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Ултразвучна дијагностика во диференцијација на лимфаденопатии…"/>
          <p:cNvSpPr txBox="1"/>
          <p:nvPr/>
        </p:nvSpPr>
        <p:spPr>
          <a:xfrm>
            <a:off x="5716048" y="1904114"/>
            <a:ext cx="12951904" cy="99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Ултразвучна дијагностика во диференцијација на лимфаденопатии</a:t>
            </a:r>
          </a:p>
          <a:p>
            <a:pPr defTabSz="642937">
              <a:lnSpc>
                <a:spcPct val="100000"/>
              </a:lnSpc>
              <a:defRPr sz="30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 мод карактеристики на ЛЈ</a:t>
            </a:r>
          </a:p>
        </p:txBody>
      </p:sp>
      <p:pic>
        <p:nvPicPr>
          <p:cNvPr id="22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2387" y="89272"/>
            <a:ext cx="2965418" cy="893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age1image4043360.jpg" descr="page1image4043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0541" y="59704"/>
            <a:ext cx="3682380" cy="893832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ext"/>
          <p:cNvSpPr txBox="1"/>
          <p:nvPr/>
        </p:nvSpPr>
        <p:spPr>
          <a:xfrm>
            <a:off x="12345258" y="-2420338"/>
            <a:ext cx="206376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ct val="100000"/>
              </a:lnSpc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223" name="Image04.jpg" descr="Image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5026" y="3416904"/>
            <a:ext cx="9377612" cy="521556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Хилум на лимфен јазол…"/>
          <p:cNvSpPr txBox="1"/>
          <p:nvPr/>
        </p:nvSpPr>
        <p:spPr>
          <a:xfrm>
            <a:off x="12588525" y="4974880"/>
            <a:ext cx="9778734" cy="172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Хилум на лимфен јазол</a:t>
            </a:r>
          </a:p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lnSpc>
                <a:spcPct val="100000"/>
              </a:lnSpc>
              <a:defRPr sz="36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Присуство/одсуство на масен хилум </a:t>
            </a:r>
          </a:p>
        </p:txBody>
      </p:sp>
      <p:graphicFrame>
        <p:nvGraphicFramePr>
          <p:cNvPr id="225" name="Table"/>
          <p:cNvGraphicFramePr/>
          <p:nvPr/>
        </p:nvGraphicFramePr>
        <p:xfrm>
          <a:off x="2596675" y="9451549"/>
          <a:ext cx="17440651" cy="243352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06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5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3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1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65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6677">
                <a:tc>
                  <a:txBody>
                    <a:bodyPr/>
                    <a:lstStyle/>
                    <a:p>
                      <a:pPr algn="l" defTabSz="914400">
                        <a:defRPr sz="32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2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Benign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2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Malignant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2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Sensitivity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2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Specificity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2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2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NPV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200" b="1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Accuracy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72">
                <a:tc>
                  <a:txBody>
                    <a:bodyPr/>
                    <a:lstStyle/>
                    <a:p>
                      <a:pPr algn="l" defTabSz="457200"/>
                      <a:r>
                        <a:rPr sz="32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Present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2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31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2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2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67%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2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81%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2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84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2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63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/>
                      <a:r>
                        <a:rPr sz="32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73%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72">
                <a:tc>
                  <a:txBody>
                    <a:bodyPr/>
                    <a:lstStyle/>
                    <a:p>
                      <a:pPr algn="l" defTabSz="457200"/>
                      <a:r>
                        <a:rPr sz="32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Absent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2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15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3200">
                          <a:solidFill>
                            <a:srgbClr val="222222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26</a:t>
                      </a:r>
                    </a:p>
                  </a:txBody>
                  <a:tcPr marL="127000" marR="127000" marT="114300" marB="114300" anchor="ctr" horzOverflow="overflow">
                    <a:lnL w="12700">
                      <a:solidFill>
                        <a:srgbClr val="D5D5D5"/>
                      </a:solidFill>
                    </a:lnL>
                    <a:lnR w="127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6" name="Role of Sonoelastography in Differentiating Benign From Malignant Cervical Lymph Nodes and Correlating With Pathology. Vineela E, Sakalecha A, Narayanrao Suresh T (March 09, 2022) Cureus 14(3): e22984. doi:10.7759/cureus.22984"/>
          <p:cNvSpPr txBox="1"/>
          <p:nvPr/>
        </p:nvSpPr>
        <p:spPr>
          <a:xfrm>
            <a:off x="2560503" y="12691451"/>
            <a:ext cx="18822319" cy="54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642937">
              <a:lnSpc>
                <a:spcPct val="100000"/>
              </a:lnSpc>
              <a:defRPr sz="1400">
                <a:solidFill>
                  <a:schemeClr val="accent1">
                    <a:satOff val="2969"/>
                    <a:lumOff val="-1146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Role of Sonoelastography in Differentiating Benign From Malignant Cervical Lymph Nodes and Correlating With Pathology. Vineela E, Sakalecha A, Narayanrao Suresh T (March 09, 2022) Cureus 14(3): e22984. doi:10.7759/cureus.22984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158948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2438339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158948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2438339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Microsoft Office PowerPoint</Application>
  <PresentationFormat>Custom</PresentationFormat>
  <Paragraphs>386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</vt:lpstr>
      <vt:lpstr>Helvetica Neue</vt:lpstr>
      <vt:lpstr>Times Roman</vt:lpstr>
      <vt:lpstr>23_ClassicWhite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</dc:creator>
  <cp:lastModifiedBy>sanja</cp:lastModifiedBy>
  <cp:revision>1</cp:revision>
  <dcterms:modified xsi:type="dcterms:W3CDTF">2022-11-15T07:38:43Z</dcterms:modified>
</cp:coreProperties>
</file>