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3744D-38BB-4C2D-856E-641DCD096402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FF07A-D376-4B7E-9825-AFBE41ED1808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717756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65524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6792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2656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747196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1233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686354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974846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75734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38680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184495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892911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925208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30905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2242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229627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0120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C5FD4-953A-4811-B1BD-BFDA66166FC0}" type="datetimeFigureOut">
              <a:rPr lang="mk-MK" smtClean="0"/>
              <a:t>15.11.2022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8CD30D2-0B22-4239-9DED-7EF88BB0562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49824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B532C-2F11-7E9B-AA45-9FFB3474BC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3190874"/>
          </a:xfrm>
        </p:spPr>
        <p:txBody>
          <a:bodyPr>
            <a:normAutofit fontScale="90000"/>
          </a:bodyPr>
          <a:lstStyle/>
          <a:p>
            <a:r>
              <a:rPr lang="mk-MK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ЛИМФОМИ</a:t>
            </a:r>
            <a:r>
              <a:rPr lang="mk-MK" dirty="0"/>
              <a:t/>
            </a:r>
            <a:br>
              <a:rPr lang="mk-MK" dirty="0"/>
            </a:br>
            <a:r>
              <a:rPr lang="mk-MK" dirty="0"/>
              <a:t/>
            </a:r>
            <a:br>
              <a:rPr lang="mk-MK" dirty="0"/>
            </a:br>
            <a:r>
              <a:rPr lang="mk-MK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 ПРАВИЛНО И НАВРЕМЕНО ДА БИДЕ ПРЕПОЗНАЕН ОД СТРАНА НА СЕМЕЈНИОТ ЛЕКАР, ЗА НЕГОВА ПОДОБРА ПРОГНОЗА</a:t>
            </a:r>
            <a:r>
              <a:rPr lang="mk-MK" dirty="0"/>
              <a:t/>
            </a:r>
            <a:br>
              <a:rPr lang="mk-MK" dirty="0"/>
            </a:br>
            <a:endParaRPr lang="mk-M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8FECCA-7DA8-F175-2F1C-8AE4060B1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025" y="3667125"/>
            <a:ext cx="10467975" cy="2790825"/>
          </a:xfrm>
        </p:spPr>
        <p:txBody>
          <a:bodyPr/>
          <a:lstStyle/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endParaRPr lang="mk-MK" dirty="0"/>
          </a:p>
          <a:p>
            <a:r>
              <a:rPr lang="mk-MK" dirty="0"/>
              <a:t>ИЗРАБОТИЛ:</a:t>
            </a:r>
          </a:p>
          <a:p>
            <a:r>
              <a:rPr lang="mk-MK" dirty="0"/>
              <a:t>Д-Р ВАЛЕНТИНА МИТРОВА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E52CE8-8E06-815B-594C-CCF033AFF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" y="3429000"/>
            <a:ext cx="54292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689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379C8-4A77-F43B-1F18-73CD0D4B9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501"/>
            <a:ext cx="10515600" cy="628649"/>
          </a:xfrm>
        </p:spPr>
        <p:txBody>
          <a:bodyPr>
            <a:normAutofit fontScale="90000"/>
          </a:bodyPr>
          <a:lstStyle/>
          <a:p>
            <a:r>
              <a:rPr lang="mk-MK" dirty="0"/>
              <a:t>Лабараториски наод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E521B-8571-89BA-1878-1EAD8DD38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8225"/>
            <a:ext cx="10515600" cy="5138738"/>
          </a:xfrm>
        </p:spPr>
        <p:txBody>
          <a:bodyPr/>
          <a:lstStyle/>
          <a:p>
            <a:r>
              <a:rPr lang="mk-MK" dirty="0"/>
              <a:t>Неспецифичен</a:t>
            </a:r>
          </a:p>
          <a:p>
            <a:r>
              <a:rPr lang="mk-MK" dirty="0"/>
              <a:t>Седиментацијата на почетокот на болеста е во нормални граници, во подоцнежна фаза бележи покачување.</a:t>
            </a:r>
          </a:p>
          <a:p>
            <a:r>
              <a:rPr lang="mk-MK" dirty="0"/>
              <a:t>Анемичен синдром кој е нормоцитен и нормохром.</a:t>
            </a:r>
          </a:p>
          <a:p>
            <a:r>
              <a:rPr lang="mk-MK" dirty="0"/>
              <a:t>Умерена леукоцитоза со доминација на неутрофили, еозинофили.</a:t>
            </a:r>
          </a:p>
          <a:p>
            <a:r>
              <a:rPr lang="mk-MK" dirty="0"/>
              <a:t>Покачена седиментација укажува на релапс на </a:t>
            </a:r>
            <a:r>
              <a:rPr lang="en-US" dirty="0"/>
              <a:t>HL.</a:t>
            </a:r>
          </a:p>
          <a:p>
            <a:r>
              <a:rPr lang="mk-MK" dirty="0"/>
              <a:t>Прецизна дијагноза на лимфомот секогаш се базира на хистопатолошки наод.</a:t>
            </a:r>
          </a:p>
          <a:p>
            <a:r>
              <a:rPr lang="mk-MK" dirty="0"/>
              <a:t>Неопходна е хирушка биопсија.</a:t>
            </a:r>
          </a:p>
        </p:txBody>
      </p:sp>
    </p:spTree>
    <p:extLst>
      <p:ext uri="{BB962C8B-B14F-4D97-AF65-F5344CB8AC3E}">
        <p14:creationId xmlns:p14="http://schemas.microsoft.com/office/powerpoint/2010/main" val="1149588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6CDCC-2857-09C6-B2E1-B562B2A3A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/>
          <a:lstStyle/>
          <a:p>
            <a:r>
              <a:rPr lang="mk-MK" dirty="0"/>
              <a:t>Приказ на случај од пракса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3E2F1-FF54-ADD8-313E-8F9C6D110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181100"/>
            <a:ext cx="10515601" cy="5210175"/>
          </a:xfrm>
        </p:spPr>
        <p:txBody>
          <a:bodyPr>
            <a:normAutofit/>
          </a:bodyPr>
          <a:lstStyle/>
          <a:p>
            <a:r>
              <a:rPr lang="mk-MK" dirty="0"/>
              <a:t>Маж на 62 години вработен во машинско браварска индустрија, повеќе од 30 години, оженет татко на две деца, не пуши, ретко консумира умерена количина алкохол, нема алергија на храна и лекови.</a:t>
            </a:r>
          </a:p>
          <a:p>
            <a:pPr marL="0" indent="0">
              <a:buNone/>
            </a:pPr>
            <a:r>
              <a:rPr lang="mk-MK" dirty="0"/>
              <a:t>ЛИЧНА АНАМНЕЗА</a:t>
            </a:r>
          </a:p>
          <a:p>
            <a:r>
              <a:rPr lang="en-US" dirty="0"/>
              <a:t>BHP </a:t>
            </a:r>
            <a:r>
              <a:rPr lang="mk-MK" dirty="0"/>
              <a:t>со терапија од уролог</a:t>
            </a:r>
          </a:p>
          <a:p>
            <a:r>
              <a:rPr lang="en-US" dirty="0"/>
              <a:t>HTA </a:t>
            </a:r>
            <a:r>
              <a:rPr lang="mk-MK" dirty="0"/>
              <a:t>регулирана со терапија од интернист</a:t>
            </a:r>
          </a:p>
          <a:p>
            <a:pPr marL="0" indent="0">
              <a:buNone/>
            </a:pPr>
            <a:r>
              <a:rPr lang="mk-MK" dirty="0"/>
              <a:t>Се јавува на преглед во мај 2021год. поради болка во лева ингвинална регија поизразена при физички напор.</a:t>
            </a:r>
          </a:p>
          <a:p>
            <a:pPr marL="0" indent="0">
              <a:buNone/>
            </a:pPr>
            <a:r>
              <a:rPr lang="mk-MK" dirty="0"/>
              <a:t>Податок дека хируршки е корегирана ингвинална хернија пред 10 год.</a:t>
            </a:r>
          </a:p>
          <a:p>
            <a:pPr marL="0" indent="0">
              <a:buNone/>
            </a:pPr>
            <a:r>
              <a:rPr lang="mk-MK" dirty="0"/>
              <a:t>Пред околу 1 месец после стоматолошка интервенција самиот забележал оток на лева страна на вратот, се повлекла после седумдневна антибиотска терапија.</a:t>
            </a:r>
          </a:p>
          <a:p>
            <a:pPr>
              <a:buFontTx/>
              <a:buChar char="-"/>
            </a:pPr>
            <a:r>
              <a:rPr lang="mk-MK" dirty="0"/>
              <a:t>Повремено ноќно потење</a:t>
            </a:r>
          </a:p>
          <a:p>
            <a:pPr>
              <a:buFontTx/>
              <a:buChar char="-"/>
            </a:pPr>
            <a:r>
              <a:rPr lang="mk-MK" dirty="0"/>
              <a:t>Изразен пруритус по цело тело</a:t>
            </a:r>
          </a:p>
        </p:txBody>
      </p:sp>
    </p:spTree>
    <p:extLst>
      <p:ext uri="{BB962C8B-B14F-4D97-AF65-F5344CB8AC3E}">
        <p14:creationId xmlns:p14="http://schemas.microsoft.com/office/powerpoint/2010/main" val="849559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FAACD-692A-D2A7-FE5B-5EB10D88C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790575"/>
            <a:ext cx="10629900" cy="5386388"/>
          </a:xfrm>
        </p:spPr>
        <p:txBody>
          <a:bodyPr/>
          <a:lstStyle/>
          <a:p>
            <a:pPr marL="0" indent="0">
              <a:buNone/>
            </a:pPr>
            <a:r>
              <a:rPr lang="mk-MK" dirty="0"/>
              <a:t>ФИЗИКАЛЕН ПРЕГЛЕД</a:t>
            </a:r>
          </a:p>
          <a:p>
            <a:pPr>
              <a:buFontTx/>
              <a:buChar char="-"/>
            </a:pPr>
            <a:r>
              <a:rPr lang="mk-MK" dirty="0"/>
              <a:t>Афебрилен.</a:t>
            </a:r>
          </a:p>
          <a:p>
            <a:pPr>
              <a:buFontTx/>
              <a:buChar char="-"/>
            </a:pPr>
            <a:r>
              <a:rPr lang="mk-MK" dirty="0"/>
              <a:t>Свесен.</a:t>
            </a:r>
          </a:p>
          <a:p>
            <a:pPr>
              <a:buFontTx/>
              <a:buChar char="-"/>
            </a:pPr>
            <a:r>
              <a:rPr lang="mk-MK" dirty="0"/>
              <a:t>Не се палпираат зголемени лимфни јазли во периферни регии .</a:t>
            </a:r>
          </a:p>
          <a:p>
            <a:pPr>
              <a:buFontTx/>
              <a:buChar char="-"/>
            </a:pPr>
            <a:r>
              <a:rPr lang="mk-MK" dirty="0"/>
              <a:t>ТА 130/75 </a:t>
            </a:r>
            <a:r>
              <a:rPr lang="en-US" dirty="0"/>
              <a:t>mmHg</a:t>
            </a:r>
            <a:r>
              <a:rPr lang="mk-MK" dirty="0"/>
              <a:t>.</a:t>
            </a:r>
            <a:endParaRPr lang="en-US" dirty="0"/>
          </a:p>
          <a:p>
            <a:pPr>
              <a:buFontTx/>
              <a:buChar char="-"/>
            </a:pPr>
            <a:r>
              <a:rPr lang="mk-MK" dirty="0"/>
              <a:t>На палпација абдомен мек, лево ингвинално се палпира поголема </a:t>
            </a:r>
            <a:r>
              <a:rPr lang="en-US" dirty="0"/>
              <a:t>Tu </a:t>
            </a:r>
            <a:r>
              <a:rPr lang="mk-MK" dirty="0"/>
              <a:t>формација со мека пастозна конзистенција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mk-MK" dirty="0"/>
              <a:t>Видливи ескоријации од пруритус на горниот дел на градниот кош и обете надлактици.</a:t>
            </a:r>
          </a:p>
          <a:p>
            <a:pPr>
              <a:buFontTx/>
              <a:buChar char="-"/>
            </a:pP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1864942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672A3-0787-5099-4060-C94686804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50" y="457200"/>
            <a:ext cx="10534650" cy="5719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mk-MK" dirty="0"/>
              <a:t>ИСЛЕДУВАЊА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mk-MK" dirty="0"/>
              <a:t>-Комплетна биохемиска лабораторија</a:t>
            </a:r>
          </a:p>
          <a:p>
            <a:pPr marL="0" indent="0">
              <a:buNone/>
            </a:pPr>
            <a:r>
              <a:rPr lang="mk-MK" dirty="0"/>
              <a:t>-Консултација со хирург</a:t>
            </a:r>
          </a:p>
          <a:p>
            <a:pPr marL="0" indent="0">
              <a:buNone/>
            </a:pPr>
            <a:r>
              <a:rPr lang="mk-MK" dirty="0"/>
              <a:t>РЕЗУЛТАТИ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mk-MK" dirty="0"/>
              <a:t>-</a:t>
            </a:r>
            <a:r>
              <a:rPr lang="en-US" dirty="0"/>
              <a:t>Se 10</a:t>
            </a:r>
          </a:p>
          <a:p>
            <a:pPr marL="0" indent="0">
              <a:buNone/>
            </a:pPr>
            <a:r>
              <a:rPr lang="en-US" dirty="0"/>
              <a:t>-Le 7,26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Limfociti</a:t>
            </a:r>
            <a:r>
              <a:rPr lang="en-US" dirty="0"/>
              <a:t> 26,5%</a:t>
            </a:r>
          </a:p>
          <a:p>
            <a:pPr marL="0" indent="0">
              <a:buNone/>
            </a:pPr>
            <a:r>
              <a:rPr lang="mk-MK" dirty="0"/>
              <a:t>-</a:t>
            </a:r>
            <a:r>
              <a:rPr lang="en-US" dirty="0" err="1"/>
              <a:t>Neutrofili</a:t>
            </a:r>
            <a:r>
              <a:rPr lang="en-US" dirty="0"/>
              <a:t> 11,5%</a:t>
            </a:r>
          </a:p>
          <a:p>
            <a:pPr marL="0" indent="0">
              <a:buNone/>
            </a:pPr>
            <a:r>
              <a:rPr lang="mk-MK" dirty="0"/>
              <a:t>-</a:t>
            </a:r>
            <a:r>
              <a:rPr lang="en-US" dirty="0" err="1"/>
              <a:t>Granulociti</a:t>
            </a:r>
            <a:r>
              <a:rPr lang="en-US" dirty="0"/>
              <a:t> 62.0%</a:t>
            </a:r>
          </a:p>
          <a:p>
            <a:pPr marL="0" indent="0">
              <a:buNone/>
            </a:pPr>
            <a:r>
              <a:rPr lang="mk-MK" dirty="0"/>
              <a:t>-</a:t>
            </a:r>
            <a:r>
              <a:rPr lang="en-US" dirty="0" err="1"/>
              <a:t>Trombociti</a:t>
            </a:r>
            <a:r>
              <a:rPr lang="en-US" dirty="0"/>
              <a:t> 178</a:t>
            </a:r>
          </a:p>
          <a:p>
            <a:pPr marL="0" indent="0">
              <a:buNone/>
            </a:pPr>
            <a:r>
              <a:rPr lang="mk-MK" dirty="0"/>
              <a:t>-</a:t>
            </a:r>
            <a:r>
              <a:rPr lang="en-US" dirty="0"/>
              <a:t>CRP 4,2</a:t>
            </a:r>
          </a:p>
          <a:p>
            <a:pPr marL="0" indent="0">
              <a:buNone/>
            </a:pPr>
            <a:r>
              <a:rPr lang="mk-MK" dirty="0"/>
              <a:t>-</a:t>
            </a:r>
            <a:r>
              <a:rPr lang="en-US" dirty="0"/>
              <a:t>Fe 14,3</a:t>
            </a:r>
          </a:p>
          <a:p>
            <a:pPr marL="0" indent="0">
              <a:buNone/>
            </a:pPr>
            <a:r>
              <a:rPr lang="mk-MK" dirty="0"/>
              <a:t>-Закажан оперативен зафат за корекција на ингвинална хернија по 1 месец.</a:t>
            </a:r>
          </a:p>
        </p:txBody>
      </p:sp>
    </p:spTree>
    <p:extLst>
      <p:ext uri="{BB962C8B-B14F-4D97-AF65-F5344CB8AC3E}">
        <p14:creationId xmlns:p14="http://schemas.microsoft.com/office/powerpoint/2010/main" val="2633074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AEE23-871E-E815-5369-D15E2AC1A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5450"/>
          </a:xfrm>
        </p:spPr>
        <p:txBody>
          <a:bodyPr>
            <a:normAutofit fontScale="90000"/>
          </a:bodyPr>
          <a:lstStyle/>
          <a:p>
            <a:r>
              <a:rPr lang="mk-MK" dirty="0"/>
              <a:t>Контрола по еден месец со резултати: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F6523-5423-D018-E2B6-2A37C32CC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4900"/>
            <a:ext cx="10515600" cy="4943475"/>
          </a:xfrm>
        </p:spPr>
        <p:txBody>
          <a:bodyPr>
            <a:normAutofit/>
          </a:bodyPr>
          <a:lstStyle/>
          <a:p>
            <a:r>
              <a:rPr lang="mk-MK" dirty="0"/>
              <a:t>Лабораторија: </a:t>
            </a:r>
          </a:p>
          <a:p>
            <a:pPr marL="0" indent="0">
              <a:buNone/>
            </a:pPr>
            <a:r>
              <a:rPr lang="mk-MK" dirty="0"/>
              <a:t>-</a:t>
            </a:r>
            <a:r>
              <a:rPr lang="en-US" dirty="0"/>
              <a:t>SE 10</a:t>
            </a:r>
          </a:p>
          <a:p>
            <a:pPr marL="0" indent="0">
              <a:buNone/>
            </a:pPr>
            <a:r>
              <a:rPr lang="en-US" dirty="0"/>
              <a:t>-LE 3,9</a:t>
            </a:r>
          </a:p>
          <a:p>
            <a:pPr marL="0" indent="0">
              <a:buNone/>
            </a:pPr>
            <a:r>
              <a:rPr lang="en-US" dirty="0"/>
              <a:t>-LMF 70%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Neutrofili</a:t>
            </a:r>
            <a:r>
              <a:rPr lang="en-US" dirty="0"/>
              <a:t> 4,3%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Granulociti</a:t>
            </a:r>
            <a:r>
              <a:rPr lang="en-US" dirty="0"/>
              <a:t> 25,7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Trombociti</a:t>
            </a:r>
            <a:r>
              <a:rPr lang="en-US" dirty="0"/>
              <a:t> 107.</a:t>
            </a:r>
          </a:p>
          <a:p>
            <a:r>
              <a:rPr lang="mk-MK" dirty="0"/>
              <a:t>Негативен ПСР тест за Ковид</a:t>
            </a:r>
          </a:p>
          <a:p>
            <a:r>
              <a:rPr lang="mk-MK" dirty="0"/>
              <a:t>РТГ пулмо без особености</a:t>
            </a:r>
          </a:p>
          <a:p>
            <a:r>
              <a:rPr lang="mk-MK" dirty="0"/>
              <a:t>Контрола по една недела со отпусна листа од хирургија</a:t>
            </a:r>
          </a:p>
          <a:p>
            <a:r>
              <a:rPr lang="mk-MK" dirty="0"/>
              <a:t>Направена хирушка корекција на лева ингвинална хернија</a:t>
            </a:r>
          </a:p>
          <a:p>
            <a:pPr marL="0" indent="0">
              <a:buNone/>
            </a:pP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924379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B5621-A9BF-A11A-FF24-7FF476A76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5775"/>
            <a:ext cx="10515600" cy="5691188"/>
          </a:xfrm>
        </p:spPr>
        <p:txBody>
          <a:bodyPr>
            <a:normAutofit/>
          </a:bodyPr>
          <a:lstStyle/>
          <a:p>
            <a:r>
              <a:rPr lang="mk-MK" sz="2000" dirty="0"/>
              <a:t>Екстирпиран, зголемен лимфен јазол од лева ингвинална регија</a:t>
            </a:r>
          </a:p>
          <a:p>
            <a:r>
              <a:rPr lang="mk-MK" sz="2000" dirty="0"/>
              <a:t>Материјалот е пратен на хистопатолошка анализа, се чекаат резултати</a:t>
            </a:r>
          </a:p>
          <a:p>
            <a:r>
              <a:rPr lang="mk-MK" sz="2000" dirty="0"/>
              <a:t>За време на хоспитализација направен е КТ на врат и мозок со контраст (Уреден наод).</a:t>
            </a:r>
          </a:p>
          <a:p>
            <a:r>
              <a:rPr lang="mk-MK" sz="2000" dirty="0"/>
              <a:t>Хистопатолошки наод од Клиничка Болница-Штип по 15 дена.</a:t>
            </a:r>
          </a:p>
          <a:p>
            <a:r>
              <a:rPr lang="mk-MK" sz="2000" dirty="0"/>
              <a:t>Детектирани се униформни лимфоцити кои асоцираат на лимфом</a:t>
            </a:r>
          </a:p>
          <a:p>
            <a:r>
              <a:rPr lang="mk-MK" sz="2000" dirty="0"/>
              <a:t>Побарано е второ мислење од Институтот за Патологија од каде е потврден наодот.</a:t>
            </a:r>
          </a:p>
          <a:p>
            <a:r>
              <a:rPr lang="mk-MK" sz="2000" dirty="0"/>
              <a:t>Пациентот е упатен за понатамошно лекување и доиследување на УК Хематологија-Скопје.</a:t>
            </a:r>
          </a:p>
          <a:p>
            <a:r>
              <a:rPr lang="mk-MK" sz="2000" dirty="0"/>
              <a:t>Од 7ми месец 2021год. се лекува на УК Хематологија со дијагноза </a:t>
            </a:r>
            <a:r>
              <a:rPr lang="en-US" sz="2000" dirty="0"/>
              <a:t>NHL </a:t>
            </a:r>
            <a:r>
              <a:rPr lang="mk-MK" sz="2000" dirty="0"/>
              <a:t>недифиниран тип.</a:t>
            </a:r>
          </a:p>
        </p:txBody>
      </p:sp>
    </p:spTree>
    <p:extLst>
      <p:ext uri="{BB962C8B-B14F-4D97-AF65-F5344CB8AC3E}">
        <p14:creationId xmlns:p14="http://schemas.microsoft.com/office/powerpoint/2010/main" val="3028150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E8C0565-5FA9-E6E5-1AF2-E5D6083AA6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914400"/>
            <a:ext cx="5486400" cy="3295650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AE73B96-220C-0B21-7C83-8AA483DB7C0D}"/>
              </a:ext>
            </a:extLst>
          </p:cNvPr>
          <p:cNvSpPr txBox="1"/>
          <p:nvPr/>
        </p:nvSpPr>
        <p:spPr>
          <a:xfrm>
            <a:off x="2157016" y="6134100"/>
            <a:ext cx="61055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k-MK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 БЛАГОДАРАМ ЗА ВНИМАНИЕТО</a:t>
            </a:r>
          </a:p>
        </p:txBody>
      </p:sp>
    </p:spTree>
    <p:extLst>
      <p:ext uri="{BB962C8B-B14F-4D97-AF65-F5344CB8AC3E}">
        <p14:creationId xmlns:p14="http://schemas.microsoft.com/office/powerpoint/2010/main" val="408674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83FBE-B18B-2A03-A974-5C0873E69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mk-MK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ДЕФИНИЦИЈА: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5C6AD-F056-B6CD-BEA2-D13D6BD05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6349"/>
            <a:ext cx="10515600" cy="5216525"/>
          </a:xfrm>
        </p:spPr>
        <p:txBody>
          <a:bodyPr/>
          <a:lstStyle/>
          <a:p>
            <a:r>
              <a:rPr lang="mk-MK" dirty="0"/>
              <a:t>ЛИМФОМИТЕ СЕ ХЕТЕРОГЕНА ГРУПА НА МАЛИГНИ ЗАБОЛУВАЊА НА ЛИМФОРЕТИКУЛАРНИОТ СИСТЕМ </a:t>
            </a:r>
          </a:p>
          <a:p>
            <a:r>
              <a:rPr lang="mk-MK" dirty="0"/>
              <a:t>ДВА ОСНОВНИ ТИПА:</a:t>
            </a:r>
          </a:p>
          <a:p>
            <a:pPr marL="0" indent="0">
              <a:buNone/>
            </a:pPr>
            <a:r>
              <a:rPr lang="mk-MK" dirty="0"/>
              <a:t>а)  ХОЧКИНОВ ЛИМФОМ</a:t>
            </a:r>
            <a:r>
              <a:rPr lang="en-US" dirty="0"/>
              <a:t>- HM</a:t>
            </a:r>
            <a:endParaRPr lang="mk-MK" dirty="0"/>
          </a:p>
          <a:p>
            <a:pPr marL="0" indent="0">
              <a:buNone/>
            </a:pPr>
            <a:r>
              <a:rPr lang="mk-MK" dirty="0"/>
              <a:t>Б) НЕ-ХОЧКИНОВ ЛИМФОМ</a:t>
            </a:r>
            <a:r>
              <a:rPr lang="en-US" dirty="0"/>
              <a:t>- NHM</a:t>
            </a:r>
            <a:endParaRPr lang="mk-MK" dirty="0"/>
          </a:p>
          <a:p>
            <a:r>
              <a:rPr lang="mk-MK" dirty="0"/>
              <a:t>Помегу 10 најчести малигни заболувања пораст на превалентноста на НХЛ во развиените земји во последните 10 години, од 10-15 на 100 000 жители.</a:t>
            </a:r>
          </a:p>
          <a:p>
            <a:r>
              <a:rPr lang="mk-MK" dirty="0"/>
              <a:t>ХЛ е 2,5 случаеви на 100 000 жители.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mk-MK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698471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A73D1-F059-4B5D-8CF4-22E7300D1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726"/>
            <a:ext cx="10515600" cy="6091238"/>
          </a:xfrm>
        </p:spPr>
        <p:txBody>
          <a:bodyPr/>
          <a:lstStyle/>
          <a:p>
            <a:pPr marL="0" indent="0">
              <a:buNone/>
            </a:pPr>
            <a:r>
              <a:rPr lang="mk-MK" dirty="0"/>
              <a:t>Под типови на </a:t>
            </a:r>
            <a:r>
              <a:rPr lang="en-US" dirty="0"/>
              <a:t>NHM </a:t>
            </a:r>
            <a:r>
              <a:rPr lang="mk-MK" dirty="0"/>
              <a:t>се :</a:t>
            </a:r>
          </a:p>
          <a:p>
            <a:pPr marL="0" indent="0">
              <a:buNone/>
            </a:pPr>
            <a:r>
              <a:rPr lang="mk-MK" dirty="0"/>
              <a:t>1.Индолентни (спорорастечки) лимфоми</a:t>
            </a:r>
          </a:p>
          <a:p>
            <a:pPr marL="0" indent="0">
              <a:buNone/>
            </a:pPr>
            <a:r>
              <a:rPr lang="mk-MK" dirty="0"/>
              <a:t>-фоликуларен тип</a:t>
            </a:r>
          </a:p>
          <a:p>
            <a:pPr marL="0" indent="0">
              <a:buNone/>
            </a:pPr>
            <a:r>
              <a:rPr lang="mk-MK" dirty="0"/>
              <a:t>-лимфоцитен тип</a:t>
            </a:r>
          </a:p>
          <a:p>
            <a:pPr marL="0" indent="0">
              <a:buNone/>
            </a:pPr>
            <a:r>
              <a:rPr lang="mk-MK" dirty="0"/>
              <a:t>-лимфом од маргинална зона.</a:t>
            </a:r>
          </a:p>
          <a:p>
            <a:r>
              <a:rPr lang="mk-MK" dirty="0"/>
              <a:t>Најчесто се составени од </a:t>
            </a:r>
            <a:r>
              <a:rPr lang="en-US" dirty="0"/>
              <a:t>B </a:t>
            </a:r>
            <a:r>
              <a:rPr lang="mk-MK" dirty="0"/>
              <a:t>лимфоцити</a:t>
            </a:r>
          </a:p>
          <a:p>
            <a:r>
              <a:rPr lang="mk-MK" dirty="0"/>
              <a:t>Немаат добар одговор на стандардната хематолошка терапија</a:t>
            </a:r>
          </a:p>
          <a:p>
            <a:r>
              <a:rPr lang="mk-MK" dirty="0"/>
              <a:t>Чести релапси.</a:t>
            </a:r>
          </a:p>
          <a:p>
            <a:r>
              <a:rPr lang="mk-MK" dirty="0"/>
              <a:t>Слика: Лимфатичен систем</a:t>
            </a:r>
          </a:p>
          <a:p>
            <a:endParaRPr lang="mk-MK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9222E7-BBFB-2CD8-371B-69BFFC7835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37" y="3033712"/>
            <a:ext cx="4429125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285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32296-56A4-33AC-3784-6EF650676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450"/>
            <a:ext cx="10515600" cy="6467475"/>
          </a:xfrm>
        </p:spPr>
        <p:txBody>
          <a:bodyPr/>
          <a:lstStyle/>
          <a:p>
            <a:pPr marL="0" indent="0">
              <a:buNone/>
            </a:pPr>
            <a:r>
              <a:rPr lang="mk-MK" dirty="0"/>
              <a:t>2. Агресивни (брзорастечки) лимфоми</a:t>
            </a:r>
          </a:p>
          <a:p>
            <a:pPr marL="0" indent="0">
              <a:buNone/>
            </a:pPr>
            <a:r>
              <a:rPr lang="mk-MK" dirty="0"/>
              <a:t>-крупно клеточен </a:t>
            </a:r>
            <a:r>
              <a:rPr lang="en-US" dirty="0"/>
              <a:t>B </a:t>
            </a:r>
            <a:r>
              <a:rPr lang="mk-MK" dirty="0"/>
              <a:t>лимфом</a:t>
            </a:r>
          </a:p>
          <a:p>
            <a:pPr marL="0" indent="0">
              <a:buNone/>
            </a:pPr>
            <a:r>
              <a:rPr lang="mk-MK" dirty="0"/>
              <a:t>-Буркитов лимфом</a:t>
            </a:r>
          </a:p>
          <a:p>
            <a:pPr marL="0" indent="0">
              <a:buNone/>
            </a:pPr>
            <a:r>
              <a:rPr lang="mk-MK" dirty="0"/>
              <a:t>-лимфобластичен лимфом.</a:t>
            </a:r>
          </a:p>
          <a:p>
            <a:r>
              <a:rPr lang="mk-MK" dirty="0"/>
              <a:t>Немаат добра прогностика доколку веднаш не се започне со соодветна терапија </a:t>
            </a:r>
          </a:p>
          <a:p>
            <a:r>
              <a:rPr lang="mk-MK" dirty="0"/>
              <a:t>Во структура ги имаат и </a:t>
            </a:r>
            <a:r>
              <a:rPr lang="en-US" dirty="0"/>
              <a:t>B </a:t>
            </a:r>
            <a:r>
              <a:rPr lang="mk-MK" dirty="0"/>
              <a:t>и </a:t>
            </a:r>
            <a:r>
              <a:rPr lang="en-US" dirty="0"/>
              <a:t>T </a:t>
            </a:r>
            <a:r>
              <a:rPr lang="mk-MK" dirty="0"/>
              <a:t>лимфоцити.</a:t>
            </a:r>
          </a:p>
          <a:p>
            <a:pPr marL="0" indent="0">
              <a:buNone/>
            </a:pPr>
            <a:endParaRPr lang="mk-MK" dirty="0"/>
          </a:p>
          <a:p>
            <a:endParaRPr lang="mk-MK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AC18B5-136E-43A3-FBE5-90D9E7EF3F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47974"/>
            <a:ext cx="7315200" cy="318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686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18A52-BE55-8017-077B-61AE99A3D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5300"/>
            <a:ext cx="10515600" cy="5681663"/>
          </a:xfrm>
        </p:spPr>
        <p:txBody>
          <a:bodyPr/>
          <a:lstStyle/>
          <a:p>
            <a:pPr marL="0" indent="0">
              <a:buNone/>
            </a:pPr>
            <a:r>
              <a:rPr lang="mk-MK" dirty="0"/>
              <a:t>3. Силно агресивен лимфом</a:t>
            </a:r>
          </a:p>
          <a:p>
            <a:pPr marL="0" indent="0">
              <a:buNone/>
            </a:pPr>
            <a:r>
              <a:rPr lang="mk-MK" dirty="0"/>
              <a:t>-Потребен е брз и агресивен третман веднаш по дијагностицирањето.</a:t>
            </a:r>
          </a:p>
          <a:p>
            <a:pPr marL="0" indent="0">
              <a:buNone/>
            </a:pPr>
            <a:endParaRPr lang="mk-M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297EDB-C91B-71A7-C99F-F6E06A7211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895474"/>
            <a:ext cx="4962525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36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7E4AF-059F-41EA-2149-F5DC02142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9325"/>
          </a:xfrm>
        </p:spPr>
        <p:txBody>
          <a:bodyPr/>
          <a:lstStyle/>
          <a:p>
            <a:r>
              <a:rPr lang="mk-MK" dirty="0"/>
              <a:t>Симптоми: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8E510-0356-2BC9-608C-7CAF6EFE0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</p:spPr>
        <p:txBody>
          <a:bodyPr/>
          <a:lstStyle/>
          <a:p>
            <a:pPr marL="0" indent="0">
              <a:buNone/>
            </a:pPr>
            <a:r>
              <a:rPr lang="mk-MK" dirty="0"/>
              <a:t>-Зголемени лимфни јазли </a:t>
            </a:r>
            <a:r>
              <a:rPr lang="en-US" dirty="0"/>
              <a:t>&gt;2</a:t>
            </a:r>
            <a:r>
              <a:rPr lang="mk-MK" dirty="0"/>
              <a:t>цм, кои не се намалуваат после седум дневна антибиотска терапија или едномесечно следење.</a:t>
            </a:r>
          </a:p>
          <a:p>
            <a:pPr marL="0" indent="0">
              <a:buNone/>
            </a:pPr>
            <a:r>
              <a:rPr lang="mk-MK" dirty="0"/>
              <a:t>-Зголемени јазли во преферна регија ( врат, клавикуларна јама, аксили).</a:t>
            </a:r>
          </a:p>
          <a:p>
            <a:pPr marL="0" indent="0">
              <a:buNone/>
            </a:pPr>
            <a:r>
              <a:rPr lang="mk-MK" dirty="0"/>
              <a:t>СИСТЕМСКИ- Б СИМПТОМИ</a:t>
            </a:r>
          </a:p>
          <a:p>
            <a:pPr marL="0" indent="0">
              <a:buNone/>
            </a:pPr>
            <a:r>
              <a:rPr lang="mk-MK" dirty="0"/>
              <a:t>-Покачена телесна температура</a:t>
            </a:r>
          </a:p>
          <a:p>
            <a:pPr marL="0" indent="0">
              <a:buNone/>
            </a:pPr>
            <a:r>
              <a:rPr lang="mk-MK" dirty="0"/>
              <a:t>-Ноќно потење</a:t>
            </a:r>
          </a:p>
          <a:p>
            <a:pPr marL="0" indent="0">
              <a:buNone/>
            </a:pPr>
            <a:r>
              <a:rPr lang="mk-MK" dirty="0"/>
              <a:t>-Необјаснет губиток на телесна тежина</a:t>
            </a:r>
          </a:p>
          <a:p>
            <a:pPr marL="0" indent="0">
              <a:buNone/>
            </a:pPr>
            <a:r>
              <a:rPr lang="mk-MK" dirty="0"/>
              <a:t>-Интензивен генерализиран пруритус</a:t>
            </a:r>
          </a:p>
          <a:p>
            <a:pPr marL="0" indent="0">
              <a:buNone/>
            </a:pPr>
            <a:r>
              <a:rPr lang="mk-MK" dirty="0"/>
              <a:t>-Болка во зафатените лимфни јазли по консумирање на алкохол.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573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A2911-225A-D5D5-B673-771025C88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3875"/>
            <a:ext cx="10515600" cy="5653088"/>
          </a:xfrm>
        </p:spPr>
        <p:txBody>
          <a:bodyPr/>
          <a:lstStyle/>
          <a:p>
            <a:r>
              <a:rPr lang="mk-MK" dirty="0"/>
              <a:t>Голем број на пациенти не манифестираат симптоми, или ако се појават се поврзани со притисок на туморската маса.</a:t>
            </a:r>
          </a:p>
          <a:p>
            <a:pPr marL="0" indent="0">
              <a:buNone/>
            </a:pPr>
            <a:r>
              <a:rPr lang="mk-MK" dirty="0"/>
              <a:t>-Кашлица</a:t>
            </a:r>
          </a:p>
          <a:p>
            <a:pPr marL="0" indent="0">
              <a:buNone/>
            </a:pPr>
            <a:r>
              <a:rPr lang="mk-MK" dirty="0"/>
              <a:t>-Гушење</a:t>
            </a:r>
          </a:p>
          <a:p>
            <a:pPr marL="0" indent="0">
              <a:buNone/>
            </a:pPr>
            <a:r>
              <a:rPr lang="mk-MK" dirty="0"/>
              <a:t>-Притисок во граден кош.</a:t>
            </a:r>
          </a:p>
          <a:p>
            <a:pPr marL="0" indent="0">
              <a:buNone/>
            </a:pPr>
            <a:r>
              <a:rPr lang="mk-MK" dirty="0"/>
              <a:t>Симптомите варираат во зависност од локацијата.</a:t>
            </a:r>
          </a:p>
          <a:p>
            <a:pPr marL="0" indent="0">
              <a:buNone/>
            </a:pPr>
            <a:r>
              <a:rPr lang="mk-MK" dirty="0"/>
              <a:t>Најчесто се овие неспецифични симптоми на хочкинов лимфом.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mk-MK" dirty="0"/>
              <a:t>СТАДИУМИТЕ НА ЛИМФОМИТЕ СЕ ОДРЕДУВААТ СПОРЕД СКАЛАТА </a:t>
            </a:r>
            <a:r>
              <a:rPr lang="en-US" dirty="0"/>
              <a:t>ANN ARBOR.</a:t>
            </a:r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3349934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908DDF8-E622-F056-F3CD-C3FA7372E0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13" y="942975"/>
            <a:ext cx="8067674" cy="4686300"/>
          </a:xfrm>
        </p:spPr>
      </p:pic>
    </p:spTree>
    <p:extLst>
      <p:ext uri="{BB962C8B-B14F-4D97-AF65-F5344CB8AC3E}">
        <p14:creationId xmlns:p14="http://schemas.microsoft.com/office/powerpoint/2010/main" val="3228939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0BB1A-49CF-0009-DCAC-B5DCFD1C2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0525"/>
            <a:ext cx="10515600" cy="5786438"/>
          </a:xfrm>
        </p:spPr>
        <p:txBody>
          <a:bodyPr>
            <a:normAutofit/>
          </a:bodyPr>
          <a:lstStyle/>
          <a:p>
            <a:r>
              <a:rPr lang="mk-MK" sz="2000" dirty="0"/>
              <a:t>Локализиран хочкин лимфом има подобра прогноза </a:t>
            </a:r>
          </a:p>
          <a:p>
            <a:r>
              <a:rPr lang="mk-MK" sz="2000" dirty="0"/>
              <a:t>Присуството на Б симптоми укажува на полоша прогноза</a:t>
            </a:r>
          </a:p>
          <a:p>
            <a:r>
              <a:rPr lang="mk-MK" sz="2000" dirty="0"/>
              <a:t>Прогнозата на нехочкиниот лимфом се проценува според интернационален прогностички индекс за </a:t>
            </a:r>
            <a:r>
              <a:rPr lang="en-US" sz="2000" dirty="0"/>
              <a:t>NHL (IPI)</a:t>
            </a:r>
          </a:p>
          <a:p>
            <a:pPr>
              <a:buFontTx/>
              <a:buChar char="-"/>
            </a:pPr>
            <a:r>
              <a:rPr lang="mk-MK" sz="2000" dirty="0"/>
              <a:t>ФАКТОРИ КОИ УКАЖУВААТ НА ПОЛОША ПРОГНОЗА:</a:t>
            </a:r>
          </a:p>
          <a:p>
            <a:pPr>
              <a:buFontTx/>
              <a:buChar char="-"/>
            </a:pPr>
            <a:r>
              <a:rPr lang="mk-MK" sz="2000" dirty="0"/>
              <a:t>Возраст над 60 години</a:t>
            </a:r>
          </a:p>
          <a:p>
            <a:pPr>
              <a:buFontTx/>
              <a:buChar char="-"/>
            </a:pPr>
            <a:r>
              <a:rPr lang="en-US" sz="2000" dirty="0"/>
              <a:t>Ann Arbor </a:t>
            </a:r>
            <a:r>
              <a:rPr lang="mk-MK" sz="2000" dirty="0"/>
              <a:t>степен</a:t>
            </a:r>
            <a:r>
              <a:rPr lang="en-US" sz="2000" dirty="0"/>
              <a:t> &gt;2</a:t>
            </a:r>
            <a:r>
              <a:rPr lang="mk-MK" sz="2000" dirty="0"/>
              <a:t>, билатерална дијафрагмална опфатеност</a:t>
            </a:r>
          </a:p>
          <a:p>
            <a:pPr>
              <a:buFontTx/>
              <a:buChar char="-"/>
            </a:pPr>
            <a:r>
              <a:rPr lang="mk-MK" sz="2000" dirty="0"/>
              <a:t>Општа здравствена состојба (неспособен за работа поради персистентност на симптоми).</a:t>
            </a:r>
          </a:p>
          <a:p>
            <a:pPr>
              <a:buFontTx/>
              <a:buChar char="-"/>
            </a:pPr>
            <a:r>
              <a:rPr lang="mk-MK" sz="2000" dirty="0"/>
              <a:t>Покачени на вредности на </a:t>
            </a:r>
            <a:r>
              <a:rPr lang="en-US" sz="2000" dirty="0"/>
              <a:t>LDH</a:t>
            </a:r>
          </a:p>
          <a:p>
            <a:pPr>
              <a:buFontTx/>
              <a:buChar char="-"/>
            </a:pPr>
            <a:r>
              <a:rPr lang="mk-MK" sz="2000" dirty="0"/>
              <a:t>Распространетост на лимфомот на повеќе од 1 екстранодален орган.</a:t>
            </a:r>
          </a:p>
          <a:p>
            <a:pPr>
              <a:buFontTx/>
              <a:buChar char="-"/>
            </a:pPr>
            <a:r>
              <a:rPr lang="mk-MK" sz="2000" dirty="0"/>
              <a:t>Клинички преглед </a:t>
            </a:r>
          </a:p>
          <a:p>
            <a:pPr>
              <a:buFontTx/>
              <a:buChar char="-"/>
            </a:pPr>
            <a:r>
              <a:rPr lang="en-US" sz="2000" dirty="0"/>
              <a:t>KTM</a:t>
            </a:r>
            <a:endParaRPr lang="mk-MK" sz="2000" dirty="0"/>
          </a:p>
          <a:p>
            <a:pPr>
              <a:buFontTx/>
              <a:buChar char="-"/>
            </a:pPr>
            <a:r>
              <a:rPr lang="mk-MK" sz="2000" dirty="0"/>
              <a:t>Биопсија на коскена срцевина.</a:t>
            </a:r>
          </a:p>
        </p:txBody>
      </p:sp>
    </p:spTree>
    <p:extLst>
      <p:ext uri="{BB962C8B-B14F-4D97-AF65-F5344CB8AC3E}">
        <p14:creationId xmlns:p14="http://schemas.microsoft.com/office/powerpoint/2010/main" val="38829888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</TotalTime>
  <Words>809</Words>
  <Application>Microsoft Office PowerPoint</Application>
  <PresentationFormat>Widescreen</PresentationFormat>
  <Paragraphs>121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Wingdings 3</vt:lpstr>
      <vt:lpstr>Facet</vt:lpstr>
      <vt:lpstr>ЛИМФОМИ  КАКО ПРАВИЛНО И НАВРЕМЕНО ДА БИДЕ ПРЕПОЗНАЕН ОД СТРАНА НА СЕМЕЈНИОТ ЛЕКАР, ЗА НЕГОВА ПОДОБРА ПРОГНОЗА </vt:lpstr>
      <vt:lpstr>ДЕФИНИЦИЈА:</vt:lpstr>
      <vt:lpstr>PowerPoint Presentation</vt:lpstr>
      <vt:lpstr>PowerPoint Presentation</vt:lpstr>
      <vt:lpstr>PowerPoint Presentation</vt:lpstr>
      <vt:lpstr>Симптоми:</vt:lpstr>
      <vt:lpstr>PowerPoint Presentation</vt:lpstr>
      <vt:lpstr>PowerPoint Presentation</vt:lpstr>
      <vt:lpstr>PowerPoint Presentation</vt:lpstr>
      <vt:lpstr>Лабараториски наод</vt:lpstr>
      <vt:lpstr>Приказ на случај од пракса</vt:lpstr>
      <vt:lpstr>PowerPoint Presentation</vt:lpstr>
      <vt:lpstr>PowerPoint Presentation</vt:lpstr>
      <vt:lpstr>Контрола по еден месец со резултати: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ЛИМФОМИ   КАКО ПРАВИЛНО И НАВРЕМЕНО ДА БИДЕ ПРЕПОЗНАЕН ОД СТРАНА НА СЕМЕЈНИОТ ЛЕКАР, ЗА НЕГОВА ПОДОБРА ПРОГНОЗА</dc:title>
  <dc:creator>pzu dr mitasev</dc:creator>
  <cp:lastModifiedBy>sanja</cp:lastModifiedBy>
  <cp:revision>11</cp:revision>
  <dcterms:created xsi:type="dcterms:W3CDTF">2022-10-06T15:29:56Z</dcterms:created>
  <dcterms:modified xsi:type="dcterms:W3CDTF">2022-11-15T07:38:08Z</dcterms:modified>
</cp:coreProperties>
</file>