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2" r:id="rId4"/>
    <p:sldId id="280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4D75E22-8D7B-4EB5-B380-A7676A2807C3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0254CC-BD35-403D-AAA0-1F422966B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r>
              <a:rPr lang="mk-MK" dirty="0" smtClean="0"/>
              <a:t>Драган Ѓорѓиевски</a:t>
            </a:r>
          </a:p>
          <a:p>
            <a:r>
              <a:rPr lang="mk-MK" dirty="0" smtClean="0"/>
              <a:t>Спец.по семејна медицина </a:t>
            </a:r>
          </a:p>
          <a:p>
            <a:r>
              <a:rPr lang="mk-MK" dirty="0" smtClean="0"/>
              <a:t>Доктор на Медицински науки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Улогата на семејниот лекар во рано препознавање на симптомите на  Миелом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Бубрежни оштетувања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7848600" cy="1752599"/>
          </a:xfrm>
        </p:spPr>
        <p:txBody>
          <a:bodyPr>
            <a:normAutofit lnSpcReduction="10000"/>
          </a:bodyPr>
          <a:lstStyle/>
          <a:p>
            <a:r>
              <a:rPr lang="mk-MK" dirty="0" smtClean="0"/>
              <a:t>Бубрежно оштетување се појавува кај 48 % од пациентите со миелома.</a:t>
            </a:r>
          </a:p>
          <a:p>
            <a:r>
              <a:rPr lang="mk-MK" dirty="0" smtClean="0"/>
              <a:t>Хиперкалцемија, протеинурија,хиперптотеинемија</a:t>
            </a:r>
          </a:p>
          <a:p>
            <a:endParaRPr lang="mk-MK" dirty="0"/>
          </a:p>
          <a:p>
            <a:endParaRPr lang="mk-MK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84058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Анемиа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7772400" cy="4373563"/>
          </a:xfrm>
        </p:spPr>
        <p:txBody>
          <a:bodyPr>
            <a:normAutofit lnSpcReduction="10000"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Нормоцитна нормохромна анемија и појава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rouleaux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формации на еритроцити во периферна размаска.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Седиментација на еритроцити повисока од 100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Коскениот мозок покажува различен степен на инфилтрација со плазма клетки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Анемиите даваат слабост, малаксаност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забавено размислување.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Анемиите се присутни кај 73 % од </a:t>
            </a: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   пациентите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22478"/>
            <a:ext cx="1920875" cy="260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Лабараториски наоди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Покачени серумски протеини </a:t>
            </a:r>
          </a:p>
          <a:p>
            <a:r>
              <a:rPr lang="mk-MK" dirty="0" smtClean="0"/>
              <a:t>Електрофорезата е со присуство на висок остар врв поради присуство на моноклонални протеини.</a:t>
            </a:r>
          </a:p>
          <a:p>
            <a:r>
              <a:rPr lang="mk-MK" dirty="0" smtClean="0"/>
              <a:t>Моноклоналниот протеин може да биде од групата </a:t>
            </a:r>
            <a:r>
              <a:rPr lang="en-US" dirty="0" smtClean="0"/>
              <a:t>IG G</a:t>
            </a:r>
            <a:r>
              <a:rPr lang="mk-MK" dirty="0" smtClean="0"/>
              <a:t> тип</a:t>
            </a:r>
            <a:r>
              <a:rPr lang="en-US" dirty="0" smtClean="0"/>
              <a:t> , IG A </a:t>
            </a:r>
            <a:r>
              <a:rPr lang="mk-MK" dirty="0" smtClean="0"/>
              <a:t>тип , лесни вериги</a:t>
            </a:r>
            <a:r>
              <a:rPr lang="en-US" dirty="0" smtClean="0"/>
              <a:t> (</a:t>
            </a:r>
            <a:r>
              <a:rPr lang="en-US" dirty="0" err="1" smtClean="0"/>
              <a:t>Kapa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lambda</a:t>
            </a:r>
            <a:r>
              <a:rPr lang="mk-MK" dirty="0" smtClean="0"/>
              <a:t>) и многу ретко </a:t>
            </a:r>
            <a:r>
              <a:rPr lang="en-US" dirty="0" smtClean="0"/>
              <a:t>IG D </a:t>
            </a:r>
            <a:r>
              <a:rPr lang="mk-MK" dirty="0" smtClean="0"/>
              <a:t>тип.</a:t>
            </a:r>
          </a:p>
          <a:p>
            <a:r>
              <a:rPr lang="mk-MK" dirty="0" smtClean="0"/>
              <a:t>Урината содржи </a:t>
            </a:r>
            <a:r>
              <a:rPr lang="en-US" dirty="0" err="1" smtClean="0"/>
              <a:t>Bence</a:t>
            </a:r>
            <a:r>
              <a:rPr lang="en-US" dirty="0" smtClean="0"/>
              <a:t> Jones-</a:t>
            </a:r>
            <a:r>
              <a:rPr lang="mk-MK" dirty="0" smtClean="0"/>
              <a:t>ови протеини(лесни вериги од имуноглобулини) но и албумини и цилиндри.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Дијагностички методи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Ренген</a:t>
            </a:r>
          </a:p>
          <a:p>
            <a:r>
              <a:rPr lang="mk-MK" dirty="0" smtClean="0"/>
              <a:t>КТ</a:t>
            </a:r>
          </a:p>
          <a:p>
            <a:r>
              <a:rPr lang="mk-MK" dirty="0" smtClean="0"/>
              <a:t>МРИ</a:t>
            </a:r>
          </a:p>
          <a:p>
            <a:r>
              <a:rPr lang="mk-MK" dirty="0" smtClean="0"/>
              <a:t>ПЕТ скен </a:t>
            </a:r>
          </a:p>
        </p:txBody>
      </p:sp>
      <p:pic>
        <p:nvPicPr>
          <p:cNvPr id="29698" name="Picture 2" descr="Мултиплен ми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1666875" cy="2743201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68150"/>
            <a:ext cx="4105192" cy="32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Дијагноза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b="1" dirty="0" smtClean="0"/>
              <a:t>Задоволување на два од три мајорни критериуми</a:t>
            </a:r>
          </a:p>
          <a:p>
            <a:pPr>
              <a:buFont typeface="Wingdings" pitchFamily="2" charset="2"/>
              <a:buChar char="Ø"/>
            </a:pPr>
            <a:r>
              <a:rPr lang="mk-MK" dirty="0" smtClean="0">
                <a:solidFill>
                  <a:srgbClr val="FF0000"/>
                </a:solidFill>
              </a:rPr>
              <a:t>Инфилтрација на коскениот мозок со плазма клетки од најмалку 10 %.</a:t>
            </a:r>
          </a:p>
          <a:p>
            <a:pPr>
              <a:buFont typeface="Wingdings" pitchFamily="2" charset="2"/>
              <a:buChar char="Ø"/>
            </a:pPr>
            <a:r>
              <a:rPr lang="mk-MK" dirty="0" smtClean="0">
                <a:solidFill>
                  <a:srgbClr val="FF0000"/>
                </a:solidFill>
              </a:rPr>
              <a:t>Присуство на моноклонален протеин во серум или урина</a:t>
            </a:r>
          </a:p>
          <a:p>
            <a:pPr>
              <a:buFont typeface="Wingdings" pitchFamily="2" charset="2"/>
              <a:buChar char="Ø"/>
            </a:pPr>
            <a:r>
              <a:rPr lang="mk-MK" dirty="0" smtClean="0">
                <a:solidFill>
                  <a:srgbClr val="FF0000"/>
                </a:solidFill>
              </a:rPr>
              <a:t>Присуство на остеолитични/остеопоротични коскени лезии.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Улогата на семејниот лекар во рано препознавање на симптомите на Миелома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mk-MK" dirty="0" smtClean="0"/>
              <a:t>Семејниот лекар го има првиот контакт со пациентот</a:t>
            </a:r>
          </a:p>
          <a:p>
            <a:r>
              <a:rPr lang="mk-MK" dirty="0" smtClean="0"/>
              <a:t>Лесна достапност на семејниот лекар</a:t>
            </a:r>
          </a:p>
          <a:p>
            <a:r>
              <a:rPr lang="mk-MK" dirty="0" smtClean="0"/>
              <a:t>Запознаеност со наследте болести во потесното семејство на пациентот</a:t>
            </a:r>
          </a:p>
          <a:p>
            <a:r>
              <a:rPr lang="mk-MK" dirty="0" smtClean="0"/>
              <a:t>Целокупна здратвена историја за болести на пациентот во последниот период.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Два вида терапија </a:t>
            </a:r>
          </a:p>
          <a:p>
            <a:pPr>
              <a:buNone/>
            </a:pPr>
            <a:r>
              <a:rPr lang="mk-MK" dirty="0" smtClean="0"/>
              <a:t>-Системска хемотерапија за контрола на прогресијата на заболувањето</a:t>
            </a:r>
          </a:p>
          <a:p>
            <a:pPr>
              <a:buNone/>
            </a:pPr>
            <a:r>
              <a:rPr lang="mk-MK" dirty="0" smtClean="0"/>
              <a:t>-Симптоматска и супоративна терапија за превенција на сериозни компликации.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Приказ на случај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Пациент 77 год. пензионер женет, татко на еден син, не конзумира алкохол и цигари, се јавува на преглед порди болка во грло, отежнато голтање , малаксаност  и општа слабост  во декември 2021 год. </a:t>
            </a:r>
          </a:p>
          <a:p>
            <a:r>
              <a:rPr lang="mk-MK" dirty="0" smtClean="0"/>
              <a:t>Негира присуство на останата симптоматологија</a:t>
            </a:r>
          </a:p>
          <a:p>
            <a:r>
              <a:rPr lang="mk-MK" dirty="0" smtClean="0"/>
              <a:t>Негира алергија на храна и лекови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Физикален преглед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 smtClean="0"/>
              <a:t>Фаринкс хиперемичен без гнојни налепи на тонзилите  со оток на вратните лимфни јазли обострано.</a:t>
            </a:r>
          </a:p>
          <a:p>
            <a:r>
              <a:rPr lang="mk-MK" dirty="0" smtClean="0"/>
              <a:t>Пулмо везикуларно дишење без пропратни тонови , </a:t>
            </a:r>
          </a:p>
          <a:p>
            <a:r>
              <a:rPr lang="mk-MK" dirty="0"/>
              <a:t>С</a:t>
            </a:r>
            <a:r>
              <a:rPr lang="mk-MK" dirty="0" smtClean="0"/>
              <a:t>рцева акција ритмична тонови јасно чујни без патолошки шумови</a:t>
            </a:r>
          </a:p>
          <a:p>
            <a:r>
              <a:rPr lang="mk-MK" dirty="0" smtClean="0"/>
              <a:t>Абдомен над ниво на граден кош , хепар и лиен не се палпираат наголемени</a:t>
            </a:r>
          </a:p>
          <a:p>
            <a:r>
              <a:rPr lang="mk-MK" dirty="0" smtClean="0"/>
              <a:t>Пациентот е упатен на лабараториски анализи</a:t>
            </a:r>
            <a:r>
              <a:rPr lang="en-US" dirty="0" smtClean="0"/>
              <a:t> </a:t>
            </a:r>
            <a:r>
              <a:rPr lang="en-US" dirty="0" err="1" smtClean="0"/>
              <a:t>pcr</a:t>
            </a:r>
            <a:r>
              <a:rPr lang="en-US" dirty="0" smtClean="0"/>
              <a:t> </a:t>
            </a:r>
            <a:r>
              <a:rPr lang="mk-MK" dirty="0" smtClean="0"/>
              <a:t>тест за ковид и брис од грло.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Лабараторија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  </a:t>
            </a:r>
            <a:r>
              <a:rPr lang="mk-MK" dirty="0" smtClean="0"/>
              <a:t>12</a:t>
            </a:r>
            <a:endParaRPr lang="en-US" dirty="0" smtClean="0"/>
          </a:p>
          <a:p>
            <a:r>
              <a:rPr lang="en-US" dirty="0" smtClean="0"/>
              <a:t>Gran 10</a:t>
            </a:r>
          </a:p>
          <a:p>
            <a:r>
              <a:rPr lang="en-US" dirty="0" smtClean="0"/>
              <a:t>SE  35 </a:t>
            </a:r>
          </a:p>
          <a:p>
            <a:r>
              <a:rPr lang="en-US" dirty="0" smtClean="0"/>
              <a:t>CRP 29</a:t>
            </a:r>
            <a:endParaRPr lang="mk-MK" dirty="0" smtClean="0"/>
          </a:p>
          <a:p>
            <a:r>
              <a:rPr lang="mk-MK" dirty="0" smtClean="0"/>
              <a:t>Останати лаб анализи во граници на нормала</a:t>
            </a:r>
          </a:p>
          <a:p>
            <a:r>
              <a:rPr lang="mk-MK" dirty="0" smtClean="0"/>
              <a:t>Негативен ковид тест </a:t>
            </a:r>
          </a:p>
          <a:p>
            <a:r>
              <a:rPr lang="mk-MK" dirty="0" smtClean="0"/>
              <a:t>Брис од грло </a:t>
            </a:r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Дефиниција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4191000"/>
            <a:ext cx="2537680" cy="25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Мултипен миелом е малигно заболување кое се карактеризира со неконтролирана</a:t>
            </a:r>
          </a:p>
          <a:p>
            <a:r>
              <a:rPr lang="mk-MK" sz="3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кумулција на клонални плазма клетки во коскениот мозок ,висока концентрација на </a:t>
            </a:r>
          </a:p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Моноклонални имуноглобулини во серум или урина и литички коскени лезии.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Третман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 smtClean="0"/>
              <a:t>Ординирана антибиотска терапија во траење од 10 дена </a:t>
            </a:r>
          </a:p>
          <a:p>
            <a:pPr>
              <a:buNone/>
            </a:pPr>
            <a:r>
              <a:rPr lang="mk-MK" dirty="0" smtClean="0"/>
              <a:t>    На контролниот преглед седмиот</a:t>
            </a:r>
            <a:r>
              <a:rPr lang="en-US" dirty="0" smtClean="0"/>
              <a:t> </a:t>
            </a:r>
            <a:r>
              <a:rPr lang="mk-MK" dirty="0" smtClean="0"/>
              <a:t>ден пациентот повеќе не осеќа болка во грло ниту тешко голтање договорено е да се направи контролна лабараторија но пациентот истата не ја направил.</a:t>
            </a:r>
          </a:p>
          <a:p>
            <a:pPr>
              <a:buNone/>
            </a:pPr>
            <a:r>
              <a:rPr lang="mk-MK" dirty="0" smtClean="0"/>
              <a:t>    Еден месец покасно се јавува на преглед поради болка во кичма која трае скоро 10 дена и се шири кон ногата но се појавила и малаксаност  и изразита слабост во последните денови.</a:t>
            </a:r>
          </a:p>
          <a:p>
            <a:pPr>
              <a:buNone/>
            </a:pPr>
            <a:r>
              <a:rPr lang="mk-MK" dirty="0" smtClean="0"/>
              <a:t>    Пациентот е упатен на РТГ на </a:t>
            </a:r>
            <a:r>
              <a:rPr lang="en-US" dirty="0" smtClean="0"/>
              <a:t>LS </a:t>
            </a:r>
            <a:r>
              <a:rPr lang="en-US" dirty="0" err="1" smtClean="0"/>
              <a:t>rbet</a:t>
            </a:r>
            <a:r>
              <a:rPr lang="en-US" dirty="0" smtClean="0"/>
              <a:t> </a:t>
            </a:r>
            <a:r>
              <a:rPr lang="mk-MK" dirty="0" smtClean="0"/>
              <a:t> како  лабараториски анализи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Резултати од лабараториски анлизи и ртг графија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 smtClean="0"/>
              <a:t>Лабарторија </a:t>
            </a:r>
          </a:p>
          <a:p>
            <a:pPr>
              <a:buNone/>
            </a:pPr>
            <a:r>
              <a:rPr lang="mk-MK" dirty="0"/>
              <a:t> </a:t>
            </a:r>
            <a:r>
              <a:rPr lang="mk-MK" dirty="0" smtClean="0"/>
              <a:t>   </a:t>
            </a:r>
            <a:r>
              <a:rPr lang="en-US" dirty="0" smtClean="0"/>
              <a:t>Le  2,2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Hb</a:t>
            </a:r>
            <a:r>
              <a:rPr lang="en-US" dirty="0" smtClean="0"/>
              <a:t>  97  G/L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SE 64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ER  2,79 *10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Crea</a:t>
            </a:r>
            <a:r>
              <a:rPr lang="en-US" dirty="0" smtClean="0"/>
              <a:t>  173,64 </a:t>
            </a:r>
            <a:r>
              <a:rPr lang="en-US" dirty="0" err="1" smtClean="0"/>
              <a:t>umol</a:t>
            </a:r>
            <a:r>
              <a:rPr lang="en-US" dirty="0" smtClean="0"/>
              <a:t>/L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Rtg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lumbalen</a:t>
            </a:r>
            <a:r>
              <a:rPr lang="en-US" dirty="0"/>
              <a:t> </a:t>
            </a:r>
            <a:r>
              <a:rPr lang="en-US" dirty="0" err="1"/>
              <a:t>rbet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Diskus</a:t>
            </a:r>
            <a:r>
              <a:rPr lang="en-US" dirty="0" smtClean="0"/>
              <a:t> </a:t>
            </a:r>
            <a:r>
              <a:rPr lang="en-US" dirty="0" err="1"/>
              <a:t>hernija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L4-L5 </a:t>
            </a:r>
            <a:r>
              <a:rPr lang="en-US" dirty="0" err="1"/>
              <a:t>i</a:t>
            </a:r>
            <a:r>
              <a:rPr lang="en-US" dirty="0"/>
              <a:t> L5-S1, so </a:t>
            </a:r>
            <a:r>
              <a:rPr lang="en-US" dirty="0" err="1"/>
              <a:t>dorzalna</a:t>
            </a:r>
            <a:r>
              <a:rPr lang="en-US" dirty="0"/>
              <a:t> </a:t>
            </a:r>
            <a:r>
              <a:rPr lang="en-US" dirty="0" err="1"/>
              <a:t>redukcija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diskalniote</a:t>
            </a:r>
            <a:r>
              <a:rPr lang="en-US" dirty="0"/>
              <a:t> </a:t>
            </a:r>
            <a:r>
              <a:rPr lang="en-US" dirty="0" err="1"/>
              <a:t>prostori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premosteni</a:t>
            </a:r>
            <a:r>
              <a:rPr lang="en-US" dirty="0"/>
              <a:t> </a:t>
            </a:r>
            <a:r>
              <a:rPr lang="en-US" dirty="0" err="1"/>
              <a:t>osteofiti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Spondilolisteza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fasetnite</a:t>
            </a:r>
            <a:r>
              <a:rPr lang="en-US" dirty="0"/>
              <a:t> </a:t>
            </a:r>
            <a:r>
              <a:rPr lang="en-US" dirty="0" err="1"/>
              <a:t>artikulacii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smtClean="0"/>
              <a:t>L2-L3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/>
              <a:t>Kifozna</a:t>
            </a:r>
            <a:r>
              <a:rPr lang="en-US" dirty="0"/>
              <a:t> </a:t>
            </a:r>
            <a:r>
              <a:rPr lang="en-US" dirty="0" err="1"/>
              <a:t>devijacija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torakolumbalen</a:t>
            </a:r>
            <a:r>
              <a:rPr lang="en-US" dirty="0"/>
              <a:t> del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rbetot</a:t>
            </a:r>
            <a:r>
              <a:rPr lang="en-US" dirty="0"/>
              <a:t>, so </a:t>
            </a:r>
            <a:r>
              <a:rPr lang="en-US" dirty="0" err="1"/>
              <a:t>premosteni</a:t>
            </a:r>
            <a:r>
              <a:rPr lang="en-US" dirty="0"/>
              <a:t> </a:t>
            </a:r>
            <a:r>
              <a:rPr lang="en-US" dirty="0" err="1"/>
              <a:t>osteofiti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   Поради леукопенија, анемија и присуство на општа слабост  и болка во кичмата пациентот е упатен на Клиниката за Хематологија за доиследување и понатамошен третман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Клиника за хематологија-Доиследување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k-MK" dirty="0"/>
              <a:t> </a:t>
            </a:r>
            <a:r>
              <a:rPr lang="mk-MK" dirty="0" smtClean="0"/>
              <a:t>  1. Пункција на коскена срцевина докажа присуство  на повеќе од 10 % од плазама клетки </a:t>
            </a:r>
          </a:p>
          <a:p>
            <a:pPr>
              <a:buNone/>
            </a:pPr>
            <a:r>
              <a:rPr lang="mk-MK" dirty="0"/>
              <a:t> </a:t>
            </a:r>
            <a:r>
              <a:rPr lang="mk-MK" dirty="0" smtClean="0"/>
              <a:t>   2.Лабараториски анализи со ниско ниво на еритроцити и леукоцити  а со покачен калциум и со покачена седиментација како и покачени деградациони продукти.</a:t>
            </a:r>
          </a:p>
          <a:p>
            <a:pPr>
              <a:buNone/>
            </a:pPr>
            <a:r>
              <a:rPr lang="mk-MK" dirty="0" smtClean="0"/>
              <a:t>    3.Електрофореза со присуство на моноклонални протеини.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Поставена е диагноза на Мултипен миелом</a:t>
            </a:r>
          </a:p>
          <a:p>
            <a:r>
              <a:rPr lang="mk-MK" dirty="0" smtClean="0"/>
              <a:t>Отворена историја во дневна болница за понатамошен третман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ВИ БЛАГОДАРАМ НА ВНИМАНИЕТО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Епидемиологија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Мултипен миелом се јавува со зачестеност од 3 случаеви на 100.000 жители .</a:t>
            </a:r>
          </a:p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2-3% од сите малигни заболувања или околу 15 % од хематолошките заболувања</a:t>
            </a:r>
            <a:r>
              <a:rPr lang="mk-MK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Етиологија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 сигурност останува НЕПОЗНАТА !!!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✓ Нарушување во имуниот систем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✓ Генетски абнормалности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✓ Одредени професии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✓ Експозиција на одредени хемикалии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✓ Експозиција на радијација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✓ Вируси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Факти за миеломот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mk-MK" sz="3100" dirty="0" smtClean="0">
                <a:latin typeface="Times New Roman" pitchFamily="18" charset="0"/>
                <a:cs typeface="Times New Roman" pitchFamily="18" charset="0"/>
              </a:rPr>
              <a:t>Миеломот е тумор за кој е потребен долг пат до негово откривање.</a:t>
            </a:r>
          </a:p>
          <a:p>
            <a:pPr lvl="1">
              <a:buFont typeface="Wingdings" pitchFamily="2" charset="2"/>
              <a:buChar char="Ø"/>
            </a:pPr>
            <a:r>
              <a:rPr lang="mk-MK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Просечното време за откривање на Миелом е 163 дена.*</a:t>
            </a:r>
          </a:p>
          <a:p>
            <a:pPr lvl="1">
              <a:buFont typeface="Wingdings" pitchFamily="2" charset="2"/>
              <a:buChar char="§"/>
            </a:pPr>
            <a:r>
              <a:rPr lang="mk-MK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Симптомите кои ги дава миеломот потребно е да се препознаат навреме поради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mk-MK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 време до дијагноза=краен стадиум на оштетување на орган кој може да биде иреверзибилен (Кифоза, фатална инфекција,диализа)</a:t>
            </a:r>
          </a:p>
          <a:p>
            <a:pPr lvl="1">
              <a:buNone/>
            </a:pPr>
            <a:r>
              <a:rPr lang="mk-MK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Преживување до 12 месеци во 62 % ако е откриен како ургента состојба и во 88 % ако е препознаен од семеен лекар (!)</a:t>
            </a:r>
          </a:p>
          <a:p>
            <a:pPr lvl="1">
              <a:buNone/>
            </a:pPr>
            <a:r>
              <a:rPr lang="mk-MK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Фрустрација на пациентот и недоверба во здраствениот систем.</a:t>
            </a:r>
          </a:p>
          <a:p>
            <a:pPr lvl="1">
              <a:buNone/>
            </a:pPr>
            <a:endParaRPr lang="mk-MK" sz="3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4010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Клиничка слика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62600" cy="4343400"/>
          </a:xfrm>
        </p:spPr>
        <p:txBody>
          <a:bodyPr>
            <a:normAutofit fontScale="47500" lnSpcReduction="20000"/>
          </a:bodyPr>
          <a:lstStyle/>
          <a:p>
            <a:r>
              <a:rPr lang="mk-MK" sz="5900" dirty="0" smtClean="0">
                <a:latin typeface="Times New Roman" pitchFamily="18" charset="0"/>
                <a:cs typeface="Times New Roman" pitchFamily="18" charset="0"/>
              </a:rPr>
              <a:t>Симптомите се </a:t>
            </a:r>
            <a:r>
              <a:rPr lang="mk-MK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неспецифични</a:t>
            </a:r>
          </a:p>
          <a:p>
            <a:endParaRPr lang="mk-MK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mk-MK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Болка во грб ( Многу често присутна и кај други патологии)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mk-MK" sz="5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Патолошки фрактури (поради остеолитичните жаришта предизвикани од миеломските клетки)</a:t>
            </a:r>
            <a:endParaRPr lang="mk-MK" sz="5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mk-MK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Абдоминална или лумбална болка</a:t>
            </a:r>
          </a:p>
          <a:p>
            <a:pPr marL="914400" indent="-914400">
              <a:buNone/>
            </a:pPr>
            <a:r>
              <a:rPr lang="mk-MK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 Малаксаност</a:t>
            </a:r>
          </a:p>
          <a:p>
            <a:pPr marL="914400" indent="-914400">
              <a:buNone/>
            </a:pPr>
            <a:r>
              <a:rPr lang="mk-MK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 Анемија</a:t>
            </a:r>
          </a:p>
          <a:p>
            <a:pPr marL="457200" indent="-457200">
              <a:buNone/>
            </a:pPr>
            <a:endParaRPr lang="mk-MK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18669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Клиничка слика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084" y="2133601"/>
            <a:ext cx="6402316" cy="29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Клиничка  презентција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CRAB </a:t>
            </a:r>
          </a:p>
          <a:p>
            <a:r>
              <a:rPr lang="en-US" dirty="0" smtClean="0"/>
              <a:t>Calcium </a:t>
            </a:r>
            <a:r>
              <a:rPr lang="mk-MK" dirty="0" smtClean="0"/>
              <a:t>=Хиперкалцемија</a:t>
            </a:r>
          </a:p>
          <a:p>
            <a:r>
              <a:rPr lang="mk-MK" dirty="0" smtClean="0"/>
              <a:t>Бубрежно оштетување </a:t>
            </a:r>
          </a:p>
          <a:p>
            <a:r>
              <a:rPr lang="mk-MK" dirty="0" smtClean="0"/>
              <a:t>Анемија</a:t>
            </a:r>
          </a:p>
          <a:p>
            <a:r>
              <a:rPr lang="mk-MK" dirty="0" smtClean="0"/>
              <a:t>Оштетување на структурата на коската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Хиперкалцемија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533400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mk-MK" dirty="0">
                <a:latin typeface="Times New Roman" pitchFamily="18" charset="0"/>
                <a:cs typeface="Times New Roman" pitchFamily="18" charset="0"/>
              </a:rPr>
              <a:t>Полиурија </a:t>
            </a:r>
          </a:p>
          <a:p>
            <a:pPr>
              <a:buFont typeface="Wingdings" pitchFamily="2" charset="2"/>
              <a:buChar char="§"/>
            </a:pPr>
            <a:r>
              <a:rPr lang="mk-MK" dirty="0">
                <a:latin typeface="Times New Roman" pitchFamily="18" charset="0"/>
                <a:cs typeface="Times New Roman" pitchFamily="18" charset="0"/>
              </a:rPr>
              <a:t>Полидипсија </a:t>
            </a:r>
          </a:p>
          <a:p>
            <a:pPr>
              <a:buFont typeface="Wingdings" pitchFamily="2" charset="2"/>
              <a:buChar char="§"/>
            </a:pPr>
            <a:r>
              <a:rPr lang="mk-MK" dirty="0">
                <a:latin typeface="Times New Roman" pitchFamily="18" charset="0"/>
                <a:cs typeface="Times New Roman" pitchFamily="18" charset="0"/>
              </a:rPr>
              <a:t> Поспаност </a:t>
            </a:r>
          </a:p>
          <a:p>
            <a:pPr>
              <a:buFont typeface="Wingdings" pitchFamily="2" charset="2"/>
              <a:buChar char="§"/>
            </a:pPr>
            <a:r>
              <a:rPr lang="mk-MK" dirty="0">
                <a:latin typeface="Times New Roman" pitchFamily="18" charset="0"/>
                <a:cs typeface="Times New Roman" pitchFamily="18" charset="0"/>
              </a:rPr>
              <a:t>Опстипација </a:t>
            </a:r>
          </a:p>
          <a:p>
            <a:pPr>
              <a:buFont typeface="Wingdings" pitchFamily="2" charset="2"/>
              <a:buChar char="§"/>
            </a:pPr>
            <a:r>
              <a:rPr lang="mk-MK" dirty="0">
                <a:latin typeface="Times New Roman" pitchFamily="18" charset="0"/>
                <a:cs typeface="Times New Roman" pitchFamily="18" charset="0"/>
              </a:rPr>
              <a:t>Гадење </a:t>
            </a:r>
          </a:p>
          <a:p>
            <a:pPr>
              <a:buFont typeface="Wingdings" pitchFamily="2" charset="2"/>
              <a:buChar char="§"/>
            </a:pPr>
            <a:r>
              <a:rPr lang="mk-MK" dirty="0">
                <a:latin typeface="Times New Roman" pitchFamily="18" charset="0"/>
                <a:cs typeface="Times New Roman" pitchFamily="18" charset="0"/>
              </a:rPr>
              <a:t>Намален апетит </a:t>
            </a:r>
          </a:p>
          <a:p>
            <a:pPr>
              <a:buFont typeface="Wingdings" pitchFamily="2" charset="2"/>
              <a:buChar char="§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Губиток </a:t>
            </a:r>
            <a:r>
              <a:rPr lang="mk-MK" dirty="0">
                <a:latin typeface="Times New Roman" pitchFamily="18" charset="0"/>
                <a:cs typeface="Times New Roman" pitchFamily="18" charset="0"/>
              </a:rPr>
              <a:t>на телесна тежина 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mk-MK" sz="3300" dirty="0" smtClean="0">
                <a:latin typeface="Times New Roman" pitchFamily="18" charset="0"/>
                <a:cs typeface="Times New Roman" pitchFamily="18" charset="0"/>
              </a:rPr>
              <a:t>Ментална </a:t>
            </a:r>
            <a:r>
              <a:rPr lang="mk-MK" sz="3300" dirty="0">
                <a:latin typeface="Times New Roman" pitchFamily="18" charset="0"/>
                <a:cs typeface="Times New Roman" pitchFamily="18" charset="0"/>
              </a:rPr>
              <a:t>конфузија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mk-MK" sz="3300" b="1" u="sng" dirty="0" smtClean="0">
                <a:latin typeface="Times New Roman" pitchFamily="18" charset="0"/>
                <a:cs typeface="Times New Roman" pitchFamily="18" charset="0"/>
              </a:rPr>
              <a:t>Резултира со кршење на коските </a:t>
            </a:r>
          </a:p>
          <a:p>
            <a:r>
              <a:rPr lang="mk-MK" sz="3300" b="1" u="sng" dirty="0" smtClean="0">
                <a:latin typeface="Times New Roman" pitchFamily="18" charset="0"/>
                <a:cs typeface="Times New Roman" pitchFamily="18" charset="0"/>
              </a:rPr>
              <a:t>Присутна е кај 28 % од пациентите болни со миелом</a:t>
            </a:r>
            <a:r>
              <a:rPr lang="mk-MK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807" y="1295401"/>
            <a:ext cx="37368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582</TotalTime>
  <Words>925</Words>
  <Application>Microsoft Office PowerPoint</Application>
  <PresentationFormat>On-screen Show (4:3)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Georgia</vt:lpstr>
      <vt:lpstr>Times New Roman</vt:lpstr>
      <vt:lpstr>Wingdings</vt:lpstr>
      <vt:lpstr>Wingdings 2</vt:lpstr>
      <vt:lpstr>Civic</vt:lpstr>
      <vt:lpstr>Улогата на семејниот лекар во рано препознавање на симптомите на  Миелом</vt:lpstr>
      <vt:lpstr>Дефиниција</vt:lpstr>
      <vt:lpstr>Епидемиологија</vt:lpstr>
      <vt:lpstr>Етиологија</vt:lpstr>
      <vt:lpstr>Факти за миеломот</vt:lpstr>
      <vt:lpstr>Клиничка слика</vt:lpstr>
      <vt:lpstr>Клиничка слика</vt:lpstr>
      <vt:lpstr>Клиничка  презентција </vt:lpstr>
      <vt:lpstr>Хиперкалцемија </vt:lpstr>
      <vt:lpstr>Бубрежни оштетувања</vt:lpstr>
      <vt:lpstr>Анемиа</vt:lpstr>
      <vt:lpstr>Лабараториски наоди</vt:lpstr>
      <vt:lpstr>Дијагностички методи </vt:lpstr>
      <vt:lpstr>Дијагноза </vt:lpstr>
      <vt:lpstr>Улогата на семејниот лекар во рано препознавање на симптомите на Миелома </vt:lpstr>
      <vt:lpstr>Третман</vt:lpstr>
      <vt:lpstr>Приказ на случај </vt:lpstr>
      <vt:lpstr>Физикален преглед</vt:lpstr>
      <vt:lpstr>Лабараторија </vt:lpstr>
      <vt:lpstr>Третман</vt:lpstr>
      <vt:lpstr>Резултати од лабараториски анлизи и ртг графија </vt:lpstr>
      <vt:lpstr>PowerPoint Presentation</vt:lpstr>
      <vt:lpstr>Клиника за хематологија-Доиследување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Semejna</dc:creator>
  <cp:lastModifiedBy>sanja</cp:lastModifiedBy>
  <cp:revision>51</cp:revision>
  <dcterms:created xsi:type="dcterms:W3CDTF">2022-09-25T08:32:12Z</dcterms:created>
  <dcterms:modified xsi:type="dcterms:W3CDTF">2022-11-15T07:32:15Z</dcterms:modified>
</cp:coreProperties>
</file>